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3.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4.xml" ContentType="application/vnd.openxmlformats-officedocument.theme+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1"/>
    <p:sldMasterId id="2147483664" r:id="rId2"/>
    <p:sldMasterId id="2147483686" r:id="rId3"/>
    <p:sldMasterId id="2147483705" r:id="rId4"/>
    <p:sldMasterId id="2147483724" r:id="rId5"/>
  </p:sldMasterIdLst>
  <p:notesMasterIdLst>
    <p:notesMasterId r:id="rId63"/>
  </p:notesMasterIdLst>
  <p:sldIdLst>
    <p:sldId id="411" r:id="rId6"/>
    <p:sldId id="413" r:id="rId7"/>
    <p:sldId id="414" r:id="rId8"/>
    <p:sldId id="259" r:id="rId9"/>
    <p:sldId id="285" r:id="rId10"/>
    <p:sldId id="340" r:id="rId11"/>
    <p:sldId id="403" r:id="rId12"/>
    <p:sldId id="261" r:id="rId13"/>
    <p:sldId id="262" r:id="rId14"/>
    <p:sldId id="383" r:id="rId15"/>
    <p:sldId id="1693" r:id="rId16"/>
    <p:sldId id="1656" r:id="rId17"/>
    <p:sldId id="1848" r:id="rId18"/>
    <p:sldId id="1795" r:id="rId19"/>
    <p:sldId id="1849" r:id="rId20"/>
    <p:sldId id="1847" r:id="rId21"/>
    <p:sldId id="1680" r:id="rId22"/>
    <p:sldId id="1672" r:id="rId23"/>
    <p:sldId id="1673" r:id="rId24"/>
    <p:sldId id="1687" r:id="rId25"/>
    <p:sldId id="1850" r:id="rId26"/>
    <p:sldId id="408" r:id="rId27"/>
    <p:sldId id="426" r:id="rId28"/>
    <p:sldId id="440" r:id="rId29"/>
    <p:sldId id="1778" r:id="rId30"/>
    <p:sldId id="428" r:id="rId31"/>
    <p:sldId id="429" r:id="rId32"/>
    <p:sldId id="430" r:id="rId33"/>
    <p:sldId id="442" r:id="rId34"/>
    <p:sldId id="416" r:id="rId35"/>
    <p:sldId id="417" r:id="rId36"/>
    <p:sldId id="267" r:id="rId37"/>
    <p:sldId id="432" r:id="rId38"/>
    <p:sldId id="433" r:id="rId39"/>
    <p:sldId id="434" r:id="rId40"/>
    <p:sldId id="435" r:id="rId41"/>
    <p:sldId id="436" r:id="rId42"/>
    <p:sldId id="437" r:id="rId43"/>
    <p:sldId id="438" r:id="rId44"/>
    <p:sldId id="439" r:id="rId45"/>
    <p:sldId id="387" r:id="rId46"/>
    <p:sldId id="388" r:id="rId47"/>
    <p:sldId id="389" r:id="rId48"/>
    <p:sldId id="399" r:id="rId49"/>
    <p:sldId id="369" r:id="rId50"/>
    <p:sldId id="402" r:id="rId51"/>
    <p:sldId id="404" r:id="rId52"/>
    <p:sldId id="400" r:id="rId53"/>
    <p:sldId id="401" r:id="rId54"/>
    <p:sldId id="336" r:id="rId55"/>
    <p:sldId id="327" r:id="rId56"/>
    <p:sldId id="328" r:id="rId57"/>
    <p:sldId id="329" r:id="rId58"/>
    <p:sldId id="331" r:id="rId59"/>
    <p:sldId id="281" r:id="rId60"/>
    <p:sldId id="512" r:id="rId61"/>
    <p:sldId id="1851" r:id="rId6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6" name="Author" initials="A"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9766" autoAdjust="0"/>
  </p:normalViewPr>
  <p:slideViewPr>
    <p:cSldViewPr snapToGrid="0">
      <p:cViewPr varScale="1">
        <p:scale>
          <a:sx n="81" d="100"/>
          <a:sy n="81" d="100"/>
        </p:scale>
        <p:origin x="60" y="174"/>
      </p:cViewPr>
      <p:guideLst/>
    </p:cSldViewPr>
  </p:slideViewPr>
  <p:notesTextViewPr>
    <p:cViewPr>
      <p:scale>
        <a:sx n="1" d="1"/>
        <a:sy n="1" d="1"/>
      </p:scale>
      <p:origin x="0" y="0"/>
    </p:cViewPr>
  </p:notesTextViewPr>
  <p:sorterViewPr>
    <p:cViewPr varScale="1">
      <p:scale>
        <a:sx n="100" d="100"/>
        <a:sy n="100" d="100"/>
      </p:scale>
      <p:origin x="0" y="-11760"/>
    </p:cViewPr>
  </p:sorter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notesMaster" Target="notesMasters/notesMaster1.xml"/><Relationship Id="rId68" Type="http://schemas.openxmlformats.org/officeDocument/2006/relationships/tableStyles" Target="tableStyles.xml"/><Relationship Id="rId7" Type="http://schemas.openxmlformats.org/officeDocument/2006/relationships/slide" Target="slides/slide2.xml"/><Relationship Id="rId2" Type="http://schemas.openxmlformats.org/officeDocument/2006/relationships/slideMaster" Target="slideMasters/slideMaster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viewProps" Target="viewProps.xml"/><Relationship Id="rId5" Type="http://schemas.openxmlformats.org/officeDocument/2006/relationships/slideMaster" Target="slideMasters/slideMaster5.xml"/><Relationship Id="rId61" Type="http://schemas.openxmlformats.org/officeDocument/2006/relationships/slide" Target="slides/slide56.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commentAuthors" Target="commentAuthors.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theme" Target="theme/theme1.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1" Type="http://schemas.openxmlformats.org/officeDocument/2006/relationships/slideMaster" Target="slideMasters/slideMaster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0.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12B4A29-5F37-4DEF-BB05-EEA5E91F514E}" type="datetimeFigureOut">
              <a:rPr lang="en-US" smtClean="0"/>
              <a:t>12/11/2018</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48D4592-6837-45C4-B65B-13E03ECAF0B2}" type="slidenum">
              <a:rPr lang="en-US" smtClean="0"/>
              <a:t>‹#›</a:t>
            </a:fld>
            <a:endParaRPr lang="en-US" dirty="0"/>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Welcome to</a:t>
            </a:r>
            <a:r>
              <a:rPr lang="en-US" baseline="0" dirty="0"/>
              <a:t> the </a:t>
            </a:r>
            <a:r>
              <a:rPr lang="en-US" sz="1200" baseline="0" dirty="0"/>
              <a:t>r</a:t>
            </a:r>
            <a:r>
              <a:rPr lang="en-US" sz="1200" dirty="0"/>
              <a:t>eal-world Whiteboard Design Case Study dedicated to architecting a highly available SAP NetWeaver solution on Azure</a:t>
            </a:r>
            <a:endParaRPr lang="en-US" sz="9600" b="1"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194323-46EB-47FD-802B-1151F9FD2B5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731815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summarize,</a:t>
            </a:r>
            <a:r>
              <a:rPr lang="en-US" baseline="0" dirty="0"/>
              <a:t> the technical requirements include the following:</a:t>
            </a:r>
          </a:p>
          <a:p>
            <a:pPr>
              <a:lnSpc>
                <a:spcPct val="100000"/>
              </a:lnSpc>
            </a:pPr>
            <a:r>
              <a:rPr lang="en-US" sz="1200" dirty="0">
                <a:solidFill>
                  <a:schemeClr val="bg1"/>
                </a:solidFill>
              </a:rPr>
              <a:t>SAP ECC NetWeaver (app server) is the application tier</a:t>
            </a:r>
          </a:p>
          <a:p>
            <a:pPr>
              <a:lnSpc>
                <a:spcPct val="100000"/>
              </a:lnSpc>
            </a:pPr>
            <a:r>
              <a:rPr lang="en-US" sz="1200" dirty="0">
                <a:solidFill>
                  <a:schemeClr val="bg1"/>
                </a:solidFill>
              </a:rPr>
              <a:t>SQL Server 2014 is the data tier</a:t>
            </a:r>
          </a:p>
          <a:p>
            <a:pPr>
              <a:lnSpc>
                <a:spcPct val="100000"/>
              </a:lnSpc>
            </a:pPr>
            <a:r>
              <a:rPr lang="en-US" sz="1200" dirty="0">
                <a:solidFill>
                  <a:schemeClr val="bg1"/>
                </a:solidFill>
              </a:rPr>
              <a:t>Application tier requires 30,000 SAPS</a:t>
            </a:r>
          </a:p>
          <a:p>
            <a:pPr>
              <a:lnSpc>
                <a:spcPct val="100000"/>
              </a:lnSpc>
            </a:pPr>
            <a:r>
              <a:rPr lang="en-US" sz="1200" dirty="0">
                <a:solidFill>
                  <a:schemeClr val="bg1"/>
                </a:solidFill>
              </a:rPr>
              <a:t>Database tier needs 15,000 SAPS</a:t>
            </a:r>
          </a:p>
          <a:p>
            <a:pPr>
              <a:lnSpc>
                <a:spcPct val="100000"/>
              </a:lnSpc>
            </a:pPr>
            <a:r>
              <a:rPr lang="en-US" sz="1200" dirty="0">
                <a:solidFill>
                  <a:schemeClr val="bg1"/>
                </a:solidFill>
              </a:rPr>
              <a:t>SLA:</a:t>
            </a:r>
            <a:r>
              <a:rPr lang="en-US" sz="1200" baseline="0" dirty="0">
                <a:solidFill>
                  <a:schemeClr val="bg1"/>
                </a:solidFill>
              </a:rPr>
              <a:t> </a:t>
            </a:r>
            <a:r>
              <a:rPr lang="en-US" sz="1200" dirty="0">
                <a:solidFill>
                  <a:schemeClr val="bg1"/>
                </a:solidFill>
              </a:rPr>
              <a:t>RPO=15 min, RTO=6 hour</a:t>
            </a:r>
          </a:p>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10</a:t>
            </a:fld>
            <a:endParaRPr lang="en-US" dirty="0"/>
          </a:p>
        </p:txBody>
      </p:sp>
    </p:spTree>
    <p:extLst>
      <p:ext uri="{BB962C8B-B14F-4D97-AF65-F5344CB8AC3E}">
        <p14:creationId xmlns:p14="http://schemas.microsoft.com/office/powerpoint/2010/main" val="893316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12/11/2018 9:34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995023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9EEE347-A289-4350-935F-13EA0D0CD8D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484916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r>
              <a:rPr lang="en-US" dirty="0"/>
              <a:t>Double clicking Azure VMs /- here’s the list of SAPS and memory size / of each Azure VM type. D v2 and G are certified as of today / and E v3 and M Series release and certification / are coming soon / with official numbers of SAPS. Customer should feel very free to use / E v3 and M / for their non-prod even without certification / because it works just fine. </a:t>
            </a:r>
          </a:p>
          <a:p>
            <a:endParaRPr lang="en-US" dirty="0"/>
          </a:p>
          <a:p>
            <a:r>
              <a:rPr lang="en-US" dirty="0"/>
              <a:t>Based on total # of SAPS for Any DB, and memory size and HANA scenario – OLAP or OLTP, you can pick VM type for both database server and application server. </a:t>
            </a:r>
          </a:p>
          <a:p>
            <a:endParaRPr lang="en-US" dirty="0"/>
          </a:p>
          <a:p>
            <a:r>
              <a:rPr lang="en-US" dirty="0"/>
              <a:t>https://docs.microsoft.com/en-us/azure/virtual-machines/windows/sizes-memory</a:t>
            </a:r>
          </a:p>
          <a:p>
            <a:r>
              <a:rPr lang="en-US" dirty="0"/>
              <a:t>https://azure.microsoft.com/en-us/blog/introducing-the-new-dv3-and-ev3-vm-sizes/</a:t>
            </a:r>
          </a:p>
          <a:p>
            <a:endParaRPr lang="en-US" dirty="0"/>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CC2A7EE5-C888-4E9C-85F2-DC83439D5934}"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483173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9EEE347-A289-4350-935F-13EA0D0CD8D1}"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618983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produce the design, use the following sequence of steps.</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48D4592-6837-45C4-B65B-13E03ECAF0B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207441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marL="57150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A2D98DC-AE26-4DC1-B3DF-35CB807C31A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12/11/2018 9:34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752151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F737FF3-38BB-4D35-AC0B-28F4B23E5F6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609869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55A04F-69D3-4425-B47E-890457CFB11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767443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F655D4C-3A32-42CD-971E-976DCEF6CC5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68632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Abstract and learning objectives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07904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https://docs.microsoft.com/en-us/azure/site-recovery/site-recovery-support-matrix-to-azure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55A04F-69D3-4425-B47E-890457CFB11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9577022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it’s time to design the solution</a:t>
            </a:r>
            <a:r>
              <a:rPr lang="en-US" baseline="0" dirty="0"/>
              <a:t> and prepare to present it to the target customer audience in a 15-minute chalk-talk format. The expected timeframe is 60 minutes. </a:t>
            </a:r>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218749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Consider the current state of Contoso’s SAP environment</a:t>
            </a:r>
            <a:r>
              <a:rPr lang="en-US" baseline="0" dirty="0"/>
              <a:t> and benefits of migrating it to Azure.</a:t>
            </a:r>
            <a:endParaRPr lang="en-US" dirty="0"/>
          </a:p>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22</a:t>
            </a:fld>
            <a:endParaRPr lang="en-US" dirty="0"/>
          </a:p>
        </p:txBody>
      </p:sp>
    </p:spTree>
    <p:extLst>
      <p:ext uri="{BB962C8B-B14F-4D97-AF65-F5344CB8AC3E}">
        <p14:creationId xmlns:p14="http://schemas.microsoft.com/office/powerpoint/2010/main" val="21346186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your sizing</a:t>
            </a:r>
            <a:r>
              <a:rPr lang="en-US" baseline="0" dirty="0"/>
              <a:t> exercise, use the table presented on the current slide, and note the sequence of steps you should follow when sizing individual tiers of your solution.</a:t>
            </a:r>
            <a:endParaRPr lang="en-US" dirty="0"/>
          </a:p>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23</a:t>
            </a:fld>
            <a:endParaRPr lang="en-US" dirty="0"/>
          </a:p>
        </p:txBody>
      </p:sp>
    </p:spTree>
    <p:extLst>
      <p:ext uri="{BB962C8B-B14F-4D97-AF65-F5344CB8AC3E}">
        <p14:creationId xmlns:p14="http://schemas.microsoft.com/office/powerpoint/2010/main" val="41555671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Your HA/DR</a:t>
            </a:r>
            <a:r>
              <a:rPr lang="en-US" baseline="0" dirty="0"/>
              <a:t> design should eliminate all SPOFs and include cross-Azure region resiliency.</a:t>
            </a:r>
            <a:endParaRPr lang="en-US" dirty="0"/>
          </a:p>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24</a:t>
            </a:fld>
            <a:endParaRPr lang="en-US" dirty="0"/>
          </a:p>
        </p:txBody>
      </p:sp>
    </p:spTree>
    <p:extLst>
      <p:ext uri="{BB962C8B-B14F-4D97-AF65-F5344CB8AC3E}">
        <p14:creationId xmlns:p14="http://schemas.microsoft.com/office/powerpoint/2010/main" val="370033412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25</a:t>
            </a:fld>
            <a:endParaRPr lang="en-US" dirty="0"/>
          </a:p>
        </p:txBody>
      </p:sp>
    </p:spTree>
    <p:extLst>
      <p:ext uri="{BB962C8B-B14F-4D97-AF65-F5344CB8AC3E}">
        <p14:creationId xmlns:p14="http://schemas.microsoft.com/office/powerpoint/2010/main" val="174410390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estimate the cost of your</a:t>
            </a:r>
            <a:r>
              <a:rPr lang="en-US" baseline="0" dirty="0"/>
              <a:t> solution, use Azure Pricing Calculator.</a:t>
            </a:r>
            <a:endParaRPr lang="en-US" dirty="0"/>
          </a:p>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26</a:t>
            </a:fld>
            <a:endParaRPr lang="en-US" dirty="0"/>
          </a:p>
        </p:txBody>
      </p:sp>
    </p:spTree>
    <p:extLst>
      <p:ext uri="{BB962C8B-B14F-4D97-AF65-F5344CB8AC3E}">
        <p14:creationId xmlns:p14="http://schemas.microsoft.com/office/powerpoint/2010/main" val="345190327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Take into account</a:t>
            </a:r>
            <a:r>
              <a:rPr lang="en-US" baseline="0" dirty="0"/>
              <a:t> the reduced pricing offered by AHUB and reserved instances.</a:t>
            </a:r>
            <a:endParaRPr lang="en-US" dirty="0"/>
          </a:p>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27</a:t>
            </a:fld>
            <a:endParaRPr lang="en-US" dirty="0"/>
          </a:p>
        </p:txBody>
      </p:sp>
    </p:spTree>
    <p:extLst>
      <p:ext uri="{BB962C8B-B14F-4D97-AF65-F5344CB8AC3E}">
        <p14:creationId xmlns:p14="http://schemas.microsoft.com/office/powerpoint/2010/main" val="108432864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produce the design, use the following sequence of steps.</a:t>
            </a:r>
          </a:p>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28</a:t>
            </a:fld>
            <a:endParaRPr lang="en-US" dirty="0"/>
          </a:p>
        </p:txBody>
      </p:sp>
    </p:spTree>
    <p:extLst>
      <p:ext uri="{BB962C8B-B14F-4D97-AF65-F5344CB8AC3E}">
        <p14:creationId xmlns:p14="http://schemas.microsoft.com/office/powerpoint/2010/main" val="63404198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produce the design, use the following sequence of steps.</a:t>
            </a:r>
          </a:p>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29</a:t>
            </a:fld>
            <a:endParaRPr lang="en-US" dirty="0"/>
          </a:p>
        </p:txBody>
      </p:sp>
    </p:spTree>
    <p:extLst>
      <p:ext uri="{BB962C8B-B14F-4D97-AF65-F5344CB8AC3E}">
        <p14:creationId xmlns:p14="http://schemas.microsoft.com/office/powerpoint/2010/main" val="29649848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We’ll</a:t>
            </a:r>
            <a:r>
              <a:rPr lang="en-US" baseline="0" dirty="0"/>
              <a:t> start by reviewing the customer case study. The intended outcome is to analyze the customer’s needs. The expected timeframe is 30 minutes. </a:t>
            </a:r>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6568133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a:t>
            </a:r>
            <a:r>
              <a:rPr lang="en-US" baseline="0" dirty="0"/>
              <a:t> it’s time to present the solution </a:t>
            </a:r>
            <a:r>
              <a:rPr lang="en-US" sz="1200" dirty="0">
                <a:solidFill>
                  <a:schemeClr val="bg1"/>
                </a:solidFill>
              </a:rPr>
              <a:t>to the target customer audience in a 15-minute chalk-talk format. The expected timeframe</a:t>
            </a:r>
            <a:r>
              <a:rPr lang="en-US" sz="1200" baseline="0" dirty="0">
                <a:solidFill>
                  <a:schemeClr val="bg1"/>
                </a:solidFill>
              </a:rPr>
              <a:t> is 30 minutes. </a:t>
            </a:r>
          </a:p>
          <a:p>
            <a:r>
              <a:rPr lang="en-US" sz="1200" baseline="0" dirty="0">
                <a:solidFill>
                  <a:schemeClr val="bg1"/>
                </a:solidFill>
              </a:rPr>
              <a:t>To present the solution, use the following sequence of steps: </a:t>
            </a:r>
            <a:endParaRPr lang="en-US" sz="1200" dirty="0">
              <a:solidFill>
                <a:schemeClr val="bg1"/>
              </a:solidFill>
            </a:endParaRPr>
          </a:p>
          <a:p>
            <a:pPr marL="342900" lvl="0" indent="-342900">
              <a:buFont typeface="+mj-lt"/>
              <a:buAutoNum type="arabicPeriod"/>
            </a:pPr>
            <a:r>
              <a:rPr lang="en-US" sz="1200" dirty="0">
                <a:solidFill>
                  <a:schemeClr val="bg1"/>
                </a:solidFill>
              </a:rPr>
              <a:t>Pair with another table. </a:t>
            </a:r>
          </a:p>
          <a:p>
            <a:pPr marL="342900" lvl="0" indent="-342900">
              <a:buFont typeface="+mj-lt"/>
              <a:buAutoNum type="arabicPeriod"/>
            </a:pPr>
            <a:r>
              <a:rPr lang="en-US" sz="1200" dirty="0">
                <a:solidFill>
                  <a:schemeClr val="bg1"/>
                </a:solidFill>
              </a:rPr>
              <a:t>One table is the Microsoft team and the other table is the customer.</a:t>
            </a:r>
          </a:p>
          <a:p>
            <a:pPr marL="342900" lvl="0" indent="-342900">
              <a:buFont typeface="+mj-lt"/>
              <a:buAutoNum type="arabicPeriod"/>
            </a:pPr>
            <a:r>
              <a:rPr lang="en-US" sz="1200" dirty="0">
                <a:solidFill>
                  <a:schemeClr val="bg1"/>
                </a:solidFill>
              </a:rPr>
              <a:t>The Microsoft team presents its proposed solution to the customer.</a:t>
            </a:r>
          </a:p>
          <a:p>
            <a:pPr marL="342900" lvl="0" indent="-342900">
              <a:buFont typeface="+mj-lt"/>
              <a:buAutoNum type="arabicPeriod"/>
            </a:pPr>
            <a:r>
              <a:rPr lang="en-US" sz="1200" dirty="0">
                <a:solidFill>
                  <a:schemeClr val="bg1"/>
                </a:solidFill>
              </a:rPr>
              <a:t>The customer asks one of the objections from the list of objections.</a:t>
            </a:r>
          </a:p>
          <a:p>
            <a:pPr marL="342900" lvl="0" indent="-342900">
              <a:buFont typeface="+mj-lt"/>
              <a:buAutoNum type="arabicPeriod"/>
            </a:pPr>
            <a:r>
              <a:rPr lang="en-US" sz="1200" dirty="0">
                <a:solidFill>
                  <a:schemeClr val="bg1"/>
                </a:solidFill>
              </a:rPr>
              <a:t>The Microsoft team responds to the objection.</a:t>
            </a:r>
          </a:p>
          <a:p>
            <a:pPr marL="342900" lvl="0" indent="-342900">
              <a:buFont typeface="+mj-lt"/>
              <a:buAutoNum type="arabicPeriod"/>
            </a:pPr>
            <a:r>
              <a:rPr lang="en-US" sz="1200" dirty="0">
                <a:solidFill>
                  <a:schemeClr val="bg1"/>
                </a:solidFill>
              </a:rPr>
              <a:t>The customer team gives feedback to the Microsoft team. </a:t>
            </a:r>
          </a:p>
          <a:p>
            <a:pPr marL="342900" lvl="0" indent="-342900">
              <a:buFont typeface="+mj-lt"/>
              <a:buAutoNum type="arabicPeriod"/>
            </a:pPr>
            <a:r>
              <a:rPr lang="en-US" sz="1200" dirty="0">
                <a:solidFill>
                  <a:schemeClr val="bg1"/>
                </a:solidFill>
              </a:rPr>
              <a:t>Tables switch roles and repeat Steps 2 through 6.</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0832746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wrap-up</a:t>
            </a:r>
            <a:r>
              <a:rPr lang="en-US" baseline="0" dirty="0"/>
              <a:t> the case study, identify the preferred solution for the case study and compare it with solutions designed by other teams. The expected timeframe for completing this step is 30 minutes.</a:t>
            </a:r>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0190103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target</a:t>
            </a:r>
            <a:r>
              <a:rPr lang="en-US" baseline="0" dirty="0"/>
              <a:t> audience should consist of:</a:t>
            </a:r>
          </a:p>
          <a:p>
            <a:pPr marL="252086" indent="-252086">
              <a:buFont typeface="Arial" panose="020B0604020202020204" pitchFamily="34" charset="0"/>
              <a:buChar char="•"/>
            </a:pPr>
            <a:r>
              <a:rPr lang="en-US" sz="2400" dirty="0">
                <a:solidFill>
                  <a:srgbClr val="FFFFFF"/>
                </a:solidFill>
              </a:rPr>
              <a:t>Business Development Manager (BDM) or Application Sponsor (CFO) </a:t>
            </a:r>
          </a:p>
          <a:p>
            <a:pPr marL="594938" lvl="1" indent="-252086">
              <a:buFont typeface="Wingdings" panose="05000000000000000000" pitchFamily="2" charset="2"/>
              <a:buChar char="§"/>
            </a:pPr>
            <a:r>
              <a:rPr lang="en-US" sz="2400" dirty="0">
                <a:solidFill>
                  <a:srgbClr val="FFFFFF"/>
                </a:solidFill>
              </a:rPr>
              <a:t>Funds projects &amp; apps</a:t>
            </a:r>
          </a:p>
          <a:p>
            <a:pPr marL="594938" lvl="1" indent="-252086">
              <a:buFont typeface="Wingdings" panose="05000000000000000000" pitchFamily="2" charset="2"/>
              <a:buChar char="§"/>
            </a:pPr>
            <a:r>
              <a:rPr lang="en-US" sz="2400" dirty="0">
                <a:solidFill>
                  <a:srgbClr val="FFFFFF"/>
                </a:solidFill>
              </a:rPr>
              <a:t>Most interested in public cloud</a:t>
            </a:r>
          </a:p>
          <a:p>
            <a:pPr marL="252086" indent="-252086">
              <a:spcBef>
                <a:spcPts val="1177"/>
              </a:spcBef>
              <a:buFont typeface="Arial" panose="020B0604020202020204" pitchFamily="34" charset="0"/>
              <a:buChar char="•"/>
            </a:pPr>
            <a:r>
              <a:rPr lang="en-US" sz="2400" dirty="0">
                <a:solidFill>
                  <a:srgbClr val="FFFFFF"/>
                </a:solidFill>
              </a:rPr>
              <a:t>Business Unit IT / Developers (Director of SAP Business Analysts, Director of SAP Operations)</a:t>
            </a:r>
          </a:p>
          <a:p>
            <a:pPr marL="594938" lvl="1" indent="-252086">
              <a:buFont typeface="Wingdings" panose="05000000000000000000" pitchFamily="2" charset="2"/>
              <a:buChar char="§"/>
            </a:pPr>
            <a:r>
              <a:rPr lang="en-US" sz="2400" dirty="0">
                <a:solidFill>
                  <a:srgbClr val="FFFFFF"/>
                </a:solidFill>
              </a:rPr>
              <a:t>Reports to BDM and is responsible for coding and testing apps</a:t>
            </a:r>
          </a:p>
          <a:p>
            <a:pPr marL="594938" lvl="1" indent="-252086">
              <a:buFont typeface="Wingdings" panose="05000000000000000000" pitchFamily="2" charset="2"/>
              <a:buChar char="§"/>
            </a:pPr>
            <a:r>
              <a:rPr lang="en-US" sz="2400" dirty="0">
                <a:solidFill>
                  <a:srgbClr val="FFFFFF"/>
                </a:solidFill>
              </a:rPr>
              <a:t>Big influencer of public cloud strategy</a:t>
            </a:r>
          </a:p>
          <a:p>
            <a:pPr marL="252086" indent="-252086">
              <a:spcBef>
                <a:spcPts val="1177"/>
              </a:spcBef>
              <a:buFont typeface="Arial" panose="020B0604020202020204" pitchFamily="34" charset="0"/>
              <a:buChar char="•"/>
            </a:pPr>
            <a:r>
              <a:rPr lang="en-US" sz="2400" dirty="0">
                <a:solidFill>
                  <a:srgbClr val="FFFFFF"/>
                </a:solidFill>
              </a:rPr>
              <a:t>Central IT (VP of IT Operations)</a:t>
            </a:r>
          </a:p>
          <a:p>
            <a:pPr marL="594938" lvl="1" indent="-252086">
              <a:buFont typeface="Wingdings" panose="05000000000000000000" pitchFamily="2" charset="2"/>
              <a:buChar char="§"/>
            </a:pPr>
            <a:r>
              <a:rPr lang="en-US" sz="2400" dirty="0">
                <a:solidFill>
                  <a:srgbClr val="FFFFFF"/>
                </a:solidFill>
              </a:rPr>
              <a:t>Reports into CIO and responsible for operating datacenter</a:t>
            </a:r>
          </a:p>
          <a:p>
            <a:pPr marL="594938" lvl="1" indent="-252086">
              <a:buFont typeface="Wingdings" panose="05000000000000000000" pitchFamily="2" charset="2"/>
              <a:buChar char="§"/>
            </a:pPr>
            <a:r>
              <a:rPr lang="en-US" sz="2400" dirty="0">
                <a:solidFill>
                  <a:srgbClr val="FFFFFF"/>
                </a:solidFill>
              </a:rPr>
              <a:t>Concerned about shadow IT created issues: security/compliance, server sprawl, and lack of control</a:t>
            </a:r>
          </a:p>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32</a:t>
            </a:fld>
            <a:endParaRPr lang="en-US" dirty="0"/>
          </a:p>
        </p:txBody>
      </p:sp>
    </p:spTree>
    <p:extLst>
      <p:ext uri="{BB962C8B-B14F-4D97-AF65-F5344CB8AC3E}">
        <p14:creationId xmlns:p14="http://schemas.microsoft.com/office/powerpoint/2010/main" val="13918566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Review </a:t>
            </a:r>
            <a:r>
              <a:rPr lang="en-US" baseline="0" dirty="0"/>
              <a:t>the current state of the Contoso’s SAP environments and compare it with the benefits offered by Azure.</a:t>
            </a:r>
            <a:endParaRPr lang="en-US" dirty="0"/>
          </a:p>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33</a:t>
            </a:fld>
            <a:endParaRPr lang="en-US" dirty="0"/>
          </a:p>
        </p:txBody>
      </p:sp>
    </p:spTree>
    <p:extLst>
      <p:ext uri="{BB962C8B-B14F-4D97-AF65-F5344CB8AC3E}">
        <p14:creationId xmlns:p14="http://schemas.microsoft.com/office/powerpoint/2010/main" val="343367417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Given the existing Contoso environment, here is the proposed sizing of our proposed implementation in Azure. </a:t>
            </a:r>
          </a:p>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34</a:t>
            </a:fld>
            <a:endParaRPr lang="en-US" dirty="0"/>
          </a:p>
        </p:txBody>
      </p:sp>
    </p:spTree>
    <p:extLst>
      <p:ext uri="{BB962C8B-B14F-4D97-AF65-F5344CB8AC3E}">
        <p14:creationId xmlns:p14="http://schemas.microsoft.com/office/powerpoint/2010/main" val="71178656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Here is a diagram illustrating the complete solution, including the Disaster Recovery environment,</a:t>
            </a:r>
            <a:r>
              <a:rPr lang="en-US" sz="1200" kern="1200" baseline="0" dirty="0">
                <a:solidFill>
                  <a:schemeClr val="tx1"/>
                </a:solidFill>
                <a:effectLst/>
                <a:latin typeface="+mn-lt"/>
                <a:ea typeface="+mn-ea"/>
                <a:cs typeface="+mn-cs"/>
              </a:rPr>
              <a:t> with </a:t>
            </a:r>
            <a:r>
              <a:rPr lang="en-US" sz="1200" dirty="0">
                <a:solidFill>
                  <a:schemeClr val="bg1"/>
                </a:solidFill>
              </a:rPr>
              <a:t>US</a:t>
            </a:r>
            <a:r>
              <a:rPr lang="en-US" sz="1200" baseline="0" dirty="0">
                <a:solidFill>
                  <a:schemeClr val="bg1"/>
                </a:solidFill>
              </a:rPr>
              <a:t> East 2 </a:t>
            </a:r>
            <a:r>
              <a:rPr lang="en-US" sz="1200" dirty="0">
                <a:solidFill>
                  <a:schemeClr val="bg1"/>
                </a:solidFill>
              </a:rPr>
              <a:t>as the primary region and US West 2 as the secondary</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primary Azure region will host highly available ASCS components, leveraging Windows Failover clustering. Access to ASCS components will be provided via an Azure  Internal Load Balancer. The database tier will consist of two highly available SQL Server instances implemented by using SQL Server AlwaysOn and exposed to the application tier via an Internal Load Balancer. We will also rely on SQL Server AlwaysOn to accommodate the disaster recovery requirement by replicating asynchronously content of the AlwaysOn Availability group to the other Azure region. To accomplish high availability on the application tier, we will deploy two Azure VMs hosting the Primary application server an additional application server. </a:t>
            </a:r>
          </a:p>
          <a:p>
            <a:r>
              <a:rPr lang="en-US" sz="1200" kern="1200" dirty="0">
                <a:solidFill>
                  <a:schemeClr val="tx1"/>
                </a:solidFill>
                <a:effectLst/>
                <a:latin typeface="+mn-lt"/>
                <a:ea typeface="+mn-ea"/>
                <a:cs typeface="+mn-cs"/>
              </a:rPr>
              <a:t>The second Azure region will host the third node of the SQL Server AlwaysOn cluster that, during normal business operations, can serve quality assurance, development, and test purposes. Note that, in an event of a disaster, we would need to provision the ASCS and SAP application servers in this region. This can be accomplished by using the backup and restore approach. </a:t>
            </a:r>
            <a:endParaRPr lang="en-US" dirty="0"/>
          </a:p>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35</a:t>
            </a:fld>
            <a:endParaRPr lang="en-US" dirty="0"/>
          </a:p>
        </p:txBody>
      </p:sp>
    </p:spTree>
    <p:extLst>
      <p:ext uri="{BB962C8B-B14F-4D97-AF65-F5344CB8AC3E}">
        <p14:creationId xmlns:p14="http://schemas.microsoft.com/office/powerpoint/2010/main" val="326353084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Some of the cost of</a:t>
            </a:r>
            <a:r>
              <a:rPr lang="en-US" baseline="0" dirty="0"/>
              <a:t> the proposed solution is not included in the </a:t>
            </a:r>
            <a:r>
              <a:rPr lang="en-US" dirty="0"/>
              <a:t>pricing estimate,</a:t>
            </a:r>
            <a:r>
              <a:rPr lang="en-US" baseline="0" dirty="0"/>
              <a:t> primarily those resulting from the network connectivity infrastructure, licensing, and support requirements.</a:t>
            </a:r>
            <a:endParaRPr lang="en-US" dirty="0"/>
          </a:p>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36</a:t>
            </a:fld>
            <a:endParaRPr lang="en-US" dirty="0"/>
          </a:p>
        </p:txBody>
      </p:sp>
    </p:spTree>
    <p:extLst>
      <p:ext uri="{BB962C8B-B14F-4D97-AF65-F5344CB8AC3E}">
        <p14:creationId xmlns:p14="http://schemas.microsoft.com/office/powerpoint/2010/main" val="92786876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estimated</a:t>
            </a:r>
            <a:r>
              <a:rPr lang="en-US" baseline="0" dirty="0"/>
              <a:t> cost of the solution (as of 03/25/18) is $6,347.71 per month.</a:t>
            </a:r>
            <a:endParaRPr lang="en-US" dirty="0"/>
          </a:p>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37</a:t>
            </a:fld>
            <a:endParaRPr lang="en-US" dirty="0"/>
          </a:p>
        </p:txBody>
      </p:sp>
    </p:spTree>
    <p:extLst>
      <p:ext uri="{BB962C8B-B14F-4D97-AF65-F5344CB8AC3E}">
        <p14:creationId xmlns:p14="http://schemas.microsoft.com/office/powerpoint/2010/main" val="424611877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Demonstrate the usage of the cost calculator worksheet</a:t>
            </a:r>
            <a:r>
              <a:rPr lang="en-US" baseline="0" dirty="0"/>
              <a:t> by double-clicking on the Microsoft Excel Worksheet on the current slide.</a:t>
            </a:r>
            <a:endParaRPr lang="en-US" dirty="0"/>
          </a:p>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38</a:t>
            </a:fld>
            <a:endParaRPr lang="en-US" dirty="0"/>
          </a:p>
        </p:txBody>
      </p:sp>
    </p:spTree>
    <p:extLst>
      <p:ext uri="{BB962C8B-B14F-4D97-AF65-F5344CB8AC3E}">
        <p14:creationId xmlns:p14="http://schemas.microsoft.com/office/powerpoint/2010/main" val="248536134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proposed</a:t>
            </a:r>
            <a:r>
              <a:rPr lang="en-US" baseline="0" dirty="0"/>
              <a:t> design:</a:t>
            </a:r>
          </a:p>
          <a:p>
            <a:pPr marL="171450" indent="-171450">
              <a:buFontTx/>
              <a:buChar char="-"/>
            </a:pPr>
            <a:r>
              <a:rPr lang="en-US" baseline="0" dirty="0"/>
              <a:t>Uses SAP certified VM sizes (required)</a:t>
            </a:r>
          </a:p>
          <a:p>
            <a:pPr marL="171450" indent="-171450">
              <a:buFontTx/>
              <a:buChar char="-"/>
            </a:pPr>
            <a:r>
              <a:rPr lang="en-US" baseline="0" dirty="0"/>
              <a:t>Uses Premium Storage for databases (required)</a:t>
            </a:r>
          </a:p>
          <a:p>
            <a:pPr marL="171450" indent="-171450">
              <a:buFontTx/>
              <a:buChar char="-"/>
            </a:pPr>
            <a:r>
              <a:rPr lang="en-US" baseline="0" dirty="0"/>
              <a:t>Accounts additional storage for backup (as per customer’s specifications)</a:t>
            </a:r>
          </a:p>
          <a:p>
            <a:pPr marL="171450" indent="-171450">
              <a:buFontTx/>
              <a:buChar char="-"/>
            </a:pPr>
            <a:r>
              <a:rPr lang="en-US" baseline="0" dirty="0"/>
              <a:t>HA/DR (as per customer’s specifications)</a:t>
            </a:r>
          </a:p>
          <a:p>
            <a:pPr marL="171450" indent="-171450">
              <a:buFontTx/>
              <a:buChar char="-"/>
            </a:pPr>
            <a:r>
              <a:rPr lang="en-US" baseline="0" dirty="0"/>
              <a:t>Uses ExpressRoute (as per customer’s specifications)</a:t>
            </a:r>
          </a:p>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39</a:t>
            </a:fld>
            <a:endParaRPr lang="en-US" dirty="0"/>
          </a:p>
        </p:txBody>
      </p:sp>
    </p:spTree>
    <p:extLst>
      <p:ext uri="{BB962C8B-B14F-4D97-AF65-F5344CB8AC3E}">
        <p14:creationId xmlns:p14="http://schemas.microsoft.com/office/powerpoint/2010/main" val="9706059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schemeClr val="bg1"/>
                </a:solidFill>
              </a:rPr>
              <a:t>Contoso</a:t>
            </a:r>
            <a:r>
              <a:rPr lang="en-US" sz="1200" baseline="0" dirty="0">
                <a:solidFill>
                  <a:schemeClr val="bg1"/>
                </a:solidFill>
              </a:rPr>
              <a:t> Group is a </a:t>
            </a:r>
            <a:r>
              <a:rPr lang="en-US" sz="1200" dirty="0">
                <a:solidFill>
                  <a:schemeClr val="bg1"/>
                </a:solidFill>
              </a:rPr>
              <a:t>US-based telecommunications company with headquarters</a:t>
            </a:r>
            <a:r>
              <a:rPr lang="en-US" sz="1200" baseline="0" dirty="0">
                <a:solidFill>
                  <a:schemeClr val="bg1"/>
                </a:solidFill>
              </a:rPr>
              <a:t> in New York</a:t>
            </a:r>
            <a:endParaRPr lang="en-US" sz="1200" dirty="0">
              <a:solidFill>
                <a:schemeClr val="bg1"/>
              </a:solidFill>
            </a:endParaRPr>
          </a:p>
          <a:p>
            <a:r>
              <a:rPr lang="en-US" sz="1200" dirty="0">
                <a:solidFill>
                  <a:schemeClr val="bg1"/>
                </a:solidFill>
              </a:rPr>
              <a:t>Looking to optimize its IT environment</a:t>
            </a:r>
          </a:p>
          <a:p>
            <a:r>
              <a:rPr lang="en-US" sz="1200" dirty="0">
                <a:solidFill>
                  <a:schemeClr val="bg1"/>
                </a:solidFill>
              </a:rPr>
              <a:t>Considering moving some of its on-premises SAP workloads to Azure</a:t>
            </a:r>
          </a:p>
          <a:p>
            <a:r>
              <a:rPr lang="en-US" sz="1200" dirty="0">
                <a:solidFill>
                  <a:schemeClr val="bg1"/>
                </a:solidFill>
              </a:rPr>
              <a:t>Goal is to improve agility without compromising availability and performance</a:t>
            </a:r>
          </a:p>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4</a:t>
            </a:fld>
            <a:endParaRPr lang="en-US" dirty="0"/>
          </a:p>
        </p:txBody>
      </p:sp>
    </p:spTree>
    <p:extLst>
      <p:ext uri="{BB962C8B-B14F-4D97-AF65-F5344CB8AC3E}">
        <p14:creationId xmlns:p14="http://schemas.microsoft.com/office/powerpoint/2010/main" val="309976931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solution sizing is a continuous</a:t>
            </a:r>
            <a:r>
              <a:rPr lang="en-US" baseline="0" dirty="0"/>
              <a:t> process that involve monitoring, re-sizing, and adjusting. Fortunately, resizing Azure VMs is a straightforward process.</a:t>
            </a:r>
            <a:endParaRPr lang="en-US" dirty="0"/>
          </a:p>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40</a:t>
            </a:fld>
            <a:endParaRPr lang="en-US" dirty="0"/>
          </a:p>
        </p:txBody>
      </p:sp>
    </p:spTree>
    <p:extLst>
      <p:ext uri="{BB962C8B-B14F-4D97-AF65-F5344CB8AC3E}">
        <p14:creationId xmlns:p14="http://schemas.microsoft.com/office/powerpoint/2010/main" val="425354757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You must ensure that the combination of the server OS and</a:t>
            </a:r>
            <a:r>
              <a:rPr lang="en-US" baseline="0" dirty="0"/>
              <a:t> t</a:t>
            </a:r>
            <a:r>
              <a:rPr lang="en-US" dirty="0"/>
              <a:t>he</a:t>
            </a:r>
            <a:r>
              <a:rPr lang="en-US" baseline="0" dirty="0"/>
              <a:t> database management platform is supported by SAP.</a:t>
            </a:r>
            <a:endParaRPr lang="en-US" dirty="0"/>
          </a:p>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41</a:t>
            </a:fld>
            <a:endParaRPr lang="en-US" dirty="0"/>
          </a:p>
        </p:txBody>
      </p:sp>
    </p:spTree>
    <p:extLst>
      <p:ext uri="{BB962C8B-B14F-4D97-AF65-F5344CB8AC3E}">
        <p14:creationId xmlns:p14="http://schemas.microsoft.com/office/powerpoint/2010/main" val="120230232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When choosing the OS/DBMS</a:t>
            </a:r>
            <a:r>
              <a:rPr lang="en-US" baseline="0" dirty="0"/>
              <a:t> platform, follow the workflow provided on this slide.</a:t>
            </a:r>
            <a:endParaRPr lang="en-US" dirty="0"/>
          </a:p>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42</a:t>
            </a:fld>
            <a:endParaRPr lang="en-US" dirty="0"/>
          </a:p>
        </p:txBody>
      </p:sp>
    </p:spTree>
    <p:extLst>
      <p:ext uri="{BB962C8B-B14F-4D97-AF65-F5344CB8AC3E}">
        <p14:creationId xmlns:p14="http://schemas.microsoft.com/office/powerpoint/2010/main" val="154685517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As part of the migration,</a:t>
            </a:r>
            <a:r>
              <a:rPr lang="en-US" baseline="0" dirty="0"/>
              <a:t> you have the option of modernizing your SAP platform.</a:t>
            </a:r>
            <a:endParaRPr lang="en-US" dirty="0"/>
          </a:p>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43</a:t>
            </a:fld>
            <a:endParaRPr lang="en-US" dirty="0"/>
          </a:p>
        </p:txBody>
      </p:sp>
    </p:spTree>
    <p:extLst>
      <p:ext uri="{BB962C8B-B14F-4D97-AF65-F5344CB8AC3E}">
        <p14:creationId xmlns:p14="http://schemas.microsoft.com/office/powerpoint/2010/main" val="258025378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Customer</a:t>
            </a:r>
            <a:r>
              <a:rPr lang="en-US" baseline="0" dirty="0"/>
              <a:t> can take advantage of the benefits provided by hosting SAP environment in Azure, including:</a:t>
            </a:r>
          </a:p>
          <a:p>
            <a:pPr marL="171450" indent="-171450">
              <a:spcAft>
                <a:spcPts val="1177"/>
              </a:spcAft>
              <a:buFont typeface="Arial" panose="020B0604020202020204" pitchFamily="34" charset="0"/>
              <a:buChar char="•"/>
            </a:pPr>
            <a:r>
              <a:rPr lang="en-US" sz="1200" dirty="0">
                <a:solidFill>
                  <a:srgbClr val="FFFFFF"/>
                </a:solidFill>
              </a:rPr>
              <a:t>Reducing time to deploy new business processes to have competitive customer offers</a:t>
            </a:r>
          </a:p>
          <a:p>
            <a:pPr marL="171450" indent="-171450">
              <a:spcAft>
                <a:spcPts val="1177"/>
              </a:spcAft>
              <a:buFont typeface="Arial" panose="020B0604020202020204" pitchFamily="34" charset="0"/>
              <a:buChar char="•"/>
            </a:pPr>
            <a:r>
              <a:rPr lang="en-US" sz="1200" dirty="0">
                <a:solidFill>
                  <a:srgbClr val="FFFFFF"/>
                </a:solidFill>
              </a:rPr>
              <a:t>Reducing time required to provision development and test environments</a:t>
            </a:r>
          </a:p>
          <a:p>
            <a:pPr marL="171450" indent="-171450">
              <a:spcAft>
                <a:spcPts val="1177"/>
              </a:spcAft>
              <a:buFont typeface="Arial" panose="020B0604020202020204" pitchFamily="34" charset="0"/>
              <a:buChar char="•"/>
            </a:pPr>
            <a:r>
              <a:rPr lang="en-US" sz="1200" dirty="0">
                <a:solidFill>
                  <a:srgbClr val="FFFFFF"/>
                </a:solidFill>
              </a:rPr>
              <a:t>Managing costs incurred by the development and test environments</a:t>
            </a:r>
          </a:p>
          <a:p>
            <a:pPr marL="171450" indent="-171450">
              <a:spcAft>
                <a:spcPts val="1177"/>
              </a:spcAft>
              <a:buFont typeface="Arial" panose="020B0604020202020204" pitchFamily="34" charset="0"/>
              <a:buChar char="•"/>
            </a:pPr>
            <a:r>
              <a:rPr lang="en-US" sz="1200" dirty="0">
                <a:solidFill>
                  <a:srgbClr val="FFFFFF"/>
                </a:solidFill>
              </a:rPr>
              <a:t>Lowering production environment cost</a:t>
            </a:r>
          </a:p>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44</a:t>
            </a:fld>
            <a:endParaRPr lang="en-US" dirty="0"/>
          </a:p>
        </p:txBody>
      </p:sp>
    </p:spTree>
    <p:extLst>
      <p:ext uri="{BB962C8B-B14F-4D97-AF65-F5344CB8AC3E}">
        <p14:creationId xmlns:p14="http://schemas.microsoft.com/office/powerpoint/2010/main" val="107143496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a:t>
            </a:r>
            <a:r>
              <a:rPr lang="en-US" baseline="0" dirty="0"/>
              <a:t> let’s review each of our objectives in more details. </a:t>
            </a:r>
          </a:p>
          <a:p>
            <a:pPr marL="0" indent="0">
              <a:buNone/>
            </a:pPr>
            <a:r>
              <a:rPr lang="en-US" sz="1200" dirty="0">
                <a:solidFill>
                  <a:schemeClr val="bg1"/>
                </a:solidFill>
              </a:rPr>
              <a:t>Ou</a:t>
            </a:r>
            <a:r>
              <a:rPr lang="en-US" sz="1200" baseline="0" dirty="0">
                <a:solidFill>
                  <a:schemeClr val="bg1"/>
                </a:solidFill>
              </a:rPr>
              <a:t>r first task was to identify the target Azure region and the number of tiers.</a:t>
            </a:r>
            <a:endParaRPr lang="en-US" sz="1200" dirty="0">
              <a:solidFill>
                <a:schemeClr val="bg1"/>
              </a:solidFill>
            </a:endParaRPr>
          </a:p>
          <a:p>
            <a:pPr marL="0" indent="0">
              <a:buNone/>
            </a:pPr>
            <a:r>
              <a:rPr lang="en-US" sz="1200" dirty="0">
                <a:solidFill>
                  <a:schemeClr val="bg1"/>
                </a:solidFill>
              </a:rPr>
              <a:t>By deploying Azure VMs in two regions (with US</a:t>
            </a:r>
            <a:r>
              <a:rPr lang="en-US" sz="1200" baseline="0" dirty="0">
                <a:solidFill>
                  <a:schemeClr val="bg1"/>
                </a:solidFill>
              </a:rPr>
              <a:t> East 2 </a:t>
            </a:r>
            <a:r>
              <a:rPr lang="en-US" sz="1200" dirty="0">
                <a:solidFill>
                  <a:schemeClr val="bg1"/>
                </a:solidFill>
              </a:rPr>
              <a:t>as the primary region and US</a:t>
            </a:r>
            <a:r>
              <a:rPr lang="en-US" sz="1200" baseline="0" dirty="0">
                <a:solidFill>
                  <a:schemeClr val="bg1"/>
                </a:solidFill>
              </a:rPr>
              <a:t> </a:t>
            </a:r>
            <a:r>
              <a:rPr lang="en-US" sz="1200" dirty="0">
                <a:solidFill>
                  <a:schemeClr val="bg1"/>
                </a:solidFill>
              </a:rPr>
              <a:t>West 2 as the secondary) we are able to address the Disaster Recovery needs of the customer. From the availability standpoint, one of the first decisions you will need to make is whether you will implement a two-tier or three-tier architecture. Three-tier architecture consists of the presentation tier, the application tier, and the database tier. In the two-tier architecture, application and database tiers are combined together, running on the same operating system instance. </a:t>
            </a:r>
          </a:p>
          <a:p>
            <a:pPr marL="0" indent="0">
              <a:buNone/>
            </a:pPr>
            <a:r>
              <a:rPr lang="en-US" sz="1200" dirty="0">
                <a:solidFill>
                  <a:schemeClr val="bg1"/>
                </a:solidFill>
              </a:rPr>
              <a:t>Three-tier architecture is required to provide high availability.</a:t>
            </a:r>
          </a:p>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45</a:t>
            </a:fld>
            <a:endParaRPr lang="en-US" dirty="0"/>
          </a:p>
        </p:txBody>
      </p:sp>
    </p:spTree>
    <p:extLst>
      <p:ext uri="{BB962C8B-B14F-4D97-AF65-F5344CB8AC3E}">
        <p14:creationId xmlns:p14="http://schemas.microsoft.com/office/powerpoint/2010/main" val="54290250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second task</a:t>
            </a:r>
            <a:r>
              <a:rPr lang="en-US" baseline="0" dirty="0"/>
              <a:t> was to </a:t>
            </a:r>
            <a:r>
              <a:rPr lang="en-US" sz="1200" baseline="0" dirty="0">
                <a:solidFill>
                  <a:schemeClr val="bg1"/>
                </a:solidFill>
              </a:rPr>
              <a:t>d</a:t>
            </a:r>
            <a:r>
              <a:rPr lang="en-US" sz="1200" dirty="0">
                <a:solidFill>
                  <a:schemeClr val="bg1"/>
                </a:solidFill>
              </a:rPr>
              <a:t>esign a hybrid network (at a high-level) that that will allow you to meet all of the customer requirements and support your design for moving the customer to Azure</a:t>
            </a:r>
          </a:p>
          <a:p>
            <a:pPr marL="0" indent="0">
              <a:buNone/>
            </a:pPr>
            <a:r>
              <a:rPr lang="en-US" sz="1200" dirty="0">
                <a:solidFill>
                  <a:schemeClr val="bg1"/>
                </a:solidFill>
              </a:rPr>
              <a:t>We accomplish</a:t>
            </a:r>
            <a:r>
              <a:rPr lang="en-US" sz="1200" baseline="0" dirty="0">
                <a:solidFill>
                  <a:schemeClr val="bg1"/>
                </a:solidFill>
              </a:rPr>
              <a:t> this </a:t>
            </a:r>
            <a:r>
              <a:rPr lang="en-US" sz="1200" dirty="0">
                <a:solidFill>
                  <a:schemeClr val="bg1"/>
                </a:solidFill>
              </a:rPr>
              <a:t>by using ExpressRoute between the corporate headquarters and two Azure regions that will host the SAP deployment. For development or training scenarios, it might be sufficient to use a site-to-site Virtual Private Network. You can use the online Azure Speed Test to determine the latency you should expect when establishing a site-to-site VPN connection. However, Site-to-Site VPN connections are, at best, limited to 1.25Gbps and introduce double digit millisecond latencies. For production SAP workloads hosted in Azure, you should consider using ExpressRoute. This allows for establishing a private connection to Azure, providing up to 10 Gbps of bandwidth and lowering latency to a couple of milliseconds. </a:t>
            </a:r>
          </a:p>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46</a:t>
            </a:fld>
            <a:endParaRPr lang="en-US" dirty="0"/>
          </a:p>
        </p:txBody>
      </p:sp>
    </p:spTree>
    <p:extLst>
      <p:ext uri="{BB962C8B-B14F-4D97-AF65-F5344CB8AC3E}">
        <p14:creationId xmlns:p14="http://schemas.microsoft.com/office/powerpoint/2010/main" val="248329494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The next task was to </a:t>
            </a:r>
            <a:r>
              <a:rPr lang="en-US" sz="1200" dirty="0">
                <a:solidFill>
                  <a:schemeClr val="bg1"/>
                </a:solidFill>
              </a:rPr>
              <a:t>design a scalable geo-redundant solution.</a:t>
            </a:r>
          </a:p>
          <a:p>
            <a:pPr marL="0" indent="0">
              <a:buNone/>
            </a:pPr>
            <a:r>
              <a:rPr lang="en-US" sz="1200" dirty="0">
                <a:solidFill>
                  <a:schemeClr val="bg1"/>
                </a:solidFill>
              </a:rPr>
              <a:t>By</a:t>
            </a:r>
            <a:r>
              <a:rPr lang="en-US" sz="1200" baseline="0" dirty="0">
                <a:solidFill>
                  <a:schemeClr val="bg1"/>
                </a:solidFill>
              </a:rPr>
              <a:t> </a:t>
            </a:r>
            <a:r>
              <a:rPr lang="en-US" sz="1200" dirty="0">
                <a:solidFill>
                  <a:schemeClr val="bg1"/>
                </a:solidFill>
              </a:rPr>
              <a:t>deploying Azure VMs in two regions we are able to meet the needs of the customer. Scaling of the (A)SCS tier involves increasing or decreasing the size of Azure VMs.  The SAP Central Services Instance is protected by leveraging Window Server Failover Cluster. Windows</a:t>
            </a:r>
            <a:r>
              <a:rPr lang="en-US" sz="1200" baseline="0" dirty="0">
                <a:solidFill>
                  <a:schemeClr val="bg1"/>
                </a:solidFill>
              </a:rPr>
              <a:t> Server 2016 Scale Out File Server (SOFS) and </a:t>
            </a:r>
            <a:r>
              <a:rPr lang="en-US" sz="1200" dirty="0">
                <a:solidFill>
                  <a:schemeClr val="bg1"/>
                </a:solidFill>
              </a:rPr>
              <a:t>Stor</a:t>
            </a:r>
            <a:r>
              <a:rPr lang="en-US" sz="1200" baseline="0" dirty="0">
                <a:solidFill>
                  <a:schemeClr val="bg1"/>
                </a:solidFill>
              </a:rPr>
              <a:t>age Spaces Direct (S2D) </a:t>
            </a:r>
            <a:r>
              <a:rPr lang="en-US" sz="1200" dirty="0">
                <a:solidFill>
                  <a:schemeClr val="bg1"/>
                </a:solidFill>
              </a:rPr>
              <a:t>enable the creation of a cluster on Azure that</a:t>
            </a:r>
            <a:r>
              <a:rPr lang="en-US" sz="1200" baseline="0" dirty="0">
                <a:solidFill>
                  <a:schemeClr val="bg1"/>
                </a:solidFill>
              </a:rPr>
              <a:t> provide </a:t>
            </a:r>
            <a:r>
              <a:rPr lang="en-US" sz="1200" dirty="0">
                <a:solidFill>
                  <a:schemeClr val="bg1"/>
                </a:solidFill>
              </a:rPr>
              <a:t>the shared disk functionality. This ensures high availability of the messaging service and Enqueue Replication Service components. The SAP Central Service uses the Azure internal load balancer to facilitate failover capability. </a:t>
            </a:r>
          </a:p>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47</a:t>
            </a:fld>
            <a:endParaRPr lang="en-US" dirty="0"/>
          </a:p>
        </p:txBody>
      </p:sp>
    </p:spTree>
    <p:extLst>
      <p:ext uri="{BB962C8B-B14F-4D97-AF65-F5344CB8AC3E}">
        <p14:creationId xmlns:p14="http://schemas.microsoft.com/office/powerpoint/2010/main" val="429139372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The</a:t>
            </a:r>
            <a:r>
              <a:rPr lang="en-US" baseline="0" dirty="0"/>
              <a:t> next task involved d</a:t>
            </a:r>
            <a:r>
              <a:rPr lang="en-US" sz="1200" dirty="0">
                <a:solidFill>
                  <a:schemeClr val="bg1"/>
                </a:solidFill>
              </a:rPr>
              <a:t>esigning a scalable geo-redundant solution.</a:t>
            </a:r>
          </a:p>
          <a:p>
            <a:pPr marL="0" indent="0">
              <a:buNone/>
            </a:pPr>
            <a:r>
              <a:rPr lang="en-US" sz="1200" dirty="0">
                <a:solidFill>
                  <a:schemeClr val="bg1"/>
                </a:solidFill>
              </a:rPr>
              <a:t>Scaling of the application tier can be accomplished by deploying additional application servers (AAS) to supplement the Primary Application Server.  The HTTP(S) load balancing is handled by the SAP Web Dispatcher hosted on an Azure VM.  The SAP Logon load balancing is handled by the SCS message server.</a:t>
            </a:r>
          </a:p>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48</a:t>
            </a:fld>
            <a:endParaRPr lang="en-US" dirty="0"/>
          </a:p>
        </p:txBody>
      </p:sp>
    </p:spTree>
    <p:extLst>
      <p:ext uri="{BB962C8B-B14F-4D97-AF65-F5344CB8AC3E}">
        <p14:creationId xmlns:p14="http://schemas.microsoft.com/office/powerpoint/2010/main" val="13910605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last task</a:t>
            </a:r>
            <a:r>
              <a:rPr lang="en-US" baseline="0" dirty="0"/>
              <a:t> was to </a:t>
            </a:r>
            <a:r>
              <a:rPr lang="en-US" sz="1200" baseline="0" dirty="0">
                <a:solidFill>
                  <a:schemeClr val="bg1"/>
                </a:solidFill>
              </a:rPr>
              <a:t>d</a:t>
            </a:r>
            <a:r>
              <a:rPr lang="en-US" sz="1200" dirty="0">
                <a:solidFill>
                  <a:schemeClr val="bg1"/>
                </a:solidFill>
              </a:rPr>
              <a:t>esign a resilient and scalable SQL Server backend configured to span geographically distributed datacenters.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Scaling of the database tier involves increasing or decreasing the size of Azure VMs. For Microsoft SQL Server, we use AlwaysOn Availability Group (AG) built on top of the Windows Server Failover Clustering and take advantage of the Cloud Witness quorum</a:t>
            </a:r>
            <a:r>
              <a:rPr lang="en-US" sz="1200" baseline="0" dirty="0">
                <a:solidFill>
                  <a:schemeClr val="bg1"/>
                </a:solidFill>
              </a:rPr>
              <a:t> to eliminate </a:t>
            </a:r>
            <a:r>
              <a:rPr lang="en-US" sz="1200" dirty="0">
                <a:solidFill>
                  <a:schemeClr val="bg1"/>
                </a:solidFill>
              </a:rPr>
              <a:t>the dependency on a shared disk or a file</a:t>
            </a:r>
            <a:r>
              <a:rPr lang="en-US" sz="1200" baseline="0" dirty="0">
                <a:solidFill>
                  <a:schemeClr val="bg1"/>
                </a:solidFill>
              </a:rPr>
              <a:t> share</a:t>
            </a:r>
            <a:r>
              <a:rPr lang="en-US" sz="1200" dirty="0">
                <a:solidFill>
                  <a:schemeClr val="bg1"/>
                </a:solidFill>
              </a:rPr>
              <a:t>. Azure internal load balancer represents the listener of the SQL Server AlwaysOn Availability Group containing the SAP database.</a:t>
            </a:r>
          </a:p>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49</a:t>
            </a:fld>
            <a:endParaRPr lang="en-US" dirty="0"/>
          </a:p>
        </p:txBody>
      </p:sp>
    </p:spTree>
    <p:extLst>
      <p:ext uri="{BB962C8B-B14F-4D97-AF65-F5344CB8AC3E}">
        <p14:creationId xmlns:p14="http://schemas.microsoft.com/office/powerpoint/2010/main" val="37939378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3200" dirty="0">
                <a:solidFill>
                  <a:schemeClr val="bg1"/>
                </a:solidFill>
              </a:rPr>
              <a:t>Contoso Group maintains an on-premises deployments of SAP Business Suite on Windows Server 2012 R2 with a SQL Server 2014 Database in its US-based data center</a:t>
            </a:r>
          </a:p>
          <a:p>
            <a:r>
              <a:rPr lang="en-US" sz="3200" dirty="0">
                <a:solidFill>
                  <a:schemeClr val="bg1"/>
                </a:solidFill>
              </a:rPr>
              <a:t>IT challenges include:</a:t>
            </a:r>
          </a:p>
          <a:p>
            <a:pPr marL="457200" indent="-457200">
              <a:buFontTx/>
              <a:buChar char="-"/>
            </a:pPr>
            <a:r>
              <a:rPr lang="en-US" sz="2800" dirty="0">
                <a:solidFill>
                  <a:schemeClr val="bg1"/>
                </a:solidFill>
              </a:rPr>
              <a:t>Keeping up with the pace of business because of the time it takes to move through development and testing phases and implement new business processes into production</a:t>
            </a:r>
          </a:p>
          <a:p>
            <a:pPr marL="457200" indent="-457200">
              <a:buFontTx/>
              <a:buChar char="-"/>
            </a:pPr>
            <a:r>
              <a:rPr lang="en-US" sz="2800" dirty="0">
                <a:solidFill>
                  <a:schemeClr val="bg1"/>
                </a:solidFill>
              </a:rPr>
              <a:t>Scaling production workloads to meet business needs</a:t>
            </a:r>
          </a:p>
          <a:p>
            <a:pPr marL="457200" indent="-457200">
              <a:buFontTx/>
              <a:buChar char="-"/>
            </a:pPr>
            <a:r>
              <a:rPr lang="en-US" sz="2800" dirty="0">
                <a:solidFill>
                  <a:schemeClr val="bg1"/>
                </a:solidFill>
              </a:rPr>
              <a:t>Provisioning a test environment that matches production</a:t>
            </a:r>
          </a:p>
          <a:p>
            <a:pPr marL="457200" indent="-457200">
              <a:buFontTx/>
              <a:buChar char="-"/>
            </a:pPr>
            <a:r>
              <a:rPr lang="en-US" sz="2800" dirty="0">
                <a:solidFill>
                  <a:schemeClr val="bg1"/>
                </a:solidFill>
              </a:rPr>
              <a:t>Providing high availability and disaster recovery capabilities for production workloads</a:t>
            </a:r>
          </a:p>
        </p:txBody>
      </p:sp>
      <p:sp>
        <p:nvSpPr>
          <p:cNvPr id="4" name="Slide Number Placeholder 3"/>
          <p:cNvSpPr>
            <a:spLocks noGrp="1"/>
          </p:cNvSpPr>
          <p:nvPr>
            <p:ph type="sldNum" sz="quarter" idx="10"/>
          </p:nvPr>
        </p:nvSpPr>
        <p:spPr/>
        <p:txBody>
          <a:bodyPr/>
          <a:lstStyle/>
          <a:p>
            <a:fld id="{148D4592-6837-45C4-B65B-13E03ECAF0B2}" type="slidenum">
              <a:rPr lang="en-US" smtClean="0"/>
              <a:t>5</a:t>
            </a:fld>
            <a:endParaRPr lang="en-US" dirty="0"/>
          </a:p>
        </p:txBody>
      </p:sp>
    </p:spTree>
    <p:extLst>
      <p:ext uri="{BB962C8B-B14F-4D97-AF65-F5344CB8AC3E}">
        <p14:creationId xmlns:p14="http://schemas.microsoft.com/office/powerpoint/2010/main" val="141040468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a:t>
            </a:r>
            <a:r>
              <a:rPr lang="en-US" baseline="0" dirty="0"/>
              <a:t> let’s address the concerns and objections of the customer.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Our customer stated: </a:t>
            </a:r>
            <a:r>
              <a:rPr lang="en-US" sz="1200" dirty="0">
                <a:solidFill>
                  <a:schemeClr val="bg1"/>
                </a:solidFill>
              </a:rPr>
              <a:t>If I have already paid for my hardware to run my dev/test environment, how am I getting any cost savings by moving it to Azure?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bg1"/>
              </a:solidFill>
            </a:endParaRPr>
          </a:p>
          <a:p>
            <a:r>
              <a:rPr lang="en-US" sz="1200" dirty="0">
                <a:solidFill>
                  <a:schemeClr val="bg1"/>
                </a:solidFill>
              </a:rPr>
              <a:t>You</a:t>
            </a:r>
            <a:r>
              <a:rPr lang="en-US" sz="1200" baseline="0" dirty="0">
                <a:solidFill>
                  <a:schemeClr val="bg1"/>
                </a:solidFill>
              </a:rPr>
              <a:t> can address this concern by pointing out that a</a:t>
            </a:r>
            <a:r>
              <a:rPr lang="en-US" sz="1200" dirty="0">
                <a:solidFill>
                  <a:schemeClr val="bg1"/>
                </a:solidFill>
              </a:rPr>
              <a:t> Global audit, tax and consulting company reduced TCO by 40-75% by hosting SAP systems on Azure and turning off unused resources; A global snack food company reduced TCO by 40-75% by moving 126 legacy SAP systems on Azure; A medical supply company reduced TCO by 50% by moving SAP training environment to Azure. </a:t>
            </a:r>
          </a:p>
          <a:p>
            <a:r>
              <a:rPr lang="en-US" sz="1200" dirty="0">
                <a:solidFill>
                  <a:schemeClr val="bg1"/>
                </a:solidFill>
              </a:rPr>
              <a:t>Contoso</a:t>
            </a:r>
            <a:r>
              <a:rPr lang="en-US" sz="1200" baseline="0" dirty="0">
                <a:solidFill>
                  <a:schemeClr val="bg1"/>
                </a:solidFill>
              </a:rPr>
              <a:t> can u</a:t>
            </a:r>
            <a:r>
              <a:rPr lang="en-US" sz="1200" dirty="0">
                <a:solidFill>
                  <a:schemeClr val="bg1"/>
                </a:solidFill>
              </a:rPr>
              <a:t>se the TCO tool (http://aka.ms/azuretco) to uncover all categories of potential cost savings (e.g., hardware, software, maintenance, admin, power, facility). </a:t>
            </a:r>
          </a:p>
          <a:p>
            <a:r>
              <a:rPr lang="en-US" sz="1200" dirty="0">
                <a:solidFill>
                  <a:schemeClr val="bg1"/>
                </a:solidFill>
              </a:rPr>
              <a:t>Because of the large scale of Microsoft’s datacenters, it</a:t>
            </a:r>
            <a:r>
              <a:rPr lang="en-US" sz="1200" baseline="0" dirty="0">
                <a:solidFill>
                  <a:schemeClr val="bg1"/>
                </a:solidFill>
              </a:rPr>
              <a:t> is possible to </a:t>
            </a:r>
            <a:r>
              <a:rPr lang="en-US" sz="1200" dirty="0">
                <a:solidFill>
                  <a:schemeClr val="bg1"/>
                </a:solidFill>
              </a:rPr>
              <a:t>realize ongoing cost efficiencies that we have been passing to customers in the form of price cuts.</a:t>
            </a:r>
          </a:p>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50</a:t>
            </a:fld>
            <a:endParaRPr lang="en-US" dirty="0"/>
          </a:p>
        </p:txBody>
      </p:sp>
    </p:spTree>
    <p:extLst>
      <p:ext uri="{BB962C8B-B14F-4D97-AF65-F5344CB8AC3E}">
        <p14:creationId xmlns:p14="http://schemas.microsoft.com/office/powerpoint/2010/main" val="245420775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lang="en-US" dirty="0"/>
              <a:t>Our customer was</a:t>
            </a:r>
            <a:r>
              <a:rPr lang="en-US" baseline="0" dirty="0"/>
              <a:t> also wondering - </a:t>
            </a:r>
            <a:r>
              <a:rPr lang="en-US" sz="1200" dirty="0">
                <a:solidFill>
                  <a:schemeClr val="bg1"/>
                </a:solidFill>
              </a:rPr>
              <a:t>What if I need my cloud resources to access on-premises resources?</a:t>
            </a:r>
          </a:p>
          <a:p>
            <a:pPr marL="0" indent="0">
              <a:buNone/>
            </a:pPr>
            <a:endParaRPr lang="en-US" sz="1400" b="1" dirty="0">
              <a:solidFill>
                <a:schemeClr val="bg1"/>
              </a:solidFill>
            </a:endParaRPr>
          </a:p>
          <a:p>
            <a:pPr marL="0" indent="0">
              <a:buNone/>
            </a:pPr>
            <a:r>
              <a:rPr lang="en-US" sz="1400" b="0" dirty="0">
                <a:solidFill>
                  <a:schemeClr val="bg1"/>
                </a:solidFill>
              </a:rPr>
              <a:t>One potential answer</a:t>
            </a:r>
            <a:r>
              <a:rPr lang="en-US" sz="1400" b="0" baseline="0" dirty="0">
                <a:solidFill>
                  <a:schemeClr val="bg1"/>
                </a:solidFill>
              </a:rPr>
              <a:t> states that </a:t>
            </a:r>
            <a:r>
              <a:rPr lang="en-US" sz="1200" dirty="0">
                <a:solidFill>
                  <a:schemeClr val="bg1"/>
                </a:solidFill>
              </a:rPr>
              <a:t>Microsoft supports a hybrid solution, with symmetry between on-premises applications and those on the public cloud.  </a:t>
            </a:r>
          </a:p>
          <a:p>
            <a:r>
              <a:rPr lang="en-US" sz="1200" dirty="0">
                <a:solidFill>
                  <a:schemeClr val="bg1"/>
                </a:solidFill>
              </a:rPr>
              <a:t>Windows Azure Virtual Network allows for</a:t>
            </a:r>
            <a:r>
              <a:rPr lang="en-US" sz="1200" baseline="0" dirty="0">
                <a:solidFill>
                  <a:schemeClr val="bg1"/>
                </a:solidFill>
              </a:rPr>
              <a:t> creating </a:t>
            </a:r>
            <a:r>
              <a:rPr lang="en-US" sz="1200" dirty="0">
                <a:solidFill>
                  <a:schemeClr val="bg1"/>
                </a:solidFill>
              </a:rPr>
              <a:t>a logically isolated section in Azure and securely connect it to their on-premises datacenter;  </a:t>
            </a:r>
          </a:p>
          <a:p>
            <a:r>
              <a:rPr lang="en-US" sz="1200" dirty="0">
                <a:solidFill>
                  <a:schemeClr val="bg1"/>
                </a:solidFill>
              </a:rPr>
              <a:t>If customer needs dedicated connectivity, talk to them about ExpressRoute.</a:t>
            </a:r>
          </a:p>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51</a:t>
            </a:fld>
            <a:endParaRPr lang="en-US" dirty="0"/>
          </a:p>
        </p:txBody>
      </p:sp>
    </p:spTree>
    <p:extLst>
      <p:ext uri="{BB962C8B-B14F-4D97-AF65-F5344CB8AC3E}">
        <p14:creationId xmlns:p14="http://schemas.microsoft.com/office/powerpoint/2010/main" val="46233442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Another</a:t>
            </a:r>
            <a:r>
              <a:rPr lang="en-US" baseline="0" dirty="0"/>
              <a:t> concern dealt with </a:t>
            </a:r>
            <a:r>
              <a:rPr lang="en-US" sz="1200" dirty="0">
                <a:solidFill>
                  <a:schemeClr val="bg1"/>
                </a:solidFill>
              </a:rPr>
              <a:t>security and compliance requirements.</a:t>
            </a:r>
          </a:p>
          <a:p>
            <a:r>
              <a:rPr lang="en-US" sz="1200" dirty="0">
                <a:solidFill>
                  <a:schemeClr val="bg1"/>
                </a:solidFill>
              </a:rPr>
              <a:t>Microsoft policy is to be the most transparent about security and compliance policies, procedures, and certifications on the public facing Azure Trust Center.</a:t>
            </a:r>
          </a:p>
          <a:p>
            <a:r>
              <a:rPr lang="en-US" sz="1200" dirty="0">
                <a:solidFill>
                  <a:schemeClr val="bg1"/>
                </a:solidFill>
              </a:rPr>
              <a:t>Dev/Test workload usually has limited security/compliance requirements. </a:t>
            </a:r>
          </a:p>
          <a:p>
            <a:r>
              <a:rPr lang="en-US" sz="1200" dirty="0">
                <a:solidFill>
                  <a:schemeClr val="bg1"/>
                </a:solidFill>
              </a:rPr>
              <a:t>Encourage the customer to visit one</a:t>
            </a:r>
            <a:r>
              <a:rPr lang="en-US" sz="1200" baseline="0" dirty="0">
                <a:solidFill>
                  <a:schemeClr val="bg1"/>
                </a:solidFill>
              </a:rPr>
              <a:t> of </a:t>
            </a:r>
            <a:r>
              <a:rPr lang="en-US" sz="1200" dirty="0">
                <a:solidFill>
                  <a:schemeClr val="bg1"/>
                </a:solidFill>
              </a:rPr>
              <a:t>Azure data centers.  </a:t>
            </a:r>
          </a:p>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52</a:t>
            </a:fld>
            <a:endParaRPr lang="en-US" dirty="0"/>
          </a:p>
        </p:txBody>
      </p:sp>
    </p:spTree>
    <p:extLst>
      <p:ext uri="{BB962C8B-B14F-4D97-AF65-F5344CB8AC3E}">
        <p14:creationId xmlns:p14="http://schemas.microsoft.com/office/powerpoint/2010/main" val="160810107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lang="en-US" dirty="0"/>
              <a:t>The customer was also wondering whether they </a:t>
            </a:r>
            <a:r>
              <a:rPr lang="en-US" sz="1100" dirty="0">
                <a:solidFill>
                  <a:schemeClr val="bg1"/>
                </a:solidFill>
              </a:rPr>
              <a:t>have to pay for resources when they are stopped?</a:t>
            </a:r>
          </a:p>
          <a:p>
            <a:r>
              <a:rPr lang="en-US" sz="1200" dirty="0">
                <a:solidFill>
                  <a:schemeClr val="bg1"/>
                </a:solidFill>
              </a:rPr>
              <a:t>The answer is the</a:t>
            </a:r>
            <a:r>
              <a:rPr lang="en-US" sz="1200" baseline="0" dirty="0">
                <a:solidFill>
                  <a:schemeClr val="bg1"/>
                </a:solidFill>
              </a:rPr>
              <a:t> </a:t>
            </a:r>
            <a:r>
              <a:rPr lang="en-US" sz="1200" dirty="0">
                <a:solidFill>
                  <a:schemeClr val="bg1"/>
                </a:solidFill>
              </a:rPr>
              <a:t>VM must be deallocated before the charges cease.  If the VM is stopped, it will continue to incur charges.  </a:t>
            </a:r>
          </a:p>
          <a:p>
            <a:r>
              <a:rPr lang="en-US" sz="1200" dirty="0">
                <a:solidFill>
                  <a:schemeClr val="bg1"/>
                </a:solidFill>
              </a:rPr>
              <a:t>Deallocating does not mean deleting the VM, as it still exists in storage.  </a:t>
            </a:r>
          </a:p>
          <a:p>
            <a:r>
              <a:rPr lang="en-US" sz="1200" dirty="0">
                <a:solidFill>
                  <a:schemeClr val="bg1"/>
                </a:solidFill>
              </a:rPr>
              <a:t>However, the storage charges still</a:t>
            </a:r>
            <a:r>
              <a:rPr lang="en-US" sz="1200" baseline="0" dirty="0">
                <a:solidFill>
                  <a:schemeClr val="bg1"/>
                </a:solidFill>
              </a:rPr>
              <a:t> apply</a:t>
            </a:r>
            <a:r>
              <a:rPr lang="en-US" sz="1200" dirty="0">
                <a:solidFill>
                  <a:schemeClr val="bg1"/>
                </a:solidFill>
              </a:rPr>
              <a:t> even if the VM is deallocated.</a:t>
            </a:r>
          </a:p>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53</a:t>
            </a:fld>
            <a:endParaRPr lang="en-US" dirty="0"/>
          </a:p>
        </p:txBody>
      </p:sp>
    </p:spTree>
    <p:extLst>
      <p:ext uri="{BB962C8B-B14F-4D97-AF65-F5344CB8AC3E}">
        <p14:creationId xmlns:p14="http://schemas.microsoft.com/office/powerpoint/2010/main" val="396253910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The customer also wanted to automate the shut down at periodic times of day?</a:t>
            </a:r>
          </a:p>
          <a:p>
            <a:r>
              <a:rPr lang="en-US" sz="1200" dirty="0">
                <a:solidFill>
                  <a:schemeClr val="bg1"/>
                </a:solidFill>
              </a:rPr>
              <a:t>Inform</a:t>
            </a:r>
            <a:r>
              <a:rPr lang="en-US" sz="1200" baseline="0" dirty="0">
                <a:solidFill>
                  <a:schemeClr val="bg1"/>
                </a:solidFill>
              </a:rPr>
              <a:t> </a:t>
            </a:r>
            <a:r>
              <a:rPr lang="en-US" sz="1200" dirty="0">
                <a:solidFill>
                  <a:schemeClr val="bg1"/>
                </a:solidFill>
              </a:rPr>
              <a:t>the customer that this</a:t>
            </a:r>
            <a:r>
              <a:rPr lang="en-US" sz="1200" baseline="0" dirty="0">
                <a:solidFill>
                  <a:schemeClr val="bg1"/>
                </a:solidFill>
              </a:rPr>
              <a:t> functionality is built directly into the Azure platform. In addition, the customer can use </a:t>
            </a:r>
            <a:r>
              <a:rPr lang="en-US" sz="1200" dirty="0">
                <a:solidFill>
                  <a:schemeClr val="bg1"/>
                </a:solidFill>
              </a:rPr>
              <a:t>Azure Automation runbooks with custom Azure PowerShell and Azure CLI scripts to start Azure VMs</a:t>
            </a:r>
            <a:r>
              <a:rPr lang="en-US" sz="1200" baseline="0" dirty="0">
                <a:solidFill>
                  <a:schemeClr val="bg1"/>
                </a:solidFill>
              </a:rPr>
              <a:t> according to an arbitrary schedule.</a:t>
            </a:r>
            <a:endParaRPr lang="en-US" sz="1200" dirty="0">
              <a:solidFill>
                <a:schemeClr val="bg1"/>
              </a:solidFill>
            </a:endParaRPr>
          </a:p>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54</a:t>
            </a:fld>
            <a:endParaRPr lang="en-US" dirty="0"/>
          </a:p>
        </p:txBody>
      </p:sp>
    </p:spTree>
    <p:extLst>
      <p:ext uri="{BB962C8B-B14F-4D97-AF65-F5344CB8AC3E}">
        <p14:creationId xmlns:p14="http://schemas.microsoft.com/office/powerpoint/2010/main" val="217084008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a:t>
            </a:r>
            <a:r>
              <a:rPr lang="en-US" baseline="0" dirty="0"/>
              <a:t> conclusion, quote Andrew Cross again.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i="1" dirty="0">
                <a:solidFill>
                  <a:srgbClr val="FFFFFF"/>
                </a:solidFill>
              </a:rPr>
              <a:t>“Azure has introduced new opportunities in regard to quickly provisioning development and user acceptance testing environments for our various SAP workloads. It also provided high availability and disaster recovery capabilities for our production environment at a very reasonable price.”</a:t>
            </a:r>
          </a:p>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55</a:t>
            </a:fld>
            <a:endParaRPr lang="en-US" dirty="0"/>
          </a:p>
        </p:txBody>
      </p:sp>
    </p:spTree>
    <p:extLst>
      <p:ext uri="{BB962C8B-B14F-4D97-AF65-F5344CB8AC3E}">
        <p14:creationId xmlns:p14="http://schemas.microsoft.com/office/powerpoint/2010/main" val="223989424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55A04F-69D3-4425-B47E-890457CFB11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3140785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9A6D4-FB34-4BDB-BA1E-7271914431FC}"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12/11/2018 9:34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C87E0CF-87F6-4B58-B8B8-DCAB2DAAF3C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9497223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dirty="0">
                <a:solidFill>
                  <a:schemeClr val="bg1"/>
                </a:solidFill>
              </a:rPr>
              <a:t>The</a:t>
            </a:r>
            <a:r>
              <a:rPr lang="en-US" sz="1400" baseline="0" dirty="0">
                <a:solidFill>
                  <a:schemeClr val="bg1"/>
                </a:solidFill>
              </a:rPr>
              <a:t> customer </a:t>
            </a:r>
            <a:r>
              <a:rPr lang="en-US" sz="1200" baseline="0" dirty="0">
                <a:solidFill>
                  <a:schemeClr val="bg1"/>
                </a:solidFill>
              </a:rPr>
              <a:t>c</a:t>
            </a:r>
            <a:r>
              <a:rPr lang="en-US" sz="1200" dirty="0">
                <a:solidFill>
                  <a:schemeClr val="bg1"/>
                </a:solidFill>
              </a:rPr>
              <a:t>omplains that agility of the organization is hampered by time to acquire and provision project-related SAP development and testing environments</a:t>
            </a:r>
          </a:p>
          <a:p>
            <a:r>
              <a:rPr lang="en-US" sz="1200" dirty="0">
                <a:solidFill>
                  <a:schemeClr val="bg1"/>
                </a:solidFill>
              </a:rPr>
              <a:t>It</a:t>
            </a:r>
            <a:r>
              <a:rPr lang="en-US" sz="1200" baseline="0" dirty="0">
                <a:solidFill>
                  <a:schemeClr val="bg1"/>
                </a:solidFill>
              </a:rPr>
              <a:t> is c</a:t>
            </a:r>
            <a:r>
              <a:rPr lang="en-US" sz="1200" dirty="0">
                <a:solidFill>
                  <a:schemeClr val="bg1"/>
                </a:solidFill>
              </a:rPr>
              <a:t>oncerned about managing test/dev infrastructure costs,</a:t>
            </a:r>
            <a:r>
              <a:rPr lang="en-US" sz="1200" baseline="0" dirty="0">
                <a:solidFill>
                  <a:schemeClr val="bg1"/>
                </a:solidFill>
              </a:rPr>
              <a:t> </a:t>
            </a:r>
            <a:r>
              <a:rPr lang="en-US" sz="1200" dirty="0">
                <a:solidFill>
                  <a:schemeClr val="bg1"/>
                </a:solidFill>
              </a:rPr>
              <a:t>about aging data center and hardware</a:t>
            </a:r>
            <a:r>
              <a:rPr lang="en-US" sz="1200" baseline="0" dirty="0">
                <a:solidFill>
                  <a:schemeClr val="bg1"/>
                </a:solidFill>
              </a:rPr>
              <a:t> and would </a:t>
            </a:r>
            <a:r>
              <a:rPr lang="en-US" sz="1200" dirty="0">
                <a:solidFill>
                  <a:schemeClr val="bg1"/>
                </a:solidFill>
              </a:rPr>
              <a:t>like to lower TCO for the SAP landscape, including </a:t>
            </a:r>
            <a:br>
              <a:rPr lang="en-US" sz="1200" dirty="0">
                <a:solidFill>
                  <a:schemeClr val="bg1"/>
                </a:solidFill>
              </a:rPr>
            </a:br>
            <a:r>
              <a:rPr lang="en-US" sz="1200" dirty="0">
                <a:solidFill>
                  <a:schemeClr val="bg1"/>
                </a:solidFill>
              </a:rPr>
              <a:t>the production ECC</a:t>
            </a:r>
          </a:p>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6</a:t>
            </a:fld>
            <a:endParaRPr lang="en-US" dirty="0"/>
          </a:p>
        </p:txBody>
      </p:sp>
    </p:spTree>
    <p:extLst>
      <p:ext uri="{BB962C8B-B14F-4D97-AF65-F5344CB8AC3E}">
        <p14:creationId xmlns:p14="http://schemas.microsoft.com/office/powerpoint/2010/main" val="37676111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schemeClr val="bg1"/>
                </a:solidFill>
              </a:rPr>
              <a:t>The CIO, Andrew Cross</a:t>
            </a:r>
            <a:r>
              <a:rPr lang="en-US" sz="1400" baseline="0" dirty="0">
                <a:solidFill>
                  <a:schemeClr val="bg1"/>
                </a:solidFill>
              </a:rPr>
              <a:t> stated “</a:t>
            </a:r>
            <a:r>
              <a:rPr lang="en-US" sz="1200" i="1" dirty="0">
                <a:solidFill>
                  <a:schemeClr val="bg1"/>
                </a:solidFill>
              </a:rPr>
              <a:t>Our existing on-premises SAP development and test environments no longer meet the agility required by the fast pace of changes in our business. In addition, our operational dependencies on SAP applications force us to seek reasonably priced availability and disaster recovery capabilities for our production SAP deployments.</a:t>
            </a:r>
            <a:r>
              <a:rPr lang="en-US" sz="1200" dirty="0">
                <a:solidFill>
                  <a:schemeClr val="bg1"/>
                </a:solidFill>
              </a:rPr>
              <a:t>” </a:t>
            </a:r>
          </a:p>
        </p:txBody>
      </p:sp>
      <p:sp>
        <p:nvSpPr>
          <p:cNvPr id="4" name="Slide Number Placeholder 3"/>
          <p:cNvSpPr>
            <a:spLocks noGrp="1"/>
          </p:cNvSpPr>
          <p:nvPr>
            <p:ph type="sldNum" sz="quarter" idx="10"/>
          </p:nvPr>
        </p:nvSpPr>
        <p:spPr/>
        <p:txBody>
          <a:bodyPr/>
          <a:lstStyle/>
          <a:p>
            <a:fld id="{148D4592-6837-45C4-B65B-13E03ECAF0B2}" type="slidenum">
              <a:rPr lang="en-US" smtClean="0"/>
              <a:t>7</a:t>
            </a:fld>
            <a:endParaRPr lang="en-US" dirty="0"/>
          </a:p>
        </p:txBody>
      </p:sp>
    </p:spTree>
    <p:extLst>
      <p:ext uri="{BB962C8B-B14F-4D97-AF65-F5344CB8AC3E}">
        <p14:creationId xmlns:p14="http://schemas.microsoft.com/office/powerpoint/2010/main" val="23009520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fontAlgn="ctr"/>
            <a:r>
              <a:rPr lang="en-US" sz="1200" dirty="0">
                <a:solidFill>
                  <a:schemeClr val="bg1"/>
                </a:solidFill>
              </a:rPr>
              <a:t>Customer</a:t>
            </a:r>
            <a:r>
              <a:rPr lang="en-US" sz="1200" baseline="0" dirty="0">
                <a:solidFill>
                  <a:schemeClr val="bg1"/>
                </a:solidFill>
              </a:rPr>
              <a:t> needs include: </a:t>
            </a:r>
          </a:p>
          <a:p>
            <a:pPr marL="171450" lvl="0" indent="-171450" fontAlgn="ctr">
              <a:buFontTx/>
              <a:buChar char="-"/>
            </a:pPr>
            <a:r>
              <a:rPr lang="en-US" sz="1200" dirty="0">
                <a:solidFill>
                  <a:schemeClr val="bg1"/>
                </a:solidFill>
              </a:rPr>
              <a:t>Reducing time to deploy new business processes to deliver competitive customer offers</a:t>
            </a:r>
          </a:p>
          <a:p>
            <a:pPr marL="171450" lvl="0" indent="-171450" fontAlgn="ctr">
              <a:buFontTx/>
              <a:buChar char="-"/>
            </a:pPr>
            <a:r>
              <a:rPr lang="en-US" sz="1200" dirty="0">
                <a:solidFill>
                  <a:schemeClr val="bg1"/>
                </a:solidFill>
              </a:rPr>
              <a:t>Reducing time required to provision development and test environments</a:t>
            </a:r>
          </a:p>
          <a:p>
            <a:pPr marL="171450" lvl="0" indent="-171450" fontAlgn="ctr">
              <a:buFontTx/>
              <a:buChar char="-"/>
            </a:pPr>
            <a:r>
              <a:rPr lang="en-US" sz="1200" dirty="0">
                <a:solidFill>
                  <a:schemeClr val="bg1"/>
                </a:solidFill>
              </a:rPr>
              <a:t>Lowering costs incurred by the development, test, and production environments</a:t>
            </a:r>
          </a:p>
          <a:p>
            <a:pPr marL="171450" lvl="0" indent="-171450" fontAlgn="ctr">
              <a:buFontTx/>
              <a:buChar char="-"/>
            </a:pPr>
            <a:r>
              <a:rPr lang="en-US" sz="1200" dirty="0">
                <a:solidFill>
                  <a:schemeClr val="bg1"/>
                </a:solidFill>
              </a:rPr>
              <a:t>Identifying the monthly infrastructure cost for operating the new solution</a:t>
            </a:r>
          </a:p>
          <a:p>
            <a:pPr lvl="0" fontAlgn="ctr"/>
            <a:endParaRPr lang="en-US" sz="1200" dirty="0">
              <a:solidFill>
                <a:schemeClr val="bg1"/>
              </a:solidFill>
            </a:endParaRPr>
          </a:p>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8</a:t>
            </a:fld>
            <a:endParaRPr lang="en-US" dirty="0"/>
          </a:p>
        </p:txBody>
      </p:sp>
    </p:spTree>
    <p:extLst>
      <p:ext uri="{BB962C8B-B14F-4D97-AF65-F5344CB8AC3E}">
        <p14:creationId xmlns:p14="http://schemas.microsoft.com/office/powerpoint/2010/main" val="34980593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Customer</a:t>
            </a:r>
            <a:r>
              <a:rPr lang="en-US" baseline="0" dirty="0"/>
              <a:t> raised some concerns and objections: </a:t>
            </a:r>
          </a:p>
          <a:p>
            <a:pPr marL="171450" lvl="0" indent="-171450">
              <a:buFontTx/>
              <a:buChar char="-"/>
            </a:pPr>
            <a:r>
              <a:rPr lang="en-US" sz="1200" dirty="0">
                <a:solidFill>
                  <a:schemeClr val="bg1"/>
                </a:solidFill>
              </a:rPr>
              <a:t>If I have already paid for my hardware to host my dev/test environment, how am I getting any cost savings by moving it to Azure?  How much more is your cloud solution costing me?</a:t>
            </a:r>
          </a:p>
          <a:p>
            <a:pPr marL="171450" lvl="0" indent="-171450">
              <a:buFontTx/>
              <a:buChar char="-"/>
            </a:pPr>
            <a:r>
              <a:rPr lang="en-US" sz="1200" dirty="0">
                <a:solidFill>
                  <a:schemeClr val="bg1"/>
                </a:solidFill>
              </a:rPr>
              <a:t>What if I need my cloud resources to access on-premises resources?</a:t>
            </a:r>
          </a:p>
          <a:p>
            <a:pPr marL="171450" lvl="0" indent="-171450">
              <a:buFontTx/>
              <a:buChar char="-"/>
            </a:pPr>
            <a:r>
              <a:rPr lang="en-US" sz="1200" dirty="0">
                <a:solidFill>
                  <a:schemeClr val="bg1"/>
                </a:solidFill>
              </a:rPr>
              <a:t>Will Azure meet our security and compliance requirements?</a:t>
            </a:r>
          </a:p>
          <a:p>
            <a:pPr marL="171450" lvl="0" indent="-171450">
              <a:buFontTx/>
              <a:buChar char="-"/>
            </a:pPr>
            <a:r>
              <a:rPr lang="en-US" sz="1200" dirty="0">
                <a:solidFill>
                  <a:schemeClr val="bg1"/>
                </a:solidFill>
              </a:rPr>
              <a:t>Do I have to pay for resources when they are stopped?</a:t>
            </a:r>
          </a:p>
          <a:p>
            <a:pPr marL="171450" lvl="0" indent="-171450">
              <a:buFontTx/>
              <a:buChar char="-"/>
            </a:pPr>
            <a:r>
              <a:rPr lang="en-US" sz="1200" dirty="0">
                <a:solidFill>
                  <a:schemeClr val="bg1"/>
                </a:solidFill>
              </a:rPr>
              <a:t>For my dev environment, can I automate stopping VMs during idle times?</a:t>
            </a:r>
          </a:p>
          <a:p>
            <a:pPr lvl="0"/>
            <a:endParaRPr lang="en-US" sz="1100" dirty="0">
              <a:solidFill>
                <a:schemeClr val="bg1"/>
              </a:solidFill>
            </a:endParaRPr>
          </a:p>
          <a:p>
            <a:pPr lvl="0"/>
            <a:endParaRPr lang="en-US" sz="1200" dirty="0">
              <a:solidFill>
                <a:schemeClr val="bg1"/>
              </a:solidFill>
            </a:endParaRPr>
          </a:p>
          <a:p>
            <a:pPr lvl="0"/>
            <a:endParaRPr lang="en-US" sz="1050" dirty="0">
              <a:solidFill>
                <a:schemeClr val="bg1"/>
              </a:solidFill>
            </a:endParaRPr>
          </a:p>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9</a:t>
            </a:fld>
            <a:endParaRPr lang="en-US" dirty="0"/>
          </a:p>
        </p:txBody>
      </p:sp>
    </p:spTree>
    <p:extLst>
      <p:ext uri="{BB962C8B-B14F-4D97-AF65-F5344CB8AC3E}">
        <p14:creationId xmlns:p14="http://schemas.microsoft.com/office/powerpoint/2010/main" val="413506206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4" y="2084187"/>
            <a:ext cx="8964186" cy="1793090"/>
          </a:xfrm>
          <a:noFill/>
        </p:spPr>
        <p:txBody>
          <a:bodyPr lIns="146304" tIns="91440" rIns="146304" bIns="91440" anchor="t" anchorCtr="0"/>
          <a:lstStyle>
            <a:lvl1pPr>
              <a:defRPr sz="4411" spc="-74" baseline="0">
                <a:gradFill>
                  <a:gsLst>
                    <a:gs pos="5833">
                      <a:schemeClr val="tx1"/>
                    </a:gs>
                    <a:gs pos="53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83"/>
            <a:ext cx="8964187" cy="1792326"/>
          </a:xfrm>
          <a:noFill/>
        </p:spPr>
        <p:txBody>
          <a:bodyPr lIns="182880" tIns="146304" rIns="182880" bIns="146304">
            <a:noAutofit/>
          </a:bodyPr>
          <a:lstStyle>
            <a:lvl1pPr marL="0" indent="0">
              <a:spcBef>
                <a:spcPts val="0"/>
              </a:spcBef>
              <a:buNone/>
              <a:defRPr sz="2647" spc="0" baseline="0">
                <a:gradFill>
                  <a:gsLst>
                    <a:gs pos="5833">
                      <a:schemeClr val="tx1"/>
                    </a:gs>
                    <a:gs pos="53000">
                      <a:schemeClr val="tx1"/>
                    </a:gs>
                  </a:gsLst>
                  <a:lin ang="5400000" scaled="0"/>
                </a:gradFill>
                <a:latin typeface="+mj-lt"/>
              </a:defRPr>
            </a:lvl1pPr>
          </a:lstStyle>
          <a:p>
            <a:pPr lvl="0"/>
            <a:r>
              <a:rPr lang="en-US"/>
              <a:t>Speaker Name</a:t>
            </a:r>
          </a:p>
        </p:txBody>
      </p:sp>
      <p:sp>
        <p:nvSpPr>
          <p:cNvPr id="2" name="Footer Placeholder 1"/>
          <p:cNvSpPr>
            <a:spLocks noGrp="1"/>
          </p:cNvSpPr>
          <p:nvPr>
            <p:ph type="ftr" sz="quarter" idx="13"/>
          </p:nvPr>
        </p:nvSpPr>
        <p:spPr/>
        <p:txBody>
          <a:bodyPr/>
          <a:lstStyle/>
          <a:p>
            <a:r>
              <a:rPr dirty="0">
                <a:gradFill>
                  <a:gsLst>
                    <a:gs pos="2239">
                      <a:srgbClr val="FFFFFF"/>
                    </a:gs>
                    <a:gs pos="11940">
                      <a:srgbClr val="FFFFFF"/>
                    </a:gs>
                  </a:gsLst>
                  <a:lin ang="5400000" scaled="0"/>
                </a:gra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FFFFFF"/>
                    </a:gs>
                    <a:gs pos="11940">
                      <a:srgbClr val="FFFFFF"/>
                    </a:gs>
                  </a:gsLst>
                  <a:lin ang="5400000" scaled="0"/>
                </a:gradFill>
              </a:rPr>
              <a:pPr/>
              <a:t>‹#›</a:t>
            </a:fld>
            <a:endParaRPr dirty="0">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5226" y="470410"/>
            <a:ext cx="1606862" cy="352152"/>
          </a:xfrm>
          <a:prstGeom prst="rect">
            <a:avLst/>
          </a:prstGeom>
        </p:spPr>
      </p:pic>
    </p:spTree>
    <p:extLst>
      <p:ext uri="{BB962C8B-B14F-4D97-AF65-F5344CB8AC3E}">
        <p14:creationId xmlns:p14="http://schemas.microsoft.com/office/powerpoint/2010/main" val="16592898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16">
          <p15:clr>
            <a:srgbClr val="C35EA4"/>
          </p15:clr>
        </p15:guide>
        <p15:guide id="2" pos="5659">
          <p15:clr>
            <a:srgbClr val="C35EA4"/>
          </p15:clr>
        </p15:guide>
        <p15:guide id="3" orient="horz" pos="302">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Title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92783" y="1725532"/>
            <a:ext cx="3406434" cy="3406937"/>
          </a:xfrm>
        </p:spPr>
        <p:txBody>
          <a:bodyPr/>
          <a:lstStyle>
            <a:lvl1pPr>
              <a:defRPr>
                <a:gradFill>
                  <a:gsLst>
                    <a:gs pos="26549">
                      <a:schemeClr val="tx1"/>
                    </a:gs>
                    <a:gs pos="57000">
                      <a:schemeClr val="tx1"/>
                    </a:gs>
                  </a:gsLst>
                  <a:lin ang="5400000" scaled="0"/>
                </a:gradFill>
              </a:defRPr>
            </a:lvl1pPr>
          </a:lstStyle>
          <a:p>
            <a:r>
              <a:rPr lang="en-US"/>
              <a:t>Click to edit Master title style </a:t>
            </a:r>
          </a:p>
        </p:txBody>
      </p:sp>
      <p:sp>
        <p:nvSpPr>
          <p:cNvPr id="3" name="Rectangle 2"/>
          <p:cNvSpPr/>
          <p:nvPr userDrawn="1"/>
        </p:nvSpPr>
        <p:spPr bwMode="auto">
          <a:xfrm>
            <a:off x="3854938" y="1187620"/>
            <a:ext cx="537845"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7799217" y="5132469"/>
            <a:ext cx="537845"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3854938" y="5132469"/>
            <a:ext cx="537845"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7799217" y="1187620"/>
            <a:ext cx="537845"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74121953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8 Categories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gradFill>
                  <a:gsLst>
                    <a:gs pos="4425">
                      <a:schemeClr val="tx1"/>
                    </a:gs>
                    <a:gs pos="20000">
                      <a:schemeClr val="tx1"/>
                    </a:gs>
                  </a:gsLst>
                  <a:lin ang="5400000" scaled="0"/>
                </a:gradFill>
              </a:defRPr>
            </a:lvl1pPr>
          </a:lstStyle>
          <a:p>
            <a:r>
              <a:rPr lang="en-US"/>
              <a:t>Click to edit Master title style</a:t>
            </a:r>
          </a:p>
        </p:txBody>
      </p:sp>
      <p:sp>
        <p:nvSpPr>
          <p:cNvPr id="22" name="Text Placeholder 26"/>
          <p:cNvSpPr>
            <a:spLocks noGrp="1"/>
          </p:cNvSpPr>
          <p:nvPr>
            <p:ph type="body" sz="quarter" idx="38" hasCustomPrompt="1"/>
          </p:nvPr>
        </p:nvSpPr>
        <p:spPr>
          <a:xfrm>
            <a:off x="273849" y="4056269"/>
            <a:ext cx="2689274" cy="2510690"/>
          </a:xfrm>
          <a:prstGeom prst="rect">
            <a:avLst/>
          </a:prstGeom>
          <a:solidFill>
            <a:srgbClr val="00188F"/>
          </a:solidFill>
        </p:spPr>
        <p:txBody>
          <a:bodyPr lIns="182880" tIns="146304" rIns="182880" bIns="146304">
            <a:noAutofit/>
          </a:bodyPr>
          <a:lstStyle>
            <a:lvl1pPr marL="0" indent="0">
              <a:lnSpc>
                <a:spcPct val="90000"/>
              </a:lnSpc>
              <a:spcBef>
                <a:spcPts val="0"/>
              </a:spcBef>
              <a:spcAft>
                <a:spcPts val="588"/>
              </a:spcAft>
              <a:buFontTx/>
              <a:buNone/>
              <a:defRPr sz="1176" b="0">
                <a:gradFill>
                  <a:gsLst>
                    <a:gs pos="15929">
                      <a:schemeClr val="tx1"/>
                    </a:gs>
                    <a:gs pos="41000">
                      <a:schemeClr val="tx1"/>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23" name="Text Placeholder 26"/>
          <p:cNvSpPr>
            <a:spLocks noGrp="1"/>
          </p:cNvSpPr>
          <p:nvPr>
            <p:ph type="body" sz="quarter" idx="39" hasCustomPrompt="1"/>
          </p:nvPr>
        </p:nvSpPr>
        <p:spPr>
          <a:xfrm>
            <a:off x="3082814"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15929">
                      <a:schemeClr val="tx1"/>
                    </a:gs>
                    <a:gs pos="41000">
                      <a:schemeClr val="tx1"/>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24" name="Text Placeholder 26"/>
          <p:cNvSpPr>
            <a:spLocks noGrp="1"/>
          </p:cNvSpPr>
          <p:nvPr>
            <p:ph type="body" sz="quarter" idx="41" hasCustomPrompt="1"/>
          </p:nvPr>
        </p:nvSpPr>
        <p:spPr>
          <a:xfrm>
            <a:off x="8700185"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15929">
                      <a:schemeClr val="tx1"/>
                    </a:gs>
                    <a:gs pos="41000">
                      <a:schemeClr val="tx1"/>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25" name="Text Placeholder 26"/>
          <p:cNvSpPr>
            <a:spLocks noGrp="1"/>
          </p:cNvSpPr>
          <p:nvPr>
            <p:ph type="body" sz="quarter" idx="42" hasCustomPrompt="1"/>
          </p:nvPr>
        </p:nvSpPr>
        <p:spPr>
          <a:xfrm>
            <a:off x="5891499"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15929">
                      <a:schemeClr val="tx1"/>
                    </a:gs>
                    <a:gs pos="41000">
                      <a:schemeClr val="tx1"/>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26" name="Text Placeholder 26"/>
          <p:cNvSpPr>
            <a:spLocks noGrp="1"/>
          </p:cNvSpPr>
          <p:nvPr>
            <p:ph type="body" sz="quarter" idx="29" hasCustomPrompt="1"/>
          </p:nvPr>
        </p:nvSpPr>
        <p:spPr>
          <a:xfrm>
            <a:off x="273849" y="1249596"/>
            <a:ext cx="268927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27" name="Text Placeholder 26"/>
          <p:cNvSpPr>
            <a:spLocks noGrp="1"/>
          </p:cNvSpPr>
          <p:nvPr>
            <p:ph type="body" sz="quarter" idx="30" hasCustomPrompt="1"/>
          </p:nvPr>
        </p:nvSpPr>
        <p:spPr>
          <a:xfrm>
            <a:off x="3082731" y="1249596"/>
            <a:ext cx="268899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28" name="Text Placeholder 26"/>
          <p:cNvSpPr>
            <a:spLocks noGrp="1"/>
          </p:cNvSpPr>
          <p:nvPr>
            <p:ph type="body" sz="quarter" idx="32" hasCustomPrompt="1"/>
          </p:nvPr>
        </p:nvSpPr>
        <p:spPr>
          <a:xfrm>
            <a:off x="5891333" y="1249596"/>
            <a:ext cx="268899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29" name="Text Placeholder 26"/>
          <p:cNvSpPr>
            <a:spLocks noGrp="1"/>
          </p:cNvSpPr>
          <p:nvPr>
            <p:ph type="body" sz="quarter" idx="33" hasCustomPrompt="1"/>
          </p:nvPr>
        </p:nvSpPr>
        <p:spPr>
          <a:xfrm>
            <a:off x="8699935" y="1249596"/>
            <a:ext cx="268899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Tree>
    <p:extLst>
      <p:ext uri="{BB962C8B-B14F-4D97-AF65-F5344CB8AC3E}">
        <p14:creationId xmlns:p14="http://schemas.microsoft.com/office/powerpoint/2010/main" val="1812112073"/>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91267" cy="1793071"/>
          </a:xfrm>
        </p:spPr>
        <p:txBody>
          <a:bodyPr/>
          <a:lstStyle>
            <a:lvl1pPr>
              <a:defRPr sz="5686">
                <a:gradFill>
                  <a:gsLst>
                    <a:gs pos="56637">
                      <a:schemeClr val="tx1"/>
                    </a:gs>
                    <a:gs pos="33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1206828570"/>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494683" cy="896518"/>
          </a:xfrm>
        </p:spPr>
        <p:txBody>
          <a:bodyPr/>
          <a:lstStyle>
            <a:lvl1pPr>
              <a:defRPr sz="5686">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1663938"/>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p:nvPr userDrawn="1"/>
        </p:nvSpPr>
        <p:spPr bwMode="auto">
          <a:xfrm>
            <a:off x="4241800" y="6502400"/>
            <a:ext cx="3340100" cy="355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425565518"/>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2 Light">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337415" cy="1793071"/>
          </a:xfrm>
        </p:spPr>
        <p:txBody>
          <a:bodyPr/>
          <a:lstStyle>
            <a:lvl1pPr>
              <a:defRPr sz="5686">
                <a:gradFill>
                  <a:gsLst>
                    <a:gs pos="56637">
                      <a:schemeClr val="tx1"/>
                    </a:gs>
                    <a:gs pos="33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4521148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mp; Content Bulleted Text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0063548" cy="896518"/>
          </a:xfrm>
        </p:spPr>
        <p:txBody>
          <a:bodyPr/>
          <a:lstStyle>
            <a:lvl1pPr>
              <a:defRPr sz="5686">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1663938"/>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3404726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mp;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p>
        </p:txBody>
      </p:sp>
      <p:sp>
        <p:nvSpPr>
          <p:cNvPr id="4" name="Content Placeholder 3"/>
          <p:cNvSpPr>
            <a:spLocks noGrp="1"/>
          </p:cNvSpPr>
          <p:nvPr>
            <p:ph sz="quarter" idx="10"/>
          </p:nvPr>
        </p:nvSpPr>
        <p:spPr>
          <a:xfrm>
            <a:off x="269239" y="1663915"/>
            <a:ext cx="8964248" cy="832882"/>
          </a:xfrm>
        </p:spPr>
        <p:txBody>
          <a:bodyPr/>
          <a:lstStyle>
            <a:lvl1pPr marL="0" indent="0">
              <a:buNone/>
              <a:defRPr sz="4705"/>
            </a:lvl1pPr>
            <a:lvl2pPr>
              <a:defRPr sz="3529"/>
            </a:lvl2pPr>
            <a:lvl3pPr>
              <a:defRPr sz="3529"/>
            </a:lvl3pPr>
            <a:lvl4pPr>
              <a:defRPr sz="3529"/>
            </a:lvl4pPr>
            <a:lvl5pPr>
              <a:defRPr sz="3529"/>
            </a:lvl5pPr>
          </a:lstStyle>
          <a:p>
            <a:pPr lvl="0"/>
            <a:r>
              <a:rPr lang="en-US"/>
              <a:t>Click to edit Master text styles</a:t>
            </a:r>
          </a:p>
        </p:txBody>
      </p:sp>
    </p:spTree>
    <p:extLst>
      <p:ext uri="{BB962C8B-B14F-4D97-AF65-F5344CB8AC3E}">
        <p14:creationId xmlns:p14="http://schemas.microsoft.com/office/powerpoint/2010/main" val="1644000613"/>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mp; Content Blue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p>
        </p:txBody>
      </p:sp>
      <p:sp>
        <p:nvSpPr>
          <p:cNvPr id="4" name="Content Placeholder 3"/>
          <p:cNvSpPr>
            <a:spLocks noGrp="1"/>
          </p:cNvSpPr>
          <p:nvPr>
            <p:ph sz="quarter" idx="10"/>
          </p:nvPr>
        </p:nvSpPr>
        <p:spPr>
          <a:xfrm>
            <a:off x="269239" y="1663915"/>
            <a:ext cx="8964248" cy="832882"/>
          </a:xfrm>
        </p:spPr>
        <p:txBody>
          <a:bodyPr/>
          <a:lstStyle>
            <a:lvl1pPr marL="0" indent="0">
              <a:buNone/>
              <a:defRPr sz="4705"/>
            </a:lvl1pPr>
            <a:lvl2pPr>
              <a:defRPr sz="3529"/>
            </a:lvl2pPr>
            <a:lvl3pPr>
              <a:defRPr sz="3529"/>
            </a:lvl3pPr>
            <a:lvl4pPr>
              <a:defRPr sz="3529"/>
            </a:lvl4pPr>
            <a:lvl5pPr>
              <a:defRPr sz="3529"/>
            </a:lvl5pPr>
          </a:lstStyle>
          <a:p>
            <a:pPr lvl="0"/>
            <a:r>
              <a:rPr lang="en-US"/>
              <a:t>Click to edit Master text styles</a:t>
            </a:r>
          </a:p>
        </p:txBody>
      </p:sp>
    </p:spTree>
    <p:extLst>
      <p:ext uri="{BB962C8B-B14F-4D97-AF65-F5344CB8AC3E}">
        <p14:creationId xmlns:p14="http://schemas.microsoft.com/office/powerpoint/2010/main" val="138441505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7" y="291102"/>
            <a:ext cx="8964560" cy="5379279"/>
          </a:xfrm>
        </p:spPr>
        <p:txBody>
          <a:bodyPr/>
          <a:lstStyle>
            <a:lvl1pPr>
              <a:defRPr sz="4705">
                <a:gradFill>
                  <a:gsLst>
                    <a:gs pos="31858">
                      <a:schemeClr val="tx1"/>
                    </a:gs>
                    <a:gs pos="5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267569124"/>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84645109"/>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96790678"/>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5833">
                      <a:schemeClr val="tx1"/>
                    </a:gs>
                    <a:gs pos="18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1"/>
            <a:ext cx="9860674" cy="1793881"/>
          </a:xfrm>
          <a:noFill/>
        </p:spPr>
        <p:txBody>
          <a:bodyPr lIns="182880" tIns="146304" rIns="182880" bIns="146304">
            <a:noAutofit/>
          </a:bodyPr>
          <a:lstStyle>
            <a:lvl1pPr marL="0" indent="0">
              <a:spcBef>
                <a:spcPts val="0"/>
              </a:spcBef>
              <a:buNone/>
              <a:defRPr sz="3529" spc="0" baseline="0">
                <a:gradFill>
                  <a:gsLst>
                    <a:gs pos="5833">
                      <a:schemeClr val="tx1"/>
                    </a:gs>
                    <a:gs pos="18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08897768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5833">
                      <a:schemeClr val="tx1"/>
                    </a:gs>
                    <a:gs pos="18000">
                      <a:schemeClr val="tx1"/>
                    </a:gs>
                  </a:gsLst>
                  <a:lin ang="5400000" scaled="0"/>
                </a:gradFill>
              </a:defRPr>
            </a:lvl1pPr>
          </a:lstStyle>
          <a:p>
            <a:r>
              <a:rPr lang="en-US"/>
              <a:t>Video title</a:t>
            </a:r>
          </a:p>
        </p:txBody>
      </p:sp>
    </p:spTree>
    <p:extLst>
      <p:ext uri="{BB962C8B-B14F-4D97-AF65-F5344CB8AC3E}">
        <p14:creationId xmlns:p14="http://schemas.microsoft.com/office/powerpoint/2010/main" val="361763914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a:t>Section title</a:t>
            </a:r>
          </a:p>
        </p:txBody>
      </p:sp>
      <p:sp>
        <p:nvSpPr>
          <p:cNvPr id="3" name="Rectangle 2"/>
          <p:cNvSpPr/>
          <p:nvPr userDrawn="1"/>
        </p:nvSpPr>
        <p:spPr bwMode="auto">
          <a:xfrm>
            <a:off x="4508500" y="6553200"/>
            <a:ext cx="3060700" cy="3048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931029382"/>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6184493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Title &amp; 8 Categories">
    <p:bg bwMode="ltGray">
      <p:bgRef idx="1001">
        <a:schemeClr val="bg1"/>
      </p:bgRef>
    </p:bg>
    <p:spTree>
      <p:nvGrpSpPr>
        <p:cNvPr id="1" name=""/>
        <p:cNvGrpSpPr/>
        <p:nvPr/>
      </p:nvGrpSpPr>
      <p:grpSpPr>
        <a:xfrm>
          <a:off x="0" y="0"/>
          <a:ext cx="0" cy="0"/>
          <a:chOff x="0" y="0"/>
          <a:chExt cx="0" cy="0"/>
        </a:xfrm>
      </p:grpSpPr>
      <p:sp>
        <p:nvSpPr>
          <p:cNvPr id="10" name="Text Placeholder 4"/>
          <p:cNvSpPr>
            <a:spLocks noGrp="1"/>
          </p:cNvSpPr>
          <p:nvPr>
            <p:ph type="body" sz="quarter" idx="10"/>
          </p:nvPr>
        </p:nvSpPr>
        <p:spPr>
          <a:xfrm>
            <a:off x="269417" y="271580"/>
            <a:ext cx="6274791" cy="641762"/>
          </a:xfrm>
          <a:prstGeom prst="rect">
            <a:avLst/>
          </a:prstGeom>
        </p:spPr>
        <p:txBody>
          <a:bodyPr lIns="182880" tIns="146304" rIns="182880" bIns="146304" anchor="t" anchorCtr="0">
            <a:noAutofit/>
          </a:bodyPr>
          <a:lstStyle>
            <a:lvl1pPr marL="0" indent="0">
              <a:lnSpc>
                <a:spcPts val="2745"/>
              </a:lnSpc>
              <a:spcBef>
                <a:spcPts val="0"/>
              </a:spcBef>
              <a:buFontTx/>
              <a:buNone/>
              <a:defRPr sz="2353">
                <a:gradFill>
                  <a:gsLst>
                    <a:gs pos="46903">
                      <a:schemeClr val="tx1"/>
                    </a:gs>
                    <a:gs pos="83000">
                      <a:schemeClr val="tx1"/>
                    </a:gs>
                  </a:gsLst>
                  <a:lin ang="5400000" scaled="0"/>
                </a:gradFill>
                <a:latin typeface="+mj-lt"/>
              </a:defRPr>
            </a:lvl1pPr>
            <a:lvl2pPr marL="336113" indent="0">
              <a:buFontTx/>
              <a:buNone/>
              <a:defRPr sz="2353">
                <a:latin typeface="Segoe Pro Light"/>
              </a:defRPr>
            </a:lvl2pPr>
            <a:lvl3pPr marL="560187" indent="0">
              <a:buFontTx/>
              <a:buNone/>
              <a:defRPr sz="2353">
                <a:latin typeface="Segoe Pro Light"/>
              </a:defRPr>
            </a:lvl3pPr>
            <a:lvl4pPr marL="784261" indent="0">
              <a:buFontTx/>
              <a:buNone/>
              <a:defRPr sz="2353">
                <a:latin typeface="Segoe Pro Light"/>
              </a:defRPr>
            </a:lvl4pPr>
            <a:lvl5pPr marL="1008335" indent="0">
              <a:buFontTx/>
              <a:buNone/>
              <a:defRPr sz="2353">
                <a:latin typeface="Segoe Pro Light"/>
              </a:defRPr>
            </a:lvl5pPr>
          </a:lstStyle>
          <a:p>
            <a:pPr lvl="0"/>
            <a:r>
              <a:rPr lang="en-US"/>
              <a:t>Click to edit Master text styles</a:t>
            </a:r>
          </a:p>
        </p:txBody>
      </p:sp>
      <p:sp>
        <p:nvSpPr>
          <p:cNvPr id="9" name="Text Placeholder 26"/>
          <p:cNvSpPr>
            <a:spLocks noGrp="1"/>
          </p:cNvSpPr>
          <p:nvPr>
            <p:ph type="body" sz="quarter" idx="38" hasCustomPrompt="1"/>
          </p:nvPr>
        </p:nvSpPr>
        <p:spPr>
          <a:xfrm>
            <a:off x="272579" y="4056269"/>
            <a:ext cx="2689274" cy="2510690"/>
          </a:xfrm>
          <a:prstGeom prst="rect">
            <a:avLst/>
          </a:prstGeom>
          <a:solidFill>
            <a:srgbClr val="00188F"/>
          </a:solidFill>
        </p:spPr>
        <p:txBody>
          <a:bodyPr lIns="182880" tIns="146304" rIns="182880" bIns="146304">
            <a:noAutofit/>
          </a:bodyPr>
          <a:lstStyle>
            <a:lvl1pPr marL="0" indent="0">
              <a:lnSpc>
                <a:spcPct val="90000"/>
              </a:lnSpc>
              <a:spcBef>
                <a:spcPts val="0"/>
              </a:spcBef>
              <a:spcAft>
                <a:spcPts val="588"/>
              </a:spcAft>
              <a:buFontTx/>
              <a:buNone/>
              <a:defRPr sz="1176" b="0">
                <a:gradFill>
                  <a:gsLst>
                    <a:gs pos="22124">
                      <a:srgbClr val="FFFFFF"/>
                    </a:gs>
                    <a:gs pos="46903">
                      <a:srgbClr val="FFFFFF"/>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11" name="Text Placeholder 26"/>
          <p:cNvSpPr>
            <a:spLocks noGrp="1"/>
          </p:cNvSpPr>
          <p:nvPr>
            <p:ph type="body" sz="quarter" idx="39" hasCustomPrompt="1"/>
          </p:nvPr>
        </p:nvSpPr>
        <p:spPr>
          <a:xfrm>
            <a:off x="3081545"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22124">
                      <a:srgbClr val="FFFFFF"/>
                    </a:gs>
                    <a:gs pos="46903">
                      <a:srgbClr val="FFFFFF"/>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12" name="Text Placeholder 26"/>
          <p:cNvSpPr>
            <a:spLocks noGrp="1"/>
          </p:cNvSpPr>
          <p:nvPr>
            <p:ph type="body" sz="quarter" idx="41" hasCustomPrompt="1"/>
          </p:nvPr>
        </p:nvSpPr>
        <p:spPr>
          <a:xfrm>
            <a:off x="8698916"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22124">
                      <a:srgbClr val="FFFFFF"/>
                    </a:gs>
                    <a:gs pos="46903">
                      <a:srgbClr val="FFFFFF"/>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13" name="Text Placeholder 26"/>
          <p:cNvSpPr>
            <a:spLocks noGrp="1"/>
          </p:cNvSpPr>
          <p:nvPr>
            <p:ph type="body" sz="quarter" idx="42" hasCustomPrompt="1"/>
          </p:nvPr>
        </p:nvSpPr>
        <p:spPr>
          <a:xfrm>
            <a:off x="5890230"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22124">
                      <a:srgbClr val="FFFFFF"/>
                    </a:gs>
                    <a:gs pos="46903">
                      <a:srgbClr val="FFFFFF"/>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14" name="Text Placeholder 26"/>
          <p:cNvSpPr>
            <a:spLocks noGrp="1"/>
          </p:cNvSpPr>
          <p:nvPr>
            <p:ph type="body" sz="quarter" idx="29" hasCustomPrompt="1"/>
          </p:nvPr>
        </p:nvSpPr>
        <p:spPr>
          <a:xfrm>
            <a:off x="272579" y="1249596"/>
            <a:ext cx="268927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15" name="Text Placeholder 26"/>
          <p:cNvSpPr>
            <a:spLocks noGrp="1"/>
          </p:cNvSpPr>
          <p:nvPr>
            <p:ph type="body" sz="quarter" idx="30" hasCustomPrompt="1"/>
          </p:nvPr>
        </p:nvSpPr>
        <p:spPr>
          <a:xfrm>
            <a:off x="3081461" y="1249596"/>
            <a:ext cx="268899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16" name="Text Placeholder 26"/>
          <p:cNvSpPr>
            <a:spLocks noGrp="1"/>
          </p:cNvSpPr>
          <p:nvPr>
            <p:ph type="body" sz="quarter" idx="32" hasCustomPrompt="1"/>
          </p:nvPr>
        </p:nvSpPr>
        <p:spPr>
          <a:xfrm>
            <a:off x="5890063" y="1249596"/>
            <a:ext cx="268899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17" name="Text Placeholder 26"/>
          <p:cNvSpPr>
            <a:spLocks noGrp="1"/>
          </p:cNvSpPr>
          <p:nvPr>
            <p:ph type="body" sz="quarter" idx="33" hasCustomPrompt="1"/>
          </p:nvPr>
        </p:nvSpPr>
        <p:spPr>
          <a:xfrm>
            <a:off x="8698666" y="1249596"/>
            <a:ext cx="268899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Tree>
    <p:extLst>
      <p:ext uri="{BB962C8B-B14F-4D97-AF65-F5344CB8AC3E}">
        <p14:creationId xmlns:p14="http://schemas.microsoft.com/office/powerpoint/2010/main" val="1483745967"/>
      </p:ext>
    </p:extLst>
  </p:cSld>
  <p:clrMapOvr>
    <a:overrideClrMapping bg1="lt1" tx1="dk1" bg2="lt2" tx2="dk2" accent1="accent1" accent2="accent2" accent3="accent3" accent4="accent4" accent5="accent5" accent6="accent6" hlink="hlink" folHlink="folHlink"/>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81077152"/>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7170265" cy="3407696"/>
          </a:xfrm>
          <a:noFill/>
        </p:spPr>
        <p:txBody>
          <a:bodyPr tIns="91440" bIns="91440" anchor="t" anchorCtr="0"/>
          <a:lstStyle>
            <a:lvl1pPr>
              <a:defRPr sz="7058" spc="-98" baseline="0">
                <a:gradFill>
                  <a:gsLst>
                    <a:gs pos="75912">
                      <a:schemeClr val="tx1"/>
                    </a:gs>
                    <a:gs pos="34307">
                      <a:schemeClr val="tx1"/>
                    </a:gs>
                    <a:gs pos="43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4594052"/>
            <a:ext cx="7171399" cy="1793881"/>
          </a:xfrm>
          <a:noFill/>
        </p:spPr>
        <p:txBody>
          <a:bodyPr lIns="182880" tIns="146304" rIns="182880" bIns="146304">
            <a:noAutofit/>
          </a:bodyPr>
          <a:lstStyle>
            <a:lvl1pPr marL="0" indent="0">
              <a:spcBef>
                <a:spcPts val="0"/>
              </a:spcBef>
              <a:buNone/>
              <a:defRPr sz="3529" spc="0" baseline="0">
                <a:gradFill>
                  <a:gsLst>
                    <a:gs pos="75912">
                      <a:schemeClr val="tx1"/>
                    </a:gs>
                    <a:gs pos="34307">
                      <a:schemeClr val="tx1"/>
                    </a:gs>
                    <a:gs pos="43000">
                      <a:schemeClr val="tx1"/>
                    </a:gs>
                  </a:gsLst>
                  <a:lin ang="5400000" scaled="0"/>
                </a:gradFill>
                <a:latin typeface="+mj-lt"/>
              </a:defRPr>
            </a:lvl1pPr>
          </a:lstStyle>
          <a:p>
            <a:pPr lvl="0"/>
            <a:r>
              <a:rPr lang="en-US"/>
              <a:t>Speaker Name</a:t>
            </a:r>
          </a:p>
        </p:txBody>
      </p:sp>
      <p:pic>
        <p:nvPicPr>
          <p:cNvPr id="6" name="Picture 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604953" y="298255"/>
            <a:ext cx="4322760" cy="6275864"/>
          </a:xfrm>
          <a:prstGeom prst="rect">
            <a:avLst/>
          </a:prstGeom>
        </p:spPr>
      </p:pic>
    </p:spTree>
    <p:extLst>
      <p:ext uri="{BB962C8B-B14F-4D97-AF65-F5344CB8AC3E}">
        <p14:creationId xmlns:p14="http://schemas.microsoft.com/office/powerpoint/2010/main" val="2180333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3_Title Microsoft Cloud Workshop">
    <p:bg>
      <p:bgPr>
        <a:solidFill>
          <a:schemeClr val="bg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CAC56D8-7E55-4F0C-8E9D-9362AAA1BE8A}"/>
              </a:ext>
            </a:extLst>
          </p:cNvPr>
          <p:cNvSpPr/>
          <p:nvPr userDrawn="1"/>
        </p:nvSpPr>
        <p:spPr>
          <a:xfrm>
            <a:off x="6752004" y="456225"/>
            <a:ext cx="5263783" cy="1421928"/>
          </a:xfrm>
          <a:prstGeom prst="rect">
            <a:avLst/>
          </a:prstGeom>
        </p:spPr>
        <p:txBody>
          <a:bodyPr wrap="square">
            <a:spAutoFit/>
          </a:bodyPr>
          <a:lstStyle/>
          <a:p>
            <a:pPr>
              <a:lnSpc>
                <a:spcPct val="90000"/>
              </a:lnSpc>
            </a:pPr>
            <a:r>
              <a:rPr lang="en-US" sz="4800" b="1" kern="1200" cap="none" spc="-98" baseline="0" dirty="0">
                <a:ln w="3175">
                  <a:noFill/>
                </a:ln>
                <a:solidFill>
                  <a:schemeClr val="tx1"/>
                </a:solidFill>
                <a:effectLst/>
                <a:latin typeface="Segoe UI" panose="020B0502040204020203" pitchFamily="34" charset="0"/>
                <a:ea typeface="+mn-ea"/>
                <a:cs typeface="Segoe UI" panose="020B0502040204020203" pitchFamily="34" charset="0"/>
              </a:rPr>
              <a:t>Microsoft Cloud Workshop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Title 1"/>
          <p:cNvSpPr>
            <a:spLocks noGrp="1"/>
          </p:cNvSpPr>
          <p:nvPr>
            <p:ph type="title" hasCustomPrompt="1"/>
          </p:nvPr>
        </p:nvSpPr>
        <p:spPr>
          <a:xfrm>
            <a:off x="269302" y="2084187"/>
            <a:ext cx="717133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pic>
        <p:nvPicPr>
          <p:cNvPr id="3" name="Picture 2">
            <a:extLst>
              <a:ext uri="{FF2B5EF4-FFF2-40B4-BE49-F238E27FC236}">
                <a16:creationId xmlns:a16="http://schemas.microsoft.com/office/drawing/2014/main" id="{808568F7-4F45-4989-B2E3-FDB6E8B1302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490042" y="2470958"/>
            <a:ext cx="2774430" cy="2774430"/>
          </a:xfrm>
          <a:prstGeom prst="rect">
            <a:avLst/>
          </a:prstGeom>
        </p:spPr>
      </p:pic>
    </p:spTree>
    <p:extLst>
      <p:ext uri="{BB962C8B-B14F-4D97-AF65-F5344CB8AC3E}">
        <p14:creationId xmlns:p14="http://schemas.microsoft.com/office/powerpoint/2010/main" val="128583327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8150516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38983573"/>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34" y="291112"/>
            <a:ext cx="11494682" cy="896518"/>
          </a:xfrm>
        </p:spPr>
        <p:txBody>
          <a:bodyPr/>
          <a:lstStyle>
            <a:lvl1pPr>
              <a:defRPr sz="4264">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1663947"/>
            <a:ext cx="10757098" cy="1441702"/>
          </a:xfrm>
        </p:spPr>
        <p:txBody>
          <a:bodyPr/>
          <a:lstStyle>
            <a:lvl1pPr>
              <a:defRPr sz="1912">
                <a:gradFill>
                  <a:gsLst>
                    <a:gs pos="1250">
                      <a:schemeClr val="tx1"/>
                    </a:gs>
                    <a:gs pos="100000">
                      <a:schemeClr val="tx1"/>
                    </a:gs>
                  </a:gsLst>
                  <a:lin ang="5400000" scaled="0"/>
                </a:gradFill>
                <a:latin typeface="+mn-lt"/>
              </a:defRPr>
            </a:lvl1pPr>
            <a:lvl2pPr>
              <a:defRPr sz="1765"/>
            </a:lvl2pPr>
            <a:lvl3pPr>
              <a:defRPr sz="1471"/>
            </a:lvl3pPr>
            <a:lvl4pPr>
              <a:defRPr sz="1324"/>
            </a:lvl4pPr>
            <a:lvl5pPr>
              <a:defRPr sz="13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6717264"/>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03278928"/>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13271515"/>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26408286"/>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809241721"/>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36674508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2345967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550663420"/>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417413496"/>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2317328930"/>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335745712"/>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968B27-66AC-4FE5-BBDE-89C95D27818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94AB10B-47E8-4A26-AC66-3800FC457197}"/>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F11ED35-11C3-4562-8616-5BC95D3877BA}"/>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CB6805E-3316-46F9-9EBA-3537B136DD7C}" type="datetimeFigureOut">
              <a:rPr kumimoji="0" lang="en-US" sz="1800" b="0" i="0" u="none" strike="noStrike" kern="1200" cap="none" spc="0" normalizeH="0" baseline="0" noProof="0" smtClean="0">
                <a:ln>
                  <a:noFill/>
                </a:ln>
                <a:solidFill>
                  <a:srgbClr val="505050"/>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12/11/2018</a:t>
            </a:fld>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 name="Footer Placeholder 4">
            <a:extLst>
              <a:ext uri="{FF2B5EF4-FFF2-40B4-BE49-F238E27FC236}">
                <a16:creationId xmlns:a16="http://schemas.microsoft.com/office/drawing/2014/main" id="{C4A69194-3207-4429-A1B6-40C28FAAAF02}"/>
              </a:ext>
            </a:extLst>
          </p:cNvPr>
          <p:cNvSpPr>
            <a:spLocks noGrp="1"/>
          </p:cNvSpPr>
          <p:nvPr>
            <p:ph type="ftr" sz="quarter" idx="11"/>
          </p:nvPr>
        </p:nvSpPr>
        <p:spPr/>
        <p:txBody>
          <a:bodyPr/>
          <a:lstStyle/>
          <a:p>
            <a:pPr marL="0" marR="0" lvl="0" indent="0" algn="l" defTabSz="685710" rtl="0" eaLnBrk="1" fontAlgn="auto" latinLnBrk="0" hangingPunct="1">
              <a:lnSpc>
                <a:spcPct val="100000"/>
              </a:lnSpc>
              <a:spcBef>
                <a:spcPts val="0"/>
              </a:spcBef>
              <a:spcAft>
                <a:spcPts val="0"/>
              </a:spcAft>
              <a:buClrTx/>
              <a:buSzTx/>
              <a:buFontTx/>
              <a:buNone/>
              <a:tabLst/>
              <a:defRPr/>
            </a:pPr>
            <a:endParaRPr kumimoji="0" lang="en-US" sz="662" b="0" i="0" u="none" strike="noStrike" kern="1200" cap="none" spc="0" normalizeH="0" baseline="0" noProof="0">
              <a:ln>
                <a:noFill/>
              </a:ln>
              <a:gradFill>
                <a:gsLst>
                  <a:gs pos="2239">
                    <a:srgbClr val="505050"/>
                  </a:gs>
                  <a:gs pos="11940">
                    <a:srgbClr val="505050"/>
                  </a:gs>
                </a:gsLst>
                <a:lin ang="5400000" scaled="0"/>
              </a:gradFill>
              <a:effectLst/>
              <a:uLnTx/>
              <a:uFillTx/>
              <a:latin typeface="Segoe UI"/>
              <a:ea typeface="+mn-ea"/>
              <a:cs typeface="+mn-cs"/>
            </a:endParaRPr>
          </a:p>
        </p:txBody>
      </p:sp>
      <p:sp>
        <p:nvSpPr>
          <p:cNvPr id="6" name="Slide Number Placeholder 5">
            <a:extLst>
              <a:ext uri="{FF2B5EF4-FFF2-40B4-BE49-F238E27FC236}">
                <a16:creationId xmlns:a16="http://schemas.microsoft.com/office/drawing/2014/main" id="{245AA80D-0370-4BA1-A3F0-069014E3C08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31BEBB-E2F5-4D5B-8851-D2862266A30F}" type="slidenum">
              <a:rPr kumimoji="0" lang="en-US" sz="662" b="0" i="0" u="none" strike="noStrike" kern="1200" cap="none" spc="0" normalizeH="0" baseline="0" noProof="0" smtClean="0">
                <a:ln>
                  <a:noFill/>
                </a:ln>
                <a:gradFill>
                  <a:gsLst>
                    <a:gs pos="2239">
                      <a:srgbClr val="505050"/>
                    </a:gs>
                    <a:gs pos="11940">
                      <a:srgbClr val="505050"/>
                    </a:gs>
                  </a:gsLst>
                  <a:lin ang="5400000" scaled="0"/>
                </a:gra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662" b="0" i="0" u="none" strike="noStrike" kern="1200" cap="none" spc="0" normalizeH="0" baseline="0" noProof="0">
              <a:ln>
                <a:noFill/>
              </a:ln>
              <a:gradFill>
                <a:gsLst>
                  <a:gs pos="2239">
                    <a:srgbClr val="505050"/>
                  </a:gs>
                  <a:gs pos="11940">
                    <a:srgbClr val="505050"/>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272311857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8509053"/>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3443942"/>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19240726"/>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177146189"/>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657911511"/>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3_Title Microsoft Cloud Workshop">
    <p:bg>
      <p:bgPr>
        <a:solidFill>
          <a:schemeClr val="bg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CAC56D8-7E55-4F0C-8E9D-9362AAA1BE8A}"/>
              </a:ext>
            </a:extLst>
          </p:cNvPr>
          <p:cNvSpPr/>
          <p:nvPr userDrawn="1"/>
        </p:nvSpPr>
        <p:spPr>
          <a:xfrm>
            <a:off x="6752004" y="456225"/>
            <a:ext cx="5263783" cy="1421928"/>
          </a:xfrm>
          <a:prstGeom prst="rect">
            <a:avLst/>
          </a:prstGeom>
        </p:spPr>
        <p:txBody>
          <a:bodyPr wrap="square">
            <a:spAutoFit/>
          </a:bodyPr>
          <a:lstStyle/>
          <a:p>
            <a:pPr>
              <a:lnSpc>
                <a:spcPct val="90000"/>
              </a:lnSpc>
            </a:pPr>
            <a:r>
              <a:rPr lang="en-US" sz="4800" b="1" kern="1200" cap="none" spc="-98" baseline="0" dirty="0">
                <a:ln w="3175">
                  <a:noFill/>
                </a:ln>
                <a:solidFill>
                  <a:schemeClr val="tx1"/>
                </a:solidFill>
                <a:effectLst/>
                <a:latin typeface="Segoe UI" panose="020B0502040204020203" pitchFamily="34" charset="0"/>
                <a:ea typeface="+mn-ea"/>
                <a:cs typeface="Segoe UI" panose="020B0502040204020203" pitchFamily="34" charset="0"/>
              </a:rPr>
              <a:t>Microsoft Cloud Workshop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Title 1"/>
          <p:cNvSpPr>
            <a:spLocks noGrp="1"/>
          </p:cNvSpPr>
          <p:nvPr>
            <p:ph type="title" hasCustomPrompt="1"/>
          </p:nvPr>
        </p:nvSpPr>
        <p:spPr>
          <a:xfrm>
            <a:off x="269302" y="2084187"/>
            <a:ext cx="717133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pic>
        <p:nvPicPr>
          <p:cNvPr id="3" name="Picture 2">
            <a:extLst>
              <a:ext uri="{FF2B5EF4-FFF2-40B4-BE49-F238E27FC236}">
                <a16:creationId xmlns:a16="http://schemas.microsoft.com/office/drawing/2014/main" id="{808568F7-4F45-4989-B2E3-FDB6E8B1302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490042" y="2470958"/>
            <a:ext cx="2774430" cy="2774430"/>
          </a:xfrm>
          <a:prstGeom prst="rect">
            <a:avLst/>
          </a:prstGeom>
        </p:spPr>
      </p:pic>
    </p:spTree>
    <p:extLst>
      <p:ext uri="{BB962C8B-B14F-4D97-AF65-F5344CB8AC3E}">
        <p14:creationId xmlns:p14="http://schemas.microsoft.com/office/powerpoint/2010/main" val="47640937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79203173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74117975"/>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53464163"/>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9551955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panose="020B0502040204020203" pitchFamily="34" charset="0"/>
                <a:ea typeface="+mn-ea"/>
                <a:cs typeface="+mn-cs"/>
              </a:rPr>
              <a:t>MICROSOFT CONFIDENTIAL – INTERNAL ONLY</a:t>
            </a:r>
          </a:p>
        </p:txBody>
      </p:sp>
    </p:spTree>
    <p:extLst>
      <p:ext uri="{BB962C8B-B14F-4D97-AF65-F5344CB8AC3E}">
        <p14:creationId xmlns:p14="http://schemas.microsoft.com/office/powerpoint/2010/main" val="501765977"/>
      </p:ext>
    </p:extLst>
  </p:cSld>
  <p:clrMapOvr>
    <a:overrideClrMapping bg1="dk1" tx1="lt1" bg2="dk2" tx2="lt2" accent1="accent1" accent2="accent2" accent3="accent3" accent4="accent4" accent5="accent5" accent6="accent6" hlink="hlink" folHlink="folHlink"/>
  </p:clrMapOvr>
  <p:transition spd="slow">
    <p:randomBar dir="vert"/>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30241568"/>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83201507"/>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25220888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6545793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670048849"/>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218800368"/>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535929050"/>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2593020030"/>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690513"/>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72610067"/>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Blue">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192000" cy="727700"/>
          </a:xfrm>
        </p:spPr>
        <p:txBody>
          <a:bodyPr/>
          <a:lstStyle>
            <a:lvl1pPr marL="0" indent="0">
              <a:buNone/>
              <a:defRPr/>
            </a:lvl1pPr>
          </a:lstStyle>
          <a:p>
            <a:endParaRPr lang="en-US" dirty="0"/>
          </a:p>
        </p:txBody>
      </p:sp>
      <p:sp>
        <p:nvSpPr>
          <p:cNvPr id="5" name="Title 4"/>
          <p:cNvSpPr>
            <a:spLocks noGrp="1"/>
          </p:cNvSpPr>
          <p:nvPr>
            <p:ph type="title"/>
          </p:nvPr>
        </p:nvSpPr>
        <p:spPr>
          <a:xfrm>
            <a:off x="268927" y="301603"/>
            <a:ext cx="5378861" cy="899665"/>
          </a:xfrm>
        </p:spPr>
        <p:txBody>
          <a:bodyPr/>
          <a:lstStyle>
            <a:lvl1pPr>
              <a:defRPr sz="5882">
                <a:gradFill>
                  <a:gsLst>
                    <a:gs pos="8850">
                      <a:srgbClr val="FFFFFF"/>
                    </a:gs>
                    <a:gs pos="34000">
                      <a:srgbClr val="FFFFFF"/>
                    </a:gs>
                  </a:gsLst>
                  <a:lin ang="5400000" scaled="0"/>
                </a:gradFill>
              </a:defRPr>
            </a:lvl1pPr>
          </a:lstStyle>
          <a:p>
            <a:r>
              <a:rPr lang="en-US"/>
              <a:t>Click to edit Master title style</a:t>
            </a:r>
          </a:p>
        </p:txBody>
      </p:sp>
    </p:spTree>
    <p:extLst>
      <p:ext uri="{BB962C8B-B14F-4D97-AF65-F5344CB8AC3E}">
        <p14:creationId xmlns:p14="http://schemas.microsoft.com/office/powerpoint/2010/main" val="956005514"/>
      </p:ext>
    </p:extLst>
  </p:cSld>
  <p:clrMapOvr>
    <a:masterClrMapping/>
  </p:clrMapOvr>
  <p:transition>
    <p:fade/>
  </p:transition>
  <p:extLst mod="1">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63559255"/>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09652076"/>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626121371"/>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3_Title Microsoft Cloud Workshop">
    <p:bg>
      <p:bgPr>
        <a:solidFill>
          <a:schemeClr val="bg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CAC56D8-7E55-4F0C-8E9D-9362AAA1BE8A}"/>
              </a:ext>
            </a:extLst>
          </p:cNvPr>
          <p:cNvSpPr/>
          <p:nvPr userDrawn="1"/>
        </p:nvSpPr>
        <p:spPr>
          <a:xfrm>
            <a:off x="6752004" y="456225"/>
            <a:ext cx="5263783" cy="1421928"/>
          </a:xfrm>
          <a:prstGeom prst="rect">
            <a:avLst/>
          </a:prstGeom>
        </p:spPr>
        <p:txBody>
          <a:bodyPr wrap="square">
            <a:spAutoFit/>
          </a:bodyPr>
          <a:lstStyle/>
          <a:p>
            <a:pPr>
              <a:lnSpc>
                <a:spcPct val="90000"/>
              </a:lnSpc>
            </a:pPr>
            <a:r>
              <a:rPr lang="en-US" sz="4800" b="1" kern="1200" cap="none" spc="-98" baseline="0" dirty="0">
                <a:ln w="3175">
                  <a:noFill/>
                </a:ln>
                <a:solidFill>
                  <a:schemeClr val="tx1"/>
                </a:solidFill>
                <a:effectLst/>
                <a:latin typeface="Segoe UI" panose="020B0502040204020203" pitchFamily="34" charset="0"/>
                <a:ea typeface="+mn-ea"/>
                <a:cs typeface="Segoe UI" panose="020B0502040204020203" pitchFamily="34" charset="0"/>
              </a:rPr>
              <a:t>Microsoft Cloud Workshop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Title 1"/>
          <p:cNvSpPr>
            <a:spLocks noGrp="1"/>
          </p:cNvSpPr>
          <p:nvPr>
            <p:ph type="title" hasCustomPrompt="1"/>
          </p:nvPr>
        </p:nvSpPr>
        <p:spPr>
          <a:xfrm>
            <a:off x="269302" y="2084187"/>
            <a:ext cx="717133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pic>
        <p:nvPicPr>
          <p:cNvPr id="3" name="Picture 2">
            <a:extLst>
              <a:ext uri="{FF2B5EF4-FFF2-40B4-BE49-F238E27FC236}">
                <a16:creationId xmlns:a16="http://schemas.microsoft.com/office/drawing/2014/main" id="{808568F7-4F45-4989-B2E3-FDB6E8B1302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490042" y="2470958"/>
            <a:ext cx="2774430" cy="2774430"/>
          </a:xfrm>
          <a:prstGeom prst="rect">
            <a:avLst/>
          </a:prstGeom>
        </p:spPr>
      </p:pic>
    </p:spTree>
    <p:extLst>
      <p:ext uri="{BB962C8B-B14F-4D97-AF65-F5344CB8AC3E}">
        <p14:creationId xmlns:p14="http://schemas.microsoft.com/office/powerpoint/2010/main" val="786930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301743369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42537317"/>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56056439"/>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30409097"/>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7068552"/>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386024479"/>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Box &amp; Photo">
    <p:bg bwMode="ltGray">
      <p:bgPr>
        <a:solidFill>
          <a:schemeClr val="accent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727700"/>
          </a:xfrm>
        </p:spPr>
        <p:txBody>
          <a:bodyPr/>
          <a:lstStyle/>
          <a:p>
            <a:endParaRPr lang="en-US" dirty="0"/>
          </a:p>
        </p:txBody>
      </p:sp>
      <p:sp>
        <p:nvSpPr>
          <p:cNvPr id="2" name="Title 1"/>
          <p:cNvSpPr>
            <a:spLocks noGrp="1"/>
          </p:cNvSpPr>
          <p:nvPr>
            <p:ph type="title"/>
          </p:nvPr>
        </p:nvSpPr>
        <p:spPr>
          <a:xfrm>
            <a:off x="268927" y="1187620"/>
            <a:ext cx="4482436" cy="4482760"/>
          </a:xfrm>
        </p:spPr>
        <p:txBody>
          <a:bodyPr/>
          <a:lstStyle>
            <a:lvl1pPr>
              <a:defRPr sz="4705"/>
            </a:lvl1pPr>
          </a:lstStyle>
          <a:p>
            <a:r>
              <a:rPr lang="en-US"/>
              <a:t>Click to edit Master title style</a:t>
            </a:r>
          </a:p>
        </p:txBody>
      </p:sp>
    </p:spTree>
    <p:extLst>
      <p:ext uri="{BB962C8B-B14F-4D97-AF65-F5344CB8AC3E}">
        <p14:creationId xmlns:p14="http://schemas.microsoft.com/office/powerpoint/2010/main" val="3439940302"/>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0423569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10993484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881094321"/>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57987316"/>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1618779647"/>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2070547393"/>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4795203"/>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17778596"/>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96759486"/>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303930990"/>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itle Only">
    <p:bg bwMode="gray">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p>
        </p:txBody>
      </p:sp>
      <p:sp>
        <p:nvSpPr>
          <p:cNvPr id="4" name="Rectangle 3"/>
          <p:cNvSpPr/>
          <p:nvPr userDrawn="1"/>
        </p:nvSpPr>
        <p:spPr bwMode="auto">
          <a:xfrm>
            <a:off x="4559300" y="6502400"/>
            <a:ext cx="3378200" cy="355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0832086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503632956"/>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34" y="291112"/>
            <a:ext cx="11494682" cy="896518"/>
          </a:xfrm>
        </p:spPr>
        <p:txBody>
          <a:bodyPr/>
          <a:lstStyle>
            <a:lvl1pPr>
              <a:defRPr sz="4264">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47"/>
            <a:ext cx="10757098" cy="1441702"/>
          </a:xfrm>
        </p:spPr>
        <p:txBody>
          <a:bodyPr/>
          <a:lstStyle>
            <a:lvl1pPr>
              <a:defRPr sz="1912">
                <a:gradFill>
                  <a:gsLst>
                    <a:gs pos="1250">
                      <a:schemeClr val="tx1"/>
                    </a:gs>
                    <a:gs pos="100000">
                      <a:schemeClr val="tx1"/>
                    </a:gs>
                  </a:gsLst>
                  <a:lin ang="5400000" scaled="0"/>
                </a:gradFill>
                <a:latin typeface="+mn-lt"/>
              </a:defRPr>
            </a:lvl1pPr>
            <a:lvl2pPr>
              <a:defRPr sz="1765"/>
            </a:lvl2pPr>
            <a:lvl3pPr>
              <a:defRPr sz="1471"/>
            </a:lvl3pPr>
            <a:lvl4pPr>
              <a:defRPr sz="1324"/>
            </a:lvl4pPr>
            <a:lvl5pPr>
              <a:defRPr sz="1324"/>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87022389"/>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cSld name="Title and Content - Blu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465">
                <a:solidFill>
                  <a:schemeClr val="bg1"/>
                </a:solidFill>
              </a:defRPr>
            </a:lvl1pPr>
          </a:lstStyle>
          <a:p>
            <a:r>
              <a:rPr lang="en-US" dirty="0"/>
              <a:t>Click to edit Master title style</a:t>
            </a:r>
          </a:p>
        </p:txBody>
      </p:sp>
      <p:sp>
        <p:nvSpPr>
          <p:cNvPr id="5" name="Text Placeholder 4"/>
          <p:cNvSpPr>
            <a:spLocks noGrp="1"/>
          </p:cNvSpPr>
          <p:nvPr>
            <p:ph type="body" sz="quarter" idx="10"/>
          </p:nvPr>
        </p:nvSpPr>
        <p:spPr>
          <a:xfrm>
            <a:off x="519249" y="1447800"/>
            <a:ext cx="11151917" cy="1167884"/>
          </a:xfrm>
        </p:spPr>
        <p:txBody>
          <a:bodyPr/>
          <a:lstStyle>
            <a:lvl1pPr marL="3175" indent="0">
              <a:spcBef>
                <a:spcPts val="0"/>
              </a:spcBef>
              <a:spcAft>
                <a:spcPts val="900"/>
              </a:spcAft>
              <a:buSzPct val="80000"/>
              <a:buFont typeface="Arial" pitchFamily="34" charset="0"/>
              <a:buNone/>
              <a:defRPr sz="3999" spc="-100" baseline="0">
                <a:solidFill>
                  <a:schemeClr val="bg1"/>
                </a:solidFill>
                <a:latin typeface="+mn-lt"/>
              </a:defRPr>
            </a:lvl1pPr>
            <a:lvl2pPr marL="3175" indent="0">
              <a:spcBef>
                <a:spcPts val="0"/>
              </a:spcBef>
              <a:buSzPct val="80000"/>
              <a:buFont typeface="Arial" pitchFamily="34" charset="0"/>
              <a:buNone/>
              <a:defRPr sz="3600" spc="-51" baseline="0">
                <a:solidFill>
                  <a:schemeClr val="bg1"/>
                </a:solidFill>
                <a:latin typeface="+mn-lt"/>
              </a:defRPr>
            </a:lvl2pPr>
            <a:lvl3pPr marL="1258429" indent="-40308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368" indent="-345947">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0804" indent="-336427">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1158590411"/>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mall Title Only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p>
        </p:txBody>
      </p:sp>
      <p:sp>
        <p:nvSpPr>
          <p:cNvPr id="3" name="Rectangle 2"/>
          <p:cNvSpPr/>
          <p:nvPr userDrawn="1"/>
        </p:nvSpPr>
        <p:spPr bwMode="auto">
          <a:xfrm>
            <a:off x="4483100" y="6477000"/>
            <a:ext cx="3149600" cy="381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827244625"/>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3.xml"/><Relationship Id="rId13" Type="http://schemas.openxmlformats.org/officeDocument/2006/relationships/slideLayout" Target="../slideLayouts/slideLayout18.xml"/><Relationship Id="rId18" Type="http://schemas.openxmlformats.org/officeDocument/2006/relationships/slideLayout" Target="../slideLayouts/slideLayout23.xml"/><Relationship Id="rId3" Type="http://schemas.openxmlformats.org/officeDocument/2006/relationships/slideLayout" Target="../slideLayouts/slideLayout8.xml"/><Relationship Id="rId21" Type="http://schemas.openxmlformats.org/officeDocument/2006/relationships/slideLayout" Target="../slideLayouts/slideLayout26.xml"/><Relationship Id="rId7" Type="http://schemas.openxmlformats.org/officeDocument/2006/relationships/slideLayout" Target="../slideLayouts/slideLayout12.xml"/><Relationship Id="rId12" Type="http://schemas.openxmlformats.org/officeDocument/2006/relationships/slideLayout" Target="../slideLayouts/slideLayout17.xml"/><Relationship Id="rId17" Type="http://schemas.openxmlformats.org/officeDocument/2006/relationships/slideLayout" Target="../slideLayouts/slideLayout22.xml"/><Relationship Id="rId2" Type="http://schemas.openxmlformats.org/officeDocument/2006/relationships/slideLayout" Target="../slideLayouts/slideLayout7.xml"/><Relationship Id="rId16" Type="http://schemas.openxmlformats.org/officeDocument/2006/relationships/slideLayout" Target="../slideLayouts/slideLayout21.xml"/><Relationship Id="rId20" Type="http://schemas.openxmlformats.org/officeDocument/2006/relationships/slideLayout" Target="../slideLayouts/slideLayout25.xml"/><Relationship Id="rId1" Type="http://schemas.openxmlformats.org/officeDocument/2006/relationships/slideLayout" Target="../slideLayouts/slideLayout6.xml"/><Relationship Id="rId6" Type="http://schemas.openxmlformats.org/officeDocument/2006/relationships/slideLayout" Target="../slideLayouts/slideLayout11.xml"/><Relationship Id="rId11" Type="http://schemas.openxmlformats.org/officeDocument/2006/relationships/slideLayout" Target="../slideLayouts/slideLayout16.xml"/><Relationship Id="rId5" Type="http://schemas.openxmlformats.org/officeDocument/2006/relationships/slideLayout" Target="../slideLayouts/slideLayout10.xml"/><Relationship Id="rId15" Type="http://schemas.openxmlformats.org/officeDocument/2006/relationships/slideLayout" Target="../slideLayouts/slideLayout20.xml"/><Relationship Id="rId10" Type="http://schemas.openxmlformats.org/officeDocument/2006/relationships/slideLayout" Target="../slideLayouts/slideLayout15.xml"/><Relationship Id="rId19" Type="http://schemas.openxmlformats.org/officeDocument/2006/relationships/slideLayout" Target="../slideLayouts/slideLayout24.xml"/><Relationship Id="rId4" Type="http://schemas.openxmlformats.org/officeDocument/2006/relationships/slideLayout" Target="../slideLayouts/slideLayout9.xml"/><Relationship Id="rId9" Type="http://schemas.openxmlformats.org/officeDocument/2006/relationships/slideLayout" Target="../slideLayouts/slideLayout14.xml"/><Relationship Id="rId14" Type="http://schemas.openxmlformats.org/officeDocument/2006/relationships/slideLayout" Target="../slideLayouts/slideLayout19.xml"/><Relationship Id="rId22"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slideLayout" Target="../slideLayouts/slideLayout39.xml"/><Relationship Id="rId18" Type="http://schemas.openxmlformats.org/officeDocument/2006/relationships/slideLayout" Target="../slideLayouts/slideLayout44.xml"/><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17" Type="http://schemas.openxmlformats.org/officeDocument/2006/relationships/slideLayout" Target="../slideLayouts/slideLayout43.xml"/><Relationship Id="rId2" Type="http://schemas.openxmlformats.org/officeDocument/2006/relationships/slideLayout" Target="../slideLayouts/slideLayout28.xml"/><Relationship Id="rId16" Type="http://schemas.openxmlformats.org/officeDocument/2006/relationships/slideLayout" Target="../slideLayouts/slideLayout42.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5" Type="http://schemas.openxmlformats.org/officeDocument/2006/relationships/slideLayout" Target="../slideLayouts/slideLayout41.xml"/><Relationship Id="rId10" Type="http://schemas.openxmlformats.org/officeDocument/2006/relationships/slideLayout" Target="../slideLayouts/slideLayout36.xml"/><Relationship Id="rId19" Type="http://schemas.openxmlformats.org/officeDocument/2006/relationships/theme" Target="../theme/theme3.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slideLayout" Target="../slideLayouts/slideLayout40.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slideLayout" Target="../slideLayouts/slideLayout57.xml"/><Relationship Id="rId18" Type="http://schemas.openxmlformats.org/officeDocument/2006/relationships/slideLayout" Target="../slideLayouts/slideLayout6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slideLayout" Target="../slideLayouts/slideLayout56.xml"/><Relationship Id="rId17" Type="http://schemas.openxmlformats.org/officeDocument/2006/relationships/slideLayout" Target="../slideLayouts/slideLayout61.xml"/><Relationship Id="rId2" Type="http://schemas.openxmlformats.org/officeDocument/2006/relationships/slideLayout" Target="../slideLayouts/slideLayout46.xml"/><Relationship Id="rId16" Type="http://schemas.openxmlformats.org/officeDocument/2006/relationships/slideLayout" Target="../slideLayouts/slideLayout60.xml"/><Relationship Id="rId20" Type="http://schemas.openxmlformats.org/officeDocument/2006/relationships/image" Target="../media/image8.emf"/><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5" Type="http://schemas.openxmlformats.org/officeDocument/2006/relationships/slideLayout" Target="../slideLayouts/slideLayout59.xml"/><Relationship Id="rId10" Type="http://schemas.openxmlformats.org/officeDocument/2006/relationships/slideLayout" Target="../slideLayouts/slideLayout54.xml"/><Relationship Id="rId19" Type="http://schemas.openxmlformats.org/officeDocument/2006/relationships/theme" Target="../theme/theme4.xml"/><Relationship Id="rId4" Type="http://schemas.openxmlformats.org/officeDocument/2006/relationships/slideLayout" Target="../slideLayouts/slideLayout48.xml"/><Relationship Id="rId9" Type="http://schemas.openxmlformats.org/officeDocument/2006/relationships/slideLayout" Target="../slideLayouts/slideLayout53.xml"/><Relationship Id="rId14" Type="http://schemas.openxmlformats.org/officeDocument/2006/relationships/slideLayout" Target="../slideLayouts/slideLayout58.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0.xml"/><Relationship Id="rId13" Type="http://schemas.openxmlformats.org/officeDocument/2006/relationships/slideLayout" Target="../slideLayouts/slideLayout75.xml"/><Relationship Id="rId18" Type="http://schemas.openxmlformats.org/officeDocument/2006/relationships/slideLayout" Target="../slideLayouts/slideLayout80.xml"/><Relationship Id="rId3" Type="http://schemas.openxmlformats.org/officeDocument/2006/relationships/slideLayout" Target="../slideLayouts/slideLayout65.xml"/><Relationship Id="rId21" Type="http://schemas.openxmlformats.org/officeDocument/2006/relationships/theme" Target="../theme/theme5.xml"/><Relationship Id="rId7" Type="http://schemas.openxmlformats.org/officeDocument/2006/relationships/slideLayout" Target="../slideLayouts/slideLayout69.xml"/><Relationship Id="rId12" Type="http://schemas.openxmlformats.org/officeDocument/2006/relationships/slideLayout" Target="../slideLayouts/slideLayout74.xml"/><Relationship Id="rId17" Type="http://schemas.openxmlformats.org/officeDocument/2006/relationships/slideLayout" Target="../slideLayouts/slideLayout79.xml"/><Relationship Id="rId2" Type="http://schemas.openxmlformats.org/officeDocument/2006/relationships/slideLayout" Target="../slideLayouts/slideLayout64.xml"/><Relationship Id="rId16" Type="http://schemas.openxmlformats.org/officeDocument/2006/relationships/slideLayout" Target="../slideLayouts/slideLayout78.xml"/><Relationship Id="rId20" Type="http://schemas.openxmlformats.org/officeDocument/2006/relationships/slideLayout" Target="../slideLayouts/slideLayout82.xml"/><Relationship Id="rId1" Type="http://schemas.openxmlformats.org/officeDocument/2006/relationships/slideLayout" Target="../slideLayouts/slideLayout63.xml"/><Relationship Id="rId6" Type="http://schemas.openxmlformats.org/officeDocument/2006/relationships/slideLayout" Target="../slideLayouts/slideLayout68.xml"/><Relationship Id="rId11" Type="http://schemas.openxmlformats.org/officeDocument/2006/relationships/slideLayout" Target="../slideLayouts/slideLayout73.xml"/><Relationship Id="rId5" Type="http://schemas.openxmlformats.org/officeDocument/2006/relationships/slideLayout" Target="../slideLayouts/slideLayout67.xml"/><Relationship Id="rId15" Type="http://schemas.openxmlformats.org/officeDocument/2006/relationships/slideLayout" Target="../slideLayouts/slideLayout77.xml"/><Relationship Id="rId10" Type="http://schemas.openxmlformats.org/officeDocument/2006/relationships/slideLayout" Target="../slideLayouts/slideLayout72.xml"/><Relationship Id="rId19" Type="http://schemas.openxmlformats.org/officeDocument/2006/relationships/slideLayout" Target="../slideLayouts/slideLayout81.xml"/><Relationship Id="rId4" Type="http://schemas.openxmlformats.org/officeDocument/2006/relationships/slideLayout" Target="../slideLayouts/slideLayout66.xml"/><Relationship Id="rId9" Type="http://schemas.openxmlformats.org/officeDocument/2006/relationships/slideLayout" Target="../slideLayouts/slideLayout71.xml"/><Relationship Id="rId14" Type="http://schemas.openxmlformats.org/officeDocument/2006/relationships/slideLayout" Target="../slideLayouts/slideLayout7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7" y="291111"/>
            <a:ext cx="11655841"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80"/>
            <a:ext cx="11653520" cy="168387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2"/>
          <p:cNvSpPr>
            <a:spLocks noGrp="1"/>
          </p:cNvSpPr>
          <p:nvPr>
            <p:ph type="ftr" sz="quarter" idx="3"/>
          </p:nvPr>
        </p:nvSpPr>
        <p:spPr>
          <a:xfrm>
            <a:off x="269241" y="6558796"/>
            <a:ext cx="3859607" cy="134483"/>
          </a:xfrm>
          <a:prstGeom prst="rect">
            <a:avLst/>
          </a:prstGeom>
        </p:spPr>
        <p:txBody>
          <a:bodyPr vert="horz" lIns="0" tIns="0" rIns="91440" bIns="0" rtlCol="0" anchor="ctr"/>
          <a:lstStyle>
            <a:lvl1pPr marL="0" algn="l" defTabSz="685710" rtl="0" eaLnBrk="1" latinLnBrk="0" hangingPunct="1">
              <a:defRPr lang="en-US" sz="662" kern="1200">
                <a:gradFill>
                  <a:gsLst>
                    <a:gs pos="2239">
                      <a:schemeClr val="tx1"/>
                    </a:gs>
                    <a:gs pos="11940">
                      <a:schemeClr val="tx1"/>
                    </a:gs>
                  </a:gsLst>
                  <a:lin ang="5400000" scaled="0"/>
                </a:gradFill>
                <a:latin typeface="+mn-lt"/>
                <a:ea typeface="+mn-ea"/>
                <a:cs typeface="+mn-cs"/>
              </a:defRPr>
            </a:lvl1pPr>
          </a:lstStyle>
          <a:p>
            <a:r>
              <a:rPr dirty="0">
                <a:gradFill>
                  <a:gsLst>
                    <a:gs pos="2239">
                      <a:srgbClr val="505050"/>
                    </a:gs>
                    <a:gs pos="11940">
                      <a:srgbClr val="505050"/>
                    </a:gs>
                  </a:gsLst>
                  <a:lin ang="5400000" scaled="0"/>
                </a:gradFill>
              </a:rPr>
              <a:t>Microsoft Confidential</a:t>
            </a:r>
          </a:p>
        </p:txBody>
      </p:sp>
      <p:sp>
        <p:nvSpPr>
          <p:cNvPr id="6" name="Slide Number Placeholder 4"/>
          <p:cNvSpPr>
            <a:spLocks noGrp="1"/>
          </p:cNvSpPr>
          <p:nvPr>
            <p:ph type="sldNum" sz="quarter" idx="4"/>
          </p:nvPr>
        </p:nvSpPr>
        <p:spPr>
          <a:xfrm>
            <a:off x="11367166" y="6558796"/>
            <a:ext cx="555597" cy="134483"/>
          </a:xfrm>
          <a:prstGeom prst="rect">
            <a:avLst/>
          </a:prstGeom>
        </p:spPr>
        <p:txBody>
          <a:bodyPr vert="horz" lIns="91440" tIns="0" rIns="0" bIns="0" rtlCol="0" anchor="ctr"/>
          <a:lstStyle>
            <a:lvl1pPr algn="r">
              <a:defRPr lang="en-US" sz="662" b="0" kern="1200" smtClean="0">
                <a:gradFill>
                  <a:gsLst>
                    <a:gs pos="2239">
                      <a:schemeClr val="tx1"/>
                    </a:gs>
                    <a:gs pos="11940">
                      <a:schemeClr val="tx1"/>
                    </a:gs>
                  </a:gsLst>
                  <a:lin ang="5400000" scaled="0"/>
                </a:gradFill>
                <a:latin typeface="+mn-lt"/>
                <a:ea typeface="+mn-ea"/>
                <a:cs typeface="+mn-cs"/>
              </a:defRPr>
            </a:lvl1pPr>
          </a:lstStyle>
          <a:p>
            <a:pPr defTabSz="914554"/>
            <a:fld id="{27258FFF-F925-446B-8502-81C933981705}" type="slidenum">
              <a:rPr lang="en-US" smtClean="0">
                <a:gradFill>
                  <a:gsLst>
                    <a:gs pos="2239">
                      <a:srgbClr val="505050"/>
                    </a:gs>
                    <a:gs pos="11940">
                      <a:srgbClr val="505050"/>
                    </a:gs>
                  </a:gsLst>
                  <a:lin ang="5400000" scaled="0"/>
                </a:gradFill>
              </a:rPr>
              <a:pPr defTabSz="914554"/>
              <a:t>‹#›</a:t>
            </a:fld>
            <a:endParaRPr lang="en-US" dirty="0">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104498113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745" r:id="rId4"/>
    <p:sldLayoutId id="2147483746" r:id="rId5"/>
  </p:sldLayoutIdLst>
  <p:transition>
    <p:fade/>
  </p:transition>
  <p:hf sldNum="0" hdr="0" dt="0"/>
  <p:txStyles>
    <p:titleStyle>
      <a:lvl1pPr algn="l" defTabSz="685710" rtl="0" eaLnBrk="1" latinLnBrk="0" hangingPunct="1">
        <a:lnSpc>
          <a:spcPct val="90000"/>
        </a:lnSpc>
        <a:spcBef>
          <a:spcPct val="0"/>
        </a:spcBef>
        <a:buNone/>
        <a:defRPr lang="en-US" sz="3970"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086" marR="0" indent="-252086" algn="l" defTabSz="685710" rtl="0" eaLnBrk="1" fontAlgn="auto" latinLnBrk="0" hangingPunct="1">
        <a:lnSpc>
          <a:spcPct val="90000"/>
        </a:lnSpc>
        <a:spcBef>
          <a:spcPct val="20000"/>
        </a:spcBef>
        <a:spcAft>
          <a:spcPts val="0"/>
        </a:spcAft>
        <a:buClrTx/>
        <a:buSzPct val="90000"/>
        <a:buFont typeface="Arial" pitchFamily="34" charset="0"/>
        <a:buChar char="•"/>
        <a:tabLst/>
        <a:defRPr sz="2942" kern="1200" spc="0" baseline="0">
          <a:gradFill>
            <a:gsLst>
              <a:gs pos="1250">
                <a:schemeClr val="tx1"/>
              </a:gs>
              <a:gs pos="100000">
                <a:schemeClr val="tx1"/>
              </a:gs>
            </a:gsLst>
            <a:lin ang="5400000" scaled="0"/>
          </a:gradFill>
          <a:latin typeface="+mj-lt"/>
          <a:ea typeface="+mn-ea"/>
          <a:cs typeface="+mn-cs"/>
        </a:defRPr>
      </a:lvl1pPr>
      <a:lvl2pPr marL="429479" marR="0" indent="-177393" algn="l" defTabSz="685710"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197" marR="0" indent="-168057" algn="l" defTabSz="685710"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3pPr>
      <a:lvl4pPr marL="756254" marR="0" indent="-168057" algn="l" defTabSz="685710"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4pPr>
      <a:lvl5pPr marL="924310" marR="0" indent="-168057" algn="l" defTabSz="685710"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5pPr>
      <a:lvl6pPr marL="1885701"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557"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410"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266"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710" rtl="0" eaLnBrk="1" latinLnBrk="0" hangingPunct="1">
        <a:defRPr sz="1324" kern="1200">
          <a:solidFill>
            <a:schemeClr val="tx1"/>
          </a:solidFill>
          <a:latin typeface="+mn-lt"/>
          <a:ea typeface="+mn-ea"/>
          <a:cs typeface="+mn-cs"/>
        </a:defRPr>
      </a:lvl1pPr>
      <a:lvl2pPr marL="342855" algn="l" defTabSz="685710" rtl="0" eaLnBrk="1" latinLnBrk="0" hangingPunct="1">
        <a:defRPr sz="1324" kern="1200">
          <a:solidFill>
            <a:schemeClr val="tx1"/>
          </a:solidFill>
          <a:latin typeface="+mn-lt"/>
          <a:ea typeface="+mn-ea"/>
          <a:cs typeface="+mn-cs"/>
        </a:defRPr>
      </a:lvl2pPr>
      <a:lvl3pPr marL="685710" algn="l" defTabSz="685710" rtl="0" eaLnBrk="1" latinLnBrk="0" hangingPunct="1">
        <a:defRPr sz="1324" kern="1200">
          <a:solidFill>
            <a:schemeClr val="tx1"/>
          </a:solidFill>
          <a:latin typeface="+mn-lt"/>
          <a:ea typeface="+mn-ea"/>
          <a:cs typeface="+mn-cs"/>
        </a:defRPr>
      </a:lvl3pPr>
      <a:lvl4pPr marL="1028565" algn="l" defTabSz="685710" rtl="0" eaLnBrk="1" latinLnBrk="0" hangingPunct="1">
        <a:defRPr sz="1324" kern="1200">
          <a:solidFill>
            <a:schemeClr val="tx1"/>
          </a:solidFill>
          <a:latin typeface="+mn-lt"/>
          <a:ea typeface="+mn-ea"/>
          <a:cs typeface="+mn-cs"/>
        </a:defRPr>
      </a:lvl4pPr>
      <a:lvl5pPr marL="1371418" algn="l" defTabSz="685710" rtl="0" eaLnBrk="1" latinLnBrk="0" hangingPunct="1">
        <a:defRPr sz="1324" kern="1200">
          <a:solidFill>
            <a:schemeClr val="tx1"/>
          </a:solidFill>
          <a:latin typeface="+mn-lt"/>
          <a:ea typeface="+mn-ea"/>
          <a:cs typeface="+mn-cs"/>
        </a:defRPr>
      </a:lvl5pPr>
      <a:lvl6pPr marL="1714274" algn="l" defTabSz="685710" rtl="0" eaLnBrk="1" latinLnBrk="0" hangingPunct="1">
        <a:defRPr sz="1324" kern="1200">
          <a:solidFill>
            <a:schemeClr val="tx1"/>
          </a:solidFill>
          <a:latin typeface="+mn-lt"/>
          <a:ea typeface="+mn-ea"/>
          <a:cs typeface="+mn-cs"/>
        </a:defRPr>
      </a:lvl6pPr>
      <a:lvl7pPr marL="2057128" algn="l" defTabSz="685710" rtl="0" eaLnBrk="1" latinLnBrk="0" hangingPunct="1">
        <a:defRPr sz="1324" kern="1200">
          <a:solidFill>
            <a:schemeClr val="tx1"/>
          </a:solidFill>
          <a:latin typeface="+mn-lt"/>
          <a:ea typeface="+mn-ea"/>
          <a:cs typeface="+mn-cs"/>
        </a:defRPr>
      </a:lvl7pPr>
      <a:lvl8pPr marL="2399983" algn="l" defTabSz="685710" rtl="0" eaLnBrk="1" latinLnBrk="0" hangingPunct="1">
        <a:defRPr sz="1324" kern="1200">
          <a:solidFill>
            <a:schemeClr val="tx1"/>
          </a:solidFill>
          <a:latin typeface="+mn-lt"/>
          <a:ea typeface="+mn-ea"/>
          <a:cs typeface="+mn-cs"/>
        </a:defRPr>
      </a:lvl8pPr>
      <a:lvl9pPr marL="2742839" algn="l" defTabSz="685710" rtl="0" eaLnBrk="1" latinLnBrk="0" hangingPunct="1">
        <a:defRPr sz="132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30">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562">
          <p15:clr>
            <a:srgbClr val="A4A3A4"/>
          </p15:clr>
        </p15:guide>
        <p15:guide id="11" pos="994">
          <p15:clr>
            <a:srgbClr val="A4A3A4"/>
          </p15:clr>
        </p15:guide>
        <p15:guide id="12" pos="1426">
          <p15:clr>
            <a:srgbClr val="A4A3A4"/>
          </p15:clr>
        </p15:guide>
        <p15:guide id="13" pos="1858">
          <p15:clr>
            <a:srgbClr val="A4A3A4"/>
          </p15:clr>
        </p15:guide>
        <p15:guide id="14" pos="2290">
          <p15:clr>
            <a:srgbClr val="A4A3A4"/>
          </p15:clr>
        </p15:guide>
        <p15:guide id="15" pos="2722">
          <p15:clr>
            <a:srgbClr val="A4A3A4"/>
          </p15:clr>
        </p15:guide>
        <p15:guide id="16" pos="3153">
          <p15:clr>
            <a:srgbClr val="A4A3A4"/>
          </p15:clr>
        </p15:guide>
        <p15:guide id="17" pos="3585">
          <p15:clr>
            <a:srgbClr val="A4A3A4"/>
          </p15:clr>
        </p15:guide>
        <p15:guide id="18" pos="4017">
          <p15:clr>
            <a:srgbClr val="A4A3A4"/>
          </p15:clr>
        </p15:guide>
        <p15:guide id="19" pos="4449">
          <p15:clr>
            <a:srgbClr val="A4A3A4"/>
          </p15:clr>
        </p15:guide>
        <p15:guide id="20" pos="4881">
          <p15:clr>
            <a:srgbClr val="A4A3A4"/>
          </p15:clr>
        </p15:guide>
        <p15:guide id="21" pos="5313">
          <p15:clr>
            <a:srgbClr val="A4A3A4"/>
          </p15:clr>
        </p15:guide>
        <p15:guide id="22" pos="5745">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2"/>
            <a:ext cx="11541863"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541549"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Box 6"/>
          <p:cNvSpPr txBox="1"/>
          <p:nvPr userDrawn="1"/>
        </p:nvSpPr>
        <p:spPr>
          <a:xfrm>
            <a:off x="3734938" y="6677034"/>
            <a:ext cx="4720568" cy="196836"/>
          </a:xfrm>
          <a:prstGeom prst="rect">
            <a:avLst/>
          </a:prstGeom>
          <a:noFill/>
        </p:spPr>
        <p:txBody>
          <a:bodyPr wrap="square" lIns="179285" tIns="143428" rIns="179285" bIns="143428" rtlCol="0" anchor="ctr">
            <a:noAutofit/>
          </a:bodyPr>
          <a:lstStyle/>
          <a:p>
            <a:pPr algn="ctr" defTabSz="914367">
              <a:lnSpc>
                <a:spcPct val="90000"/>
              </a:lnSpc>
              <a:spcAft>
                <a:spcPts val="588"/>
              </a:spcAft>
            </a:pPr>
            <a:r>
              <a:rPr lang="en-US" sz="1078" dirty="0">
                <a:gradFill>
                  <a:gsLst>
                    <a:gs pos="68142">
                      <a:srgbClr val="FFFFFF">
                        <a:lumMod val="50000"/>
                      </a:srgbClr>
                    </a:gs>
                    <a:gs pos="30000">
                      <a:srgbClr val="FFFFFF">
                        <a:lumMod val="50000"/>
                      </a:srgbClr>
                    </a:gs>
                  </a:gsLst>
                  <a:lin ang="5400000" scaled="0"/>
                </a:gradFill>
              </a:rPr>
              <a:t>MICROSOFT CONFIDENTIAL—INTERNAL USE ONLY</a:t>
            </a:r>
          </a:p>
        </p:txBody>
      </p:sp>
    </p:spTree>
    <p:extLst>
      <p:ext uri="{BB962C8B-B14F-4D97-AF65-F5344CB8AC3E}">
        <p14:creationId xmlns:p14="http://schemas.microsoft.com/office/powerpoint/2010/main" val="3581891162"/>
      </p:ext>
    </p:extLst>
  </p:cSld>
  <p:clrMap bg1="dk1" tx1="lt1" bg2="dk2" tx2="lt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 id="2147483676" r:id="rId12"/>
    <p:sldLayoutId id="2147483677" r:id="rId13"/>
    <p:sldLayoutId id="2147483678" r:id="rId14"/>
    <p:sldLayoutId id="2147483679" r:id="rId15"/>
    <p:sldLayoutId id="2147483680" r:id="rId16"/>
    <p:sldLayoutId id="2147483681" r:id="rId17"/>
    <p:sldLayoutId id="2147483682" r:id="rId18"/>
    <p:sldLayoutId id="2147483683" r:id="rId19"/>
    <p:sldLayoutId id="2147483684" r:id="rId20"/>
    <p:sldLayoutId id="2147483685" r:id="rId21"/>
  </p:sldLayoutIdLst>
  <p:transition>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2265460"/>
      </p:ext>
    </p:extLst>
  </p:cSld>
  <p:clrMap bg1="dk1" tx1="lt1" bg2="dk2" tx2="lt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 id="2147483700" r:id="rId14"/>
    <p:sldLayoutId id="2147483701" r:id="rId15"/>
    <p:sldLayoutId id="2147483702" r:id="rId16"/>
    <p:sldLayoutId id="2147483703" r:id="rId17"/>
    <p:sldLayoutId id="2147483704"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20"/>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3793287129"/>
      </p:ext>
    </p:extLst>
  </p:cSld>
  <p:clrMap bg1="dk1" tx1="lt1" bg2="dk2" tx2="lt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 id="2147483718" r:id="rId13"/>
    <p:sldLayoutId id="2147483719" r:id="rId14"/>
    <p:sldLayoutId id="2147483720" r:id="rId15"/>
    <p:sldLayoutId id="2147483721" r:id="rId16"/>
    <p:sldLayoutId id="2147483722" r:id="rId17"/>
    <p:sldLayoutId id="2147483723"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7708818"/>
      </p:ext>
    </p:extLst>
  </p:cSld>
  <p:clrMap bg1="dk1" tx1="lt1" bg2="dk2" tx2="lt2" accent1="accent1" accent2="accent2" accent3="accent3" accent4="accent4" accent5="accent5" accent6="accent6" hlink="hlink" folHlink="folHlink"/>
  <p:sldLayoutIdLst>
    <p:sldLayoutId id="2147483725" r:id="rId1"/>
    <p:sldLayoutId id="2147483726" r:id="rId2"/>
    <p:sldLayoutId id="2147483727" r:id="rId3"/>
    <p:sldLayoutId id="2147483728" r:id="rId4"/>
    <p:sldLayoutId id="2147483729" r:id="rId5"/>
    <p:sldLayoutId id="2147483730" r:id="rId6"/>
    <p:sldLayoutId id="2147483731" r:id="rId7"/>
    <p:sldLayoutId id="2147483732" r:id="rId8"/>
    <p:sldLayoutId id="2147483733" r:id="rId9"/>
    <p:sldLayoutId id="2147483734" r:id="rId10"/>
    <p:sldLayoutId id="2147483735" r:id="rId11"/>
    <p:sldLayoutId id="2147483736" r:id="rId12"/>
    <p:sldLayoutId id="2147483737" r:id="rId13"/>
    <p:sldLayoutId id="2147483738" r:id="rId14"/>
    <p:sldLayoutId id="2147483739" r:id="rId15"/>
    <p:sldLayoutId id="2147483740" r:id="rId16"/>
    <p:sldLayoutId id="2147483741" r:id="rId17"/>
    <p:sldLayoutId id="2147483742" r:id="rId18"/>
    <p:sldLayoutId id="2147483743" r:id="rId19"/>
    <p:sldLayoutId id="2147483744" r:id="rId20"/>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7.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76.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4.xml"/><Relationship Id="rId6" Type="http://schemas.openxmlformats.org/officeDocument/2006/relationships/image" Target="../media/image17.png"/><Relationship Id="rId5" Type="http://schemas.openxmlformats.org/officeDocument/2006/relationships/image" Target="../media/image20.emf"/><Relationship Id="rId4" Type="http://schemas.openxmlformats.org/officeDocument/2006/relationships/image" Target="../media/image19.emf"/></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8" Type="http://schemas.openxmlformats.org/officeDocument/2006/relationships/hyperlink" Target="http://azure.microsoft.com/blog/2015/03/31/azure-backup-announcing-new-pricing-model-for-tco-reduction/" TargetMode="External"/><Relationship Id="rId3" Type="http://schemas.openxmlformats.org/officeDocument/2006/relationships/hyperlink" Target="https://technet.microsoft.com/en-us/library/jj860400.aspx" TargetMode="External"/><Relationship Id="rId7" Type="http://schemas.openxmlformats.org/officeDocument/2006/relationships/hyperlink" Target="https://technet.microsoft.com/en-US/library/jj852163.aspx"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hyperlink" Target="https://technet.microsoft.com/en-US/library/hh758007.aspx" TargetMode="External"/><Relationship Id="rId5" Type="http://schemas.openxmlformats.org/officeDocument/2006/relationships/hyperlink" Target="https://docs.microsoft.com/en-us/azure/virtual-machines/workloads/sap/hana-overview-high-availability-disaster-recovery#backup-and-restore" TargetMode="External"/><Relationship Id="rId4" Type="http://schemas.openxmlformats.org/officeDocument/2006/relationships/hyperlink" Target="https://azure.microsoft.com/en-us/blog/azure-backup-enables-backup-of-large-volumes-vms-databases-and-more/"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0.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0.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24.xml"/><Relationship Id="rId1" Type="http://schemas.openxmlformats.org/officeDocument/2006/relationships/slideLayout" Target="../slideLayouts/slideLayout3.xml"/><Relationship Id="rId6" Type="http://schemas.openxmlformats.org/officeDocument/2006/relationships/image" Target="../media/image26.png"/><Relationship Id="rId11" Type="http://schemas.openxmlformats.org/officeDocument/2006/relationships/image" Target="../media/image31.png"/><Relationship Id="rId5" Type="http://schemas.openxmlformats.org/officeDocument/2006/relationships/image" Target="../media/image25.png"/><Relationship Id="rId10" Type="http://schemas.openxmlformats.org/officeDocument/2006/relationships/image" Target="../media/image30.png"/><Relationship Id="rId4" Type="http://schemas.openxmlformats.org/officeDocument/2006/relationships/image" Target="../media/image24.jpeg"/><Relationship Id="rId9" Type="http://schemas.openxmlformats.org/officeDocument/2006/relationships/image" Target="../media/image29.png"/></Relationships>
</file>

<file path=ppt/slides/_rels/slide25.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41.png"/><Relationship Id="rId3" Type="http://schemas.openxmlformats.org/officeDocument/2006/relationships/image" Target="../media/image32.png"/><Relationship Id="rId7" Type="http://schemas.openxmlformats.org/officeDocument/2006/relationships/image" Target="../media/image36.png"/><Relationship Id="rId12" Type="http://schemas.openxmlformats.org/officeDocument/2006/relationships/image" Target="../media/image40.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35.png"/><Relationship Id="rId11" Type="http://schemas.openxmlformats.org/officeDocument/2006/relationships/image" Target="../media/image39.png"/><Relationship Id="rId5" Type="http://schemas.openxmlformats.org/officeDocument/2006/relationships/image" Target="../media/image34.png"/><Relationship Id="rId10" Type="http://schemas.openxmlformats.org/officeDocument/2006/relationships/image" Target="../media/image38.png"/><Relationship Id="rId4" Type="http://schemas.openxmlformats.org/officeDocument/2006/relationships/image" Target="../media/image33.png"/><Relationship Id="rId9" Type="http://schemas.openxmlformats.org/officeDocument/2006/relationships/image" Target="../media/image37.png"/></Relationships>
</file>

<file path=ppt/slides/_rels/slide2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5.png"/><Relationship Id="rId7" Type="http://schemas.openxmlformats.org/officeDocument/2006/relationships/image" Target="../media/image48.png"/><Relationship Id="rId2" Type="http://schemas.openxmlformats.org/officeDocument/2006/relationships/notesSlide" Target="../notesSlides/notesSlide29.xml"/><Relationship Id="rId1" Type="http://schemas.openxmlformats.org/officeDocument/2006/relationships/slideLayout" Target="../slideLayouts/slideLayout3.xml"/><Relationship Id="rId6" Type="http://schemas.openxmlformats.org/officeDocument/2006/relationships/image" Target="../media/image36.png"/><Relationship Id="rId5" Type="http://schemas.openxmlformats.org/officeDocument/2006/relationships/image" Target="../media/image47.png"/><Relationship Id="rId4" Type="http://schemas.openxmlformats.org/officeDocument/2006/relationships/image" Target="../media/image46.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0.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0.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0.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40.png"/><Relationship Id="rId18" Type="http://schemas.openxmlformats.org/officeDocument/2006/relationships/image" Target="../media/image55.png"/><Relationship Id="rId3" Type="http://schemas.openxmlformats.org/officeDocument/2006/relationships/image" Target="../media/image23.png"/><Relationship Id="rId21" Type="http://schemas.openxmlformats.org/officeDocument/2006/relationships/image" Target="../media/image57.png"/><Relationship Id="rId7" Type="http://schemas.openxmlformats.org/officeDocument/2006/relationships/image" Target="../media/image27.png"/><Relationship Id="rId12" Type="http://schemas.openxmlformats.org/officeDocument/2006/relationships/image" Target="../media/image31.png"/><Relationship Id="rId17" Type="http://schemas.openxmlformats.org/officeDocument/2006/relationships/image" Target="../media/image54.png"/><Relationship Id="rId2" Type="http://schemas.openxmlformats.org/officeDocument/2006/relationships/notesSlide" Target="../notesSlides/notesSlide35.xml"/><Relationship Id="rId16" Type="http://schemas.openxmlformats.org/officeDocument/2006/relationships/image" Target="../media/image53.png"/><Relationship Id="rId20" Type="http://schemas.openxmlformats.org/officeDocument/2006/relationships/image" Target="../media/image36.png"/><Relationship Id="rId1" Type="http://schemas.openxmlformats.org/officeDocument/2006/relationships/slideLayout" Target="../slideLayouts/slideLayout3.xml"/><Relationship Id="rId6" Type="http://schemas.openxmlformats.org/officeDocument/2006/relationships/image" Target="../media/image26.png"/><Relationship Id="rId11" Type="http://schemas.openxmlformats.org/officeDocument/2006/relationships/image" Target="../media/image30.png"/><Relationship Id="rId24" Type="http://schemas.openxmlformats.org/officeDocument/2006/relationships/image" Target="../media/image37.png"/><Relationship Id="rId5" Type="http://schemas.openxmlformats.org/officeDocument/2006/relationships/image" Target="../media/image25.png"/><Relationship Id="rId15" Type="http://schemas.openxmlformats.org/officeDocument/2006/relationships/image" Target="../media/image52.png"/><Relationship Id="rId23" Type="http://schemas.openxmlformats.org/officeDocument/2006/relationships/image" Target="../media/image58.png"/><Relationship Id="rId10" Type="http://schemas.openxmlformats.org/officeDocument/2006/relationships/image" Target="../media/image35.png"/><Relationship Id="rId19" Type="http://schemas.openxmlformats.org/officeDocument/2006/relationships/image" Target="../media/image56.png"/><Relationship Id="rId4" Type="http://schemas.openxmlformats.org/officeDocument/2006/relationships/image" Target="../media/image24.jpeg"/><Relationship Id="rId9" Type="http://schemas.openxmlformats.org/officeDocument/2006/relationships/image" Target="../media/image29.png"/><Relationship Id="rId14" Type="http://schemas.openxmlformats.org/officeDocument/2006/relationships/image" Target="../media/image34.png"/><Relationship Id="rId22" Type="http://schemas.openxmlformats.org/officeDocument/2006/relationships/image" Target="../media/image33.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59.emf"/><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3.xml"/><Relationship Id="rId1" Type="http://schemas.openxmlformats.org/officeDocument/2006/relationships/vmlDrawing" Target="../drawings/vmlDrawing1.vml"/><Relationship Id="rId6" Type="http://schemas.openxmlformats.org/officeDocument/2006/relationships/image" Target="../media/image60.wmf"/><Relationship Id="rId5" Type="http://schemas.openxmlformats.org/officeDocument/2006/relationships/oleObject" Target="../embeddings/oleObject1.bin"/><Relationship Id="rId4" Type="http://schemas.openxmlformats.org/officeDocument/2006/relationships/image" Target="../media/image61.emf"/></Relationships>
</file>

<file path=ppt/slides/_rels/slide3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8" Type="http://schemas.openxmlformats.org/officeDocument/2006/relationships/hyperlink" Target="https://docs.microsoft.com/en-us/azure/architecture/reference-architectures/" TargetMode="External"/><Relationship Id="rId13" Type="http://schemas.openxmlformats.org/officeDocument/2006/relationships/hyperlink" Target="https://www.youtube.com/watch?v=gKEA-RbnjGI&amp;list=PLvnlORJ_Skl7AUslNScWKLboolqc_A72m" TargetMode="External"/><Relationship Id="rId18" Type="http://schemas.openxmlformats.org/officeDocument/2006/relationships/hyperlink" Target="https://microsoft.sharepoint.com/teams/GearUp/SitePages/solutionsBattlecards.aspx" TargetMode="External"/><Relationship Id="rId26" Type="http://schemas.openxmlformats.org/officeDocument/2006/relationships/hyperlink" Target="mailto:SAPGBBEMEA@microsoft.com" TargetMode="External"/><Relationship Id="rId3" Type="http://schemas.openxmlformats.org/officeDocument/2006/relationships/hyperlink" Target="https://azure.microsoft.com/en-us/solutions/sap/" TargetMode="External"/><Relationship Id="rId21" Type="http://schemas.openxmlformats.org/officeDocument/2006/relationships/hyperlink" Target="https://azure.microsoft.com/en-us/blog/accelerate-your-sap-on-azure-hana-project-with-suse-microsoft-solution-templates/" TargetMode="External"/><Relationship Id="rId7" Type="http://schemas.openxmlformats.org/officeDocument/2006/relationships/hyperlink" Target="https://docs.microsoft.com/en-us/azure/virtual-machines/workloads/sap/hana-overview-architecture" TargetMode="External"/><Relationship Id="rId12" Type="http://schemas.openxmlformats.org/officeDocument/2006/relationships/hyperlink" Target="https://www.microsoft.com/itshowcase/saponazure" TargetMode="External"/><Relationship Id="rId17" Type="http://schemas.openxmlformats.org/officeDocument/2006/relationships/hyperlink" Target="https://microsoft.sharepoint.com/sites/infopedia_g04/pages/roadmap.aspx" TargetMode="External"/><Relationship Id="rId25" Type="http://schemas.openxmlformats.org/officeDocument/2006/relationships/hyperlink" Target="mailto:SAPGBBAMERICAS@microsoft.com" TargetMode="External"/><Relationship Id="rId2" Type="http://schemas.openxmlformats.org/officeDocument/2006/relationships/notesSlide" Target="../notesSlides/notesSlide56.xml"/><Relationship Id="rId16" Type="http://schemas.openxmlformats.org/officeDocument/2006/relationships/hyperlink" Target="https://microsoft.sharepoint.com/sites/Infopedia_G01/Pages/SAP-on-Azure.aspx" TargetMode="External"/><Relationship Id="rId20" Type="http://schemas.openxmlformats.org/officeDocument/2006/relationships/hyperlink" Target="https://cal.sap.com/" TargetMode="External"/><Relationship Id="rId29" Type="http://schemas.openxmlformats.org/officeDocument/2006/relationships/image" Target="../media/image68.jpeg"/><Relationship Id="rId1" Type="http://schemas.openxmlformats.org/officeDocument/2006/relationships/slideLayout" Target="../slideLayouts/slideLayout76.xml"/><Relationship Id="rId6" Type="http://schemas.openxmlformats.org/officeDocument/2006/relationships/hyperlink" Target="https://docs.microsoft.com/en-us/azure/virtual-machines/workloads/sap/get-started" TargetMode="External"/><Relationship Id="rId11" Type="http://schemas.openxmlformats.org/officeDocument/2006/relationships/hyperlink" Target="https://github.com/Microsoft/MCW-SAP-NetWeaver-on-Azure" TargetMode="External"/><Relationship Id="rId24" Type="http://schemas.openxmlformats.org/officeDocument/2006/relationships/hyperlink" Target="mailto:saptalk@microsoft.com" TargetMode="External"/><Relationship Id="rId5" Type="http://schemas.openxmlformats.org/officeDocument/2006/relationships/hyperlink" Target="https://wiki.scn.sap.com/wiki/display/VIRTUALIZATION/SAP+on+Microsoft+Azure" TargetMode="External"/><Relationship Id="rId15" Type="http://schemas.openxmlformats.org/officeDocument/2006/relationships/hyperlink" Target="https://open.sap.com/" TargetMode="External"/><Relationship Id="rId23" Type="http://schemas.openxmlformats.org/officeDocument/2006/relationships/hyperlink" Target="https://www.yammer.com/microsoft.com/#/threads/inGroup?type=in_group&amp;feedId=4611792" TargetMode="External"/><Relationship Id="rId28" Type="http://schemas.openxmlformats.org/officeDocument/2006/relationships/image" Target="../media/image67.png"/><Relationship Id="rId10" Type="http://schemas.openxmlformats.org/officeDocument/2006/relationships/hyperlink" Target="https://github.com/Microsoft/MCW-SAP-HANA-on-Azure" TargetMode="External"/><Relationship Id="rId19" Type="http://schemas.openxmlformats.org/officeDocument/2006/relationships/hyperlink" Target="https://microsoft.sharepoint.com/teams/Intelligent_Cloud/CTO-Readiness/Pages/SAPonAzure.aspx#InplviewHash2dc42967-331a-4609-83d0-cdf460d67dc1" TargetMode="External"/><Relationship Id="rId31" Type="http://schemas.openxmlformats.org/officeDocument/2006/relationships/image" Target="../media/image70.jpeg"/><Relationship Id="rId4" Type="http://schemas.openxmlformats.org/officeDocument/2006/relationships/hyperlink" Target="https://blogs.msdn.microsoft.com/saponsqlserver/" TargetMode="External"/><Relationship Id="rId9" Type="http://schemas.openxmlformats.org/officeDocument/2006/relationships/hyperlink" Target="https://partner.microsoft.com/en-us/solutions/practice-areas/cloud-infrastructure-management/sap-azure" TargetMode="External"/><Relationship Id="rId14" Type="http://schemas.openxmlformats.org/officeDocument/2006/relationships/hyperlink" Target="https://www.youtube.com/user/saphanaacademy" TargetMode="External"/><Relationship Id="rId22" Type="http://schemas.openxmlformats.org/officeDocument/2006/relationships/hyperlink" Target="https://github.com/AzureCAT-GSI/SAP-HANA-ARM" TargetMode="External"/><Relationship Id="rId27" Type="http://schemas.openxmlformats.org/officeDocument/2006/relationships/hyperlink" Target="mailto:SAPGBBASIA@microsoft.com" TargetMode="External"/><Relationship Id="rId30" Type="http://schemas.openxmlformats.org/officeDocument/2006/relationships/image" Target="../media/image69.jpeg"/></Relationships>
</file>

<file path=ppt/slides/_rels/slide57.xml.rels><?xml version="1.0" encoding="UTF-8" standalone="yes"?>
<Relationships xmlns="http://schemas.openxmlformats.org/package/2006/relationships"><Relationship Id="rId3" Type="http://schemas.openxmlformats.org/officeDocument/2006/relationships/hyperlink" Target="https://github.com/Microsoft/MCW-SAP-NetWeaver-on-Azure" TargetMode="External"/><Relationship Id="rId2" Type="http://schemas.openxmlformats.org/officeDocument/2006/relationships/notesSlide" Target="../notesSlides/notesSlide57.xml"/><Relationship Id="rId1" Type="http://schemas.openxmlformats.org/officeDocument/2006/relationships/slideLayout" Target="../slideLayouts/slideLayout6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D5E8E-FE6F-46C1-BE6F-3BD842186F1C}"/>
              </a:ext>
            </a:extLst>
          </p:cNvPr>
          <p:cNvSpPr>
            <a:spLocks noGrp="1"/>
          </p:cNvSpPr>
          <p:nvPr>
            <p:ph type="title"/>
          </p:nvPr>
        </p:nvSpPr>
        <p:spPr>
          <a:xfrm>
            <a:off x="269302" y="2684822"/>
            <a:ext cx="7171335" cy="899336"/>
          </a:xfrm>
        </p:spPr>
        <p:txBody>
          <a:bodyPr/>
          <a:lstStyle/>
          <a:p>
            <a:r>
              <a:rPr lang="en-US" dirty="0"/>
              <a:t>SAP NetWeaver on Azure</a:t>
            </a:r>
          </a:p>
        </p:txBody>
      </p:sp>
      <p:sp>
        <p:nvSpPr>
          <p:cNvPr id="3" name="Text Placeholder 2">
            <a:extLst>
              <a:ext uri="{FF2B5EF4-FFF2-40B4-BE49-F238E27FC236}">
                <a16:creationId xmlns:a16="http://schemas.microsoft.com/office/drawing/2014/main" id="{C83DC502-2B62-4F9B-A8B3-D2EF25BCD06C}"/>
              </a:ext>
            </a:extLst>
          </p:cNvPr>
          <p:cNvSpPr>
            <a:spLocks noGrp="1"/>
          </p:cNvSpPr>
          <p:nvPr>
            <p:ph type="body" sz="quarter" idx="12"/>
          </p:nvPr>
        </p:nvSpPr>
        <p:spPr>
          <a:xfrm>
            <a:off x="269302" y="4736607"/>
            <a:ext cx="7171337" cy="1792326"/>
          </a:xfrm>
        </p:spPr>
        <p:txBody>
          <a:bodyPr/>
          <a:lstStyle/>
          <a:p>
            <a:endParaRPr lang="en-US" dirty="0"/>
          </a:p>
        </p:txBody>
      </p:sp>
    </p:spTree>
    <p:extLst>
      <p:ext uri="{BB962C8B-B14F-4D97-AF65-F5344CB8AC3E}">
        <p14:creationId xmlns:p14="http://schemas.microsoft.com/office/powerpoint/2010/main" val="1379679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53" name="Title 1"/>
          <p:cNvSpPr>
            <a:spLocks noGrp="1"/>
          </p:cNvSpPr>
          <p:nvPr>
            <p:ph type="title"/>
          </p:nvPr>
        </p:nvSpPr>
        <p:spPr>
          <a:xfrm>
            <a:off x="268934" y="291112"/>
            <a:ext cx="11494682" cy="676860"/>
          </a:xfrm>
        </p:spPr>
        <p:txBody>
          <a:bodyPr/>
          <a:lstStyle/>
          <a:p>
            <a:r>
              <a:rPr lang="en-US" sz="4400" dirty="0">
                <a:solidFill>
                  <a:schemeClr val="bg1"/>
                </a:solidFill>
              </a:rPr>
              <a:t>Customer environment</a:t>
            </a:r>
            <a:endParaRPr lang="en-US" sz="4400" i="1" dirty="0">
              <a:solidFill>
                <a:schemeClr val="bg1"/>
              </a:solidFill>
            </a:endParaRPr>
          </a:p>
        </p:txBody>
      </p:sp>
      <p:pic>
        <p:nvPicPr>
          <p:cNvPr id="3" name="Picture 2" descr="Customer environment diagram&#10;&#10;The Customer environment diagram has a box with Test/Dev, Production, SAN storage, Tape devices, End users, and Legacy systems. A callout with a list of technical requirements points to Production. An arrow labeled Azure Migration points from the box to a cloud with Dev/Test, DR and Production on Azure. Questions on the bottom are Compute/storage sizing, High availability and DR, and Cloud migratio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8934" y="1095651"/>
            <a:ext cx="11658276" cy="5480640"/>
          </a:xfrm>
          <a:prstGeom prst="rect">
            <a:avLst/>
          </a:prstGeom>
        </p:spPr>
      </p:pic>
    </p:spTree>
    <p:extLst>
      <p:ext uri="{BB962C8B-B14F-4D97-AF65-F5344CB8AC3E}">
        <p14:creationId xmlns:p14="http://schemas.microsoft.com/office/powerpoint/2010/main" val="1462937861"/>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099DC-0D68-44B3-AC55-BDB4131392B0}"/>
              </a:ext>
            </a:extLst>
          </p:cNvPr>
          <p:cNvSpPr>
            <a:spLocks noGrp="1"/>
          </p:cNvSpPr>
          <p:nvPr>
            <p:ph type="title"/>
          </p:nvPr>
        </p:nvSpPr>
        <p:spPr/>
        <p:txBody>
          <a:bodyPr/>
          <a:lstStyle/>
          <a:p>
            <a:r>
              <a:rPr lang="en-US" sz="5882" dirty="0">
                <a:solidFill>
                  <a:schemeClr val="bg1"/>
                </a:solidFill>
              </a:rPr>
              <a:t>Design Principles</a:t>
            </a:r>
          </a:p>
        </p:txBody>
      </p:sp>
      <p:sp>
        <p:nvSpPr>
          <p:cNvPr id="3" name="Content Placeholder 2">
            <a:extLst>
              <a:ext uri="{FF2B5EF4-FFF2-40B4-BE49-F238E27FC236}">
                <a16:creationId xmlns:a16="http://schemas.microsoft.com/office/drawing/2014/main" id="{B98664C7-2554-4F35-A901-A9425F7BAE01}"/>
              </a:ext>
            </a:extLst>
          </p:cNvPr>
          <p:cNvSpPr>
            <a:spLocks noGrp="1"/>
          </p:cNvSpPr>
          <p:nvPr>
            <p:ph sz="quarter" idx="10"/>
          </p:nvPr>
        </p:nvSpPr>
        <p:spPr>
          <a:xfrm>
            <a:off x="269240" y="1664198"/>
            <a:ext cx="10757098" cy="2968987"/>
          </a:xfrm>
        </p:spPr>
        <p:txBody>
          <a:bodyPr/>
          <a:lstStyle/>
          <a:p>
            <a:pPr marL="728314" indent="-728314">
              <a:buFont typeface="+mj-lt"/>
              <a:buAutoNum type="arabicPeriod"/>
            </a:pPr>
            <a:r>
              <a:rPr lang="en-US" sz="4313" dirty="0">
                <a:solidFill>
                  <a:schemeClr val="bg1"/>
                </a:solidFill>
              </a:rPr>
              <a:t>Sizing (Compute, Storage)</a:t>
            </a:r>
          </a:p>
          <a:p>
            <a:pPr marL="728314" indent="-728314">
              <a:buFont typeface="+mj-lt"/>
              <a:buAutoNum type="arabicPeriod"/>
            </a:pPr>
            <a:r>
              <a:rPr lang="en-US" sz="4313" dirty="0">
                <a:solidFill>
                  <a:schemeClr val="bg1"/>
                </a:solidFill>
              </a:rPr>
              <a:t>High Availability</a:t>
            </a:r>
          </a:p>
          <a:p>
            <a:pPr marL="728314" indent="-728314">
              <a:buFont typeface="+mj-lt"/>
              <a:buAutoNum type="arabicPeriod"/>
            </a:pPr>
            <a:r>
              <a:rPr lang="en-US" sz="4313" dirty="0">
                <a:solidFill>
                  <a:schemeClr val="bg1"/>
                </a:solidFill>
              </a:rPr>
              <a:t>Backup</a:t>
            </a:r>
          </a:p>
          <a:p>
            <a:pPr marL="728314" indent="-728314">
              <a:buFont typeface="+mj-lt"/>
              <a:buAutoNum type="arabicPeriod"/>
            </a:pPr>
            <a:r>
              <a:rPr lang="en-US" sz="4313" dirty="0">
                <a:solidFill>
                  <a:schemeClr val="bg1"/>
                </a:solidFill>
              </a:rPr>
              <a:t>Disaster Recovery</a:t>
            </a:r>
          </a:p>
        </p:txBody>
      </p:sp>
    </p:spTree>
    <p:extLst>
      <p:ext uri="{BB962C8B-B14F-4D97-AF65-F5344CB8AC3E}">
        <p14:creationId xmlns:p14="http://schemas.microsoft.com/office/powerpoint/2010/main" val="419421331"/>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555BED42-9079-411F-B0AC-8AEA10C33687}"/>
              </a:ext>
            </a:extLst>
          </p:cNvPr>
          <p:cNvSpPr/>
          <p:nvPr/>
        </p:nvSpPr>
        <p:spPr>
          <a:xfrm>
            <a:off x="215880" y="1143900"/>
            <a:ext cx="5836585" cy="4093428"/>
          </a:xfrm>
          <a:prstGeom prst="rect">
            <a:avLst/>
          </a:prstGeom>
        </p:spPr>
        <p:txBody>
          <a:bodyPr wrap="square">
            <a:spAutoFit/>
          </a:bodyPr>
          <a:lstStyle/>
          <a:p>
            <a:pPr marL="457112" marR="0" lvl="0" indent="-457112" algn="l" defTabSz="914400" rtl="0" eaLnBrk="1" fontAlgn="auto" latinLnBrk="0" hangingPunct="1">
              <a:lnSpc>
                <a:spcPct val="100000"/>
              </a:lnSpc>
              <a:spcBef>
                <a:spcPts val="0"/>
              </a:spcBef>
              <a:spcAft>
                <a:spcPts val="0"/>
              </a:spcAft>
              <a:buClr>
                <a:srgbClr val="FFFFFF"/>
              </a:buClr>
              <a:buSzTx/>
              <a:buFont typeface="+mj-lt"/>
              <a:buAutoNum type="arabicPeriod"/>
              <a:tabLst/>
              <a:defRPr/>
            </a:pPr>
            <a:r>
              <a:rPr kumimoji="0" lang="en-US" sz="2000" b="0" i="0" u="none" strike="noStrike" kern="1200" cap="none" spc="0" normalizeH="0" baseline="0" noProof="0" dirty="0">
                <a:ln>
                  <a:noFill/>
                </a:ln>
                <a:solidFill>
                  <a:srgbClr val="FFFF00"/>
                </a:solidFill>
                <a:effectLst/>
                <a:uLnTx/>
                <a:uFillTx/>
                <a:latin typeface="Segoe UI"/>
                <a:ea typeface="+mn-ea"/>
                <a:cs typeface="+mn-cs"/>
              </a:rPr>
              <a:t>Know # of SAPS </a:t>
            </a:r>
            <a:r>
              <a:rPr kumimoji="0" lang="en-US" sz="2000" b="0" i="0" u="none" strike="noStrike" kern="1200" cap="none" spc="0" normalizeH="0" baseline="0" noProof="0" dirty="0">
                <a:ln>
                  <a:noFill/>
                </a:ln>
                <a:solidFill>
                  <a:srgbClr val="FFFFFF"/>
                </a:solidFill>
                <a:effectLst/>
                <a:uLnTx/>
                <a:uFillTx/>
                <a:latin typeface="Segoe UI"/>
                <a:ea typeface="+mn-ea"/>
                <a:cs typeface="+mn-cs"/>
              </a:rPr>
              <a:t>for </a:t>
            </a:r>
            <a:r>
              <a:rPr kumimoji="0" lang="en-US" sz="2000" b="0" i="0" u="none" strike="noStrike" kern="1200" cap="none" spc="0" normalizeH="0" baseline="0" noProof="0" dirty="0">
                <a:ln>
                  <a:noFill/>
                </a:ln>
                <a:solidFill>
                  <a:srgbClr val="FFFF00"/>
                </a:solidFill>
                <a:effectLst/>
                <a:uLnTx/>
                <a:uFillTx/>
                <a:latin typeface="Segoe UI"/>
                <a:ea typeface="+mn-ea"/>
                <a:cs typeface="+mn-cs"/>
              </a:rPr>
              <a:t>SAP application and database tiers</a:t>
            </a:r>
          </a:p>
          <a:p>
            <a:pPr marL="457112" marR="0" lvl="0" indent="-457112" algn="just" defTabSz="914225" rtl="0" eaLnBrk="1" fontAlgn="auto" latinLnBrk="0" hangingPunct="1">
              <a:lnSpc>
                <a:spcPct val="100000"/>
              </a:lnSpc>
              <a:spcBef>
                <a:spcPts val="0"/>
              </a:spcBef>
              <a:spcAft>
                <a:spcPts val="0"/>
              </a:spcAft>
              <a:buClrTx/>
              <a:buSzTx/>
              <a:buFont typeface="+mj-lt"/>
              <a:buAutoNum type="arabicPeriod"/>
              <a:tabLst/>
              <a:defRPr/>
            </a:pPr>
            <a:endParaRPr kumimoji="0" lang="en-US" sz="2000" b="0" i="0" u="none" strike="noStrike" kern="1200" cap="none" spc="0" normalizeH="0" baseline="0" noProof="0" dirty="0">
              <a:ln>
                <a:noFill/>
              </a:ln>
              <a:solidFill>
                <a:srgbClr val="FFFFFF"/>
              </a:solidFill>
              <a:effectLst/>
              <a:uLnTx/>
              <a:uFillTx/>
              <a:latin typeface="Calibri" panose="020F0502020204030204"/>
              <a:ea typeface="+mn-ea"/>
              <a:cs typeface="+mn-cs"/>
            </a:endParaRPr>
          </a:p>
          <a:p>
            <a:pPr marL="457112" marR="0" lvl="0" indent="-457112"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rPr>
              <a:t>Know system activity period, use snoozing, Azure automation to shutdown (i.e. sandbox 10x5, not 24x7)</a:t>
            </a:r>
          </a:p>
          <a:p>
            <a:pPr marL="0" marR="0" lvl="0" indent="0" algn="just" defTabSz="914225"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Calibri" panose="020F0502020204030204"/>
              <a:ea typeface="+mn-ea"/>
              <a:cs typeface="+mn-cs"/>
            </a:endParaRPr>
          </a:p>
          <a:p>
            <a:pPr marL="457112" marR="0" lvl="0" indent="-457112" algn="just" defTabSz="914225" rtl="0" eaLnBrk="1" fontAlgn="auto" latinLnBrk="0" hangingPunct="1">
              <a:lnSpc>
                <a:spcPct val="100000"/>
              </a:lnSpc>
              <a:spcBef>
                <a:spcPts val="0"/>
              </a:spcBef>
              <a:spcAft>
                <a:spcPts val="0"/>
              </a:spcAft>
              <a:buClrTx/>
              <a:buSzTx/>
              <a:buFont typeface="+mj-lt"/>
              <a:buAutoNum type="arabicPeriod" startAt="3"/>
              <a:tabLst/>
              <a:defRPr/>
            </a:pPr>
            <a:r>
              <a:rPr kumimoji="0" lang="en-US" sz="2000" b="0" i="0" u="none" strike="noStrike" kern="1200" cap="none" spc="0" normalizeH="0" baseline="0" noProof="0" dirty="0">
                <a:ln>
                  <a:noFill/>
                </a:ln>
                <a:solidFill>
                  <a:srgbClr val="FFFFFF"/>
                </a:solidFill>
                <a:effectLst/>
                <a:uLnTx/>
                <a:uFillTx/>
                <a:latin typeface="Calibri" panose="020F0502020204030204"/>
                <a:ea typeface="+mn-ea"/>
                <a:cs typeface="+mn-cs"/>
              </a:rPr>
              <a:t>For SAP APPL servers, use a </a:t>
            </a:r>
            <a:r>
              <a:rPr kumimoji="0" lang="en-US" sz="2000" b="0" i="0" u="none" strike="noStrike" kern="1200" cap="none" spc="0" normalizeH="0" baseline="0" noProof="0" dirty="0">
                <a:ln>
                  <a:noFill/>
                </a:ln>
                <a:solidFill>
                  <a:srgbClr val="FFFF00"/>
                </a:solidFill>
                <a:effectLst/>
                <a:uLnTx/>
                <a:uFillTx/>
                <a:latin typeface="Calibri" panose="020F0502020204030204"/>
                <a:ea typeface="+mn-ea"/>
                <a:cs typeface="+mn-cs"/>
              </a:rPr>
              <a:t>few smaller VM vs one large VM</a:t>
            </a:r>
            <a:r>
              <a:rPr kumimoji="0" lang="en-US" sz="2000" b="1" i="0" u="none" strike="noStrike" kern="1200" cap="none" spc="0" normalizeH="0" baseline="0" noProof="0" dirty="0">
                <a:ln>
                  <a:noFill/>
                </a:ln>
                <a:solidFill>
                  <a:srgbClr val="FFFFFF"/>
                </a:solidFill>
                <a:effectLst/>
                <a:uLnTx/>
                <a:uFillTx/>
                <a:latin typeface="Calibri" panose="020F0502020204030204"/>
                <a:ea typeface="+mn-ea"/>
                <a:cs typeface="+mn-cs"/>
              </a:rPr>
              <a:t> </a:t>
            </a:r>
            <a:r>
              <a:rPr kumimoji="0" lang="en-US" sz="2000" b="0" i="0" u="none" strike="noStrike" kern="1200" cap="none" spc="0" normalizeH="0" baseline="0" noProof="0" dirty="0">
                <a:ln>
                  <a:noFill/>
                </a:ln>
                <a:solidFill>
                  <a:srgbClr val="FFFFFF"/>
                </a:solidFill>
                <a:effectLst/>
                <a:uLnTx/>
                <a:uFillTx/>
                <a:latin typeface="Calibri" panose="020F0502020204030204"/>
                <a:ea typeface="+mn-ea"/>
                <a:cs typeface="+mn-cs"/>
              </a:rPr>
              <a:t>(redundant nodes).</a:t>
            </a:r>
          </a:p>
          <a:p>
            <a:pPr marL="0" marR="0" lvl="0" indent="0" algn="just" defTabSz="914225"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Calibri" panose="020F0502020204030204"/>
              <a:ea typeface="+mn-ea"/>
              <a:cs typeface="+mn-cs"/>
            </a:endParaRPr>
          </a:p>
          <a:p>
            <a:pPr marL="457112" marR="0" lvl="0" indent="-457112" algn="just" defTabSz="914225" rtl="0" eaLnBrk="1" fontAlgn="auto" latinLnBrk="0" hangingPunct="1">
              <a:lnSpc>
                <a:spcPct val="100000"/>
              </a:lnSpc>
              <a:spcBef>
                <a:spcPts val="0"/>
              </a:spcBef>
              <a:spcAft>
                <a:spcPts val="0"/>
              </a:spcAft>
              <a:buClrTx/>
              <a:buSzTx/>
              <a:buFont typeface="+mj-lt"/>
              <a:buAutoNum type="arabicPeriod" startAt="4"/>
              <a:tabLst/>
              <a:defRPr/>
            </a:pPr>
            <a:r>
              <a:rPr kumimoji="0" lang="en-US" sz="2000" b="0" i="0" u="none" strike="noStrike" kern="1200" cap="none" spc="0" normalizeH="0" baseline="0" noProof="0" dirty="0">
                <a:ln>
                  <a:noFill/>
                </a:ln>
                <a:solidFill>
                  <a:srgbClr val="FFFFFF"/>
                </a:solidFill>
                <a:effectLst/>
                <a:uLnTx/>
                <a:uFillTx/>
                <a:latin typeface="Calibri" panose="020F0502020204030204"/>
                <a:ea typeface="+mn-ea"/>
                <a:cs typeface="+mn-cs"/>
              </a:rPr>
              <a:t>Ensure the selected </a:t>
            </a:r>
            <a:r>
              <a:rPr kumimoji="0" lang="en-US" sz="2000" b="0" i="0" u="none" strike="noStrike" kern="1200" cap="none" spc="0" normalizeH="0" baseline="0" noProof="0" dirty="0">
                <a:ln>
                  <a:noFill/>
                </a:ln>
                <a:solidFill>
                  <a:srgbClr val="FFFF00"/>
                </a:solidFill>
                <a:effectLst/>
                <a:uLnTx/>
                <a:uFillTx/>
                <a:latin typeface="Calibri" panose="020F0502020204030204"/>
                <a:ea typeface="+mn-ea"/>
                <a:cs typeface="+mn-cs"/>
              </a:rPr>
              <a:t>VM supports the IOPS &amp; throughput requirements </a:t>
            </a:r>
            <a:r>
              <a:rPr kumimoji="0" lang="en-US" sz="2000" b="0" i="0" u="none" strike="noStrike" kern="1200" cap="none" spc="0" normalizeH="0" baseline="0" noProof="0" dirty="0">
                <a:ln>
                  <a:noFill/>
                </a:ln>
                <a:solidFill>
                  <a:srgbClr val="FFFFFF"/>
                </a:solidFill>
                <a:effectLst/>
                <a:uLnTx/>
                <a:uFillTx/>
                <a:latin typeface="Calibri" panose="020F0502020204030204"/>
                <a:ea typeface="+mn-ea"/>
                <a:cs typeface="+mn-cs"/>
              </a:rPr>
              <a:t>of the database server.</a:t>
            </a:r>
          </a:p>
          <a:p>
            <a:pPr marL="457112" marR="0" lvl="0" indent="-457112" algn="l" defTabSz="914225" rtl="0" eaLnBrk="1" fontAlgn="auto" latinLnBrk="0" hangingPunct="1">
              <a:lnSpc>
                <a:spcPct val="100000"/>
              </a:lnSpc>
              <a:spcBef>
                <a:spcPts val="0"/>
              </a:spcBef>
              <a:spcAft>
                <a:spcPts val="0"/>
              </a:spcAft>
              <a:buClrTx/>
              <a:buSzTx/>
              <a:buFont typeface="+mj-lt"/>
              <a:buAutoNum type="arabicPeriod" startAt="4"/>
              <a:tabLst/>
              <a:defRPr/>
            </a:pPr>
            <a:endParaRPr kumimoji="0" lang="en-US" sz="2000" b="0" i="0" u="none" strike="noStrike" kern="1200" cap="none" spc="0" normalizeH="0" baseline="0" noProof="0" dirty="0">
              <a:ln>
                <a:noFill/>
              </a:ln>
              <a:solidFill>
                <a:srgbClr val="0070C0"/>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D968E6D7-09E9-49A5-BC18-CE7536B6FE24}"/>
              </a:ext>
            </a:extLst>
          </p:cNvPr>
          <p:cNvSpPr/>
          <p:nvPr/>
        </p:nvSpPr>
        <p:spPr>
          <a:xfrm>
            <a:off x="6243912" y="1143901"/>
            <a:ext cx="5616198" cy="5632311"/>
          </a:xfrm>
          <a:prstGeom prst="rect">
            <a:avLst/>
          </a:prstGeom>
        </p:spPr>
        <p:txBody>
          <a:bodyPr wrap="square">
            <a:spAutoFit/>
          </a:bodyPr>
          <a:lstStyle/>
          <a:p>
            <a:pPr marL="457112" marR="0" lvl="0" indent="-457112" algn="just" defTabSz="914225" rtl="0" eaLnBrk="1" fontAlgn="auto" latinLnBrk="0" hangingPunct="1">
              <a:lnSpc>
                <a:spcPct val="100000"/>
              </a:lnSpc>
              <a:spcBef>
                <a:spcPts val="0"/>
              </a:spcBef>
              <a:spcAft>
                <a:spcPts val="0"/>
              </a:spcAft>
              <a:buClrTx/>
              <a:buSzTx/>
              <a:buFont typeface="+mj-lt"/>
              <a:buAutoNum type="arabicPeriod"/>
              <a:tabLst/>
              <a:defRPr/>
            </a:pPr>
            <a:r>
              <a:rPr kumimoji="0" lang="en-US" sz="2000" b="0" i="0" u="none" strike="noStrike" kern="1200" cap="none" spc="0" normalizeH="0" baseline="0" noProof="0" dirty="0">
                <a:ln>
                  <a:noFill/>
                </a:ln>
                <a:solidFill>
                  <a:srgbClr val="FFFFFF"/>
                </a:solidFill>
                <a:effectLst/>
                <a:uLnTx/>
                <a:uFillTx/>
                <a:latin typeface="Calibri" panose="020F0502020204030204"/>
                <a:ea typeface="+mn-ea"/>
                <a:cs typeface="+mn-cs"/>
              </a:rPr>
              <a:t>Choose standard or premium storage </a:t>
            </a:r>
            <a:r>
              <a:rPr kumimoji="0" lang="en-US" sz="2000" b="0" i="0" u="none" strike="noStrike" kern="1200" cap="none" spc="0" normalizeH="0" baseline="0" noProof="0" dirty="0">
                <a:ln>
                  <a:noFill/>
                </a:ln>
                <a:solidFill>
                  <a:srgbClr val="FFFF00"/>
                </a:solidFill>
                <a:effectLst/>
                <a:uLnTx/>
                <a:uFillTx/>
                <a:latin typeface="Calibri" panose="020F0502020204030204"/>
                <a:ea typeface="+mn-ea"/>
                <a:cs typeface="+mn-cs"/>
              </a:rPr>
              <a:t>Managed Disks</a:t>
            </a:r>
            <a:r>
              <a:rPr kumimoji="0" lang="en-US" sz="2000" b="0" i="0" u="none" strike="noStrike" kern="1200" cap="none" spc="0" normalizeH="0" baseline="0" noProof="0" dirty="0">
                <a:ln>
                  <a:noFill/>
                </a:ln>
                <a:solidFill>
                  <a:srgbClr val="FFFFFF"/>
                </a:solidFill>
                <a:effectLst/>
                <a:uLnTx/>
                <a:uFillTx/>
                <a:latin typeface="Calibri" panose="020F0502020204030204"/>
                <a:ea typeface="+mn-ea"/>
                <a:cs typeface="+mn-cs"/>
              </a:rPr>
              <a:t> based on IOPS and disk throughput requirements.</a:t>
            </a:r>
          </a:p>
          <a:p>
            <a:pPr marL="0" marR="0" lvl="0" indent="0" algn="just" defTabSz="914225" rtl="0" eaLnBrk="1" fontAlgn="auto" latinLnBrk="0" hangingPunct="1">
              <a:lnSpc>
                <a:spcPct val="100000"/>
              </a:lnSpc>
              <a:spcBef>
                <a:spcPts val="0"/>
              </a:spcBef>
              <a:spcAft>
                <a:spcPts val="0"/>
              </a:spcAft>
              <a:buClrTx/>
              <a:buSzTx/>
              <a:buFontTx/>
              <a:buNone/>
              <a:tabLst/>
              <a:defRPr/>
            </a:pPr>
            <a:endParaRPr kumimoji="0" lang="en-US" sz="2000" b="0" i="1" u="none" strike="noStrike" kern="1200" cap="none" spc="0" normalizeH="0" baseline="0" noProof="0" dirty="0">
              <a:ln>
                <a:noFill/>
              </a:ln>
              <a:solidFill>
                <a:srgbClr val="FFFFFF"/>
              </a:solidFill>
              <a:effectLst/>
              <a:uLnTx/>
              <a:uFillTx/>
              <a:latin typeface="Segoe UI"/>
              <a:ea typeface="+mn-ea"/>
              <a:cs typeface="+mn-cs"/>
            </a:endParaRPr>
          </a:p>
          <a:p>
            <a:pPr marL="0" marR="0" lvl="0" indent="0" algn="just" defTabSz="914225" rtl="0" eaLnBrk="1" fontAlgn="auto" latinLnBrk="0" hangingPunct="1">
              <a:lnSpc>
                <a:spcPct val="100000"/>
              </a:lnSpc>
              <a:spcBef>
                <a:spcPts val="0"/>
              </a:spcBef>
              <a:spcAft>
                <a:spcPts val="0"/>
              </a:spcAft>
              <a:buClrTx/>
              <a:buSzTx/>
              <a:buFontTx/>
              <a:buNone/>
              <a:tabLst/>
              <a:defRPr/>
            </a:pPr>
            <a:endParaRPr kumimoji="0" lang="en-US" sz="2000" b="0" i="1" u="none" strike="noStrike" kern="1200" cap="none" spc="0" normalizeH="0" baseline="0" noProof="0" dirty="0">
              <a:ln>
                <a:noFill/>
              </a:ln>
              <a:solidFill>
                <a:srgbClr val="FFFFFF"/>
              </a:solidFill>
              <a:effectLst/>
              <a:uLnTx/>
              <a:uFillTx/>
              <a:latin typeface="Calibri" panose="020F0502020204030204"/>
              <a:ea typeface="+mn-ea"/>
              <a:cs typeface="+mn-cs"/>
            </a:endParaRPr>
          </a:p>
          <a:p>
            <a:pPr marL="0" marR="0" lvl="0" indent="0" algn="just" defTabSz="914225" rtl="0" eaLnBrk="1" fontAlgn="auto" latinLnBrk="0" hangingPunct="1">
              <a:lnSpc>
                <a:spcPct val="100000"/>
              </a:lnSpc>
              <a:spcBef>
                <a:spcPts val="0"/>
              </a:spcBef>
              <a:spcAft>
                <a:spcPts val="0"/>
              </a:spcAft>
              <a:buClrTx/>
              <a:buSzTx/>
              <a:buFontTx/>
              <a:buNone/>
              <a:tabLst/>
              <a:defRPr/>
            </a:pPr>
            <a:endParaRPr kumimoji="0" lang="en-US" sz="2000" b="0" i="1" u="none" strike="noStrike" kern="1200" cap="none" spc="0" normalizeH="0" baseline="0" noProof="0" dirty="0">
              <a:ln>
                <a:noFill/>
              </a:ln>
              <a:solidFill>
                <a:srgbClr val="FFFFFF"/>
              </a:solidFill>
              <a:effectLst/>
              <a:uLnTx/>
              <a:uFillTx/>
              <a:latin typeface="Calibri" panose="020F0502020204030204"/>
              <a:ea typeface="+mn-ea"/>
              <a:cs typeface="+mn-cs"/>
            </a:endParaRPr>
          </a:p>
          <a:p>
            <a:pPr marL="0" marR="0" lvl="0" indent="0" algn="just" defTabSz="914225" rtl="0" eaLnBrk="1" fontAlgn="auto" latinLnBrk="0" hangingPunct="1">
              <a:lnSpc>
                <a:spcPct val="100000"/>
              </a:lnSpc>
              <a:spcBef>
                <a:spcPts val="0"/>
              </a:spcBef>
              <a:spcAft>
                <a:spcPts val="0"/>
              </a:spcAft>
              <a:buClrTx/>
              <a:buSzTx/>
              <a:buFontTx/>
              <a:buNone/>
              <a:tabLst/>
              <a:defRPr/>
            </a:pPr>
            <a:endParaRPr kumimoji="0" lang="en-US" sz="2000" b="0" i="1" u="none" strike="noStrike" kern="1200" cap="none" spc="0" normalizeH="0" baseline="0" noProof="0" dirty="0">
              <a:ln>
                <a:noFill/>
              </a:ln>
              <a:solidFill>
                <a:srgbClr val="FFFFFF"/>
              </a:solidFill>
              <a:effectLst/>
              <a:uLnTx/>
              <a:uFillTx/>
              <a:latin typeface="Calibri" panose="020F0502020204030204"/>
              <a:ea typeface="+mn-ea"/>
              <a:cs typeface="+mn-cs"/>
            </a:endParaRPr>
          </a:p>
          <a:p>
            <a:pPr marL="0" marR="0" lvl="0" indent="0" algn="just" defTabSz="914225" rtl="0" eaLnBrk="1" fontAlgn="auto" latinLnBrk="0" hangingPunct="1">
              <a:lnSpc>
                <a:spcPct val="100000"/>
              </a:lnSpc>
              <a:spcBef>
                <a:spcPts val="0"/>
              </a:spcBef>
              <a:spcAft>
                <a:spcPts val="0"/>
              </a:spcAft>
              <a:buClrTx/>
              <a:buSzTx/>
              <a:buFontTx/>
              <a:buNone/>
              <a:tabLst/>
              <a:defRPr/>
            </a:pPr>
            <a:endParaRPr kumimoji="0" lang="en-US" sz="2000" b="0" i="1" u="none" strike="noStrike" kern="1200" cap="none" spc="0" normalizeH="0" baseline="0" noProof="0" dirty="0">
              <a:ln>
                <a:noFill/>
              </a:ln>
              <a:solidFill>
                <a:srgbClr val="FFFFFF"/>
              </a:solidFill>
              <a:effectLst/>
              <a:uLnTx/>
              <a:uFillTx/>
              <a:latin typeface="Calibri" panose="020F0502020204030204"/>
              <a:ea typeface="+mn-ea"/>
              <a:cs typeface="+mn-cs"/>
            </a:endParaRPr>
          </a:p>
          <a:p>
            <a:pPr marL="0" marR="0" lvl="0" indent="0" algn="just" defTabSz="914225" rtl="0" eaLnBrk="1" fontAlgn="auto" latinLnBrk="0" hangingPunct="1">
              <a:lnSpc>
                <a:spcPct val="100000"/>
              </a:lnSpc>
              <a:spcBef>
                <a:spcPts val="0"/>
              </a:spcBef>
              <a:spcAft>
                <a:spcPts val="0"/>
              </a:spcAft>
              <a:buClrTx/>
              <a:buSzTx/>
              <a:buFontTx/>
              <a:buNone/>
              <a:tabLst/>
              <a:defRPr/>
            </a:pPr>
            <a:endParaRPr kumimoji="0" lang="en-US" sz="2000" b="0" i="1" u="none" strike="noStrike" kern="1200" cap="none" spc="0" normalizeH="0" baseline="0" noProof="0" dirty="0">
              <a:ln>
                <a:noFill/>
              </a:ln>
              <a:solidFill>
                <a:srgbClr val="FFFFFF"/>
              </a:solidFill>
              <a:effectLst/>
              <a:uLnTx/>
              <a:uFillTx/>
              <a:latin typeface="Calibri" panose="020F0502020204030204"/>
              <a:ea typeface="+mn-ea"/>
              <a:cs typeface="+mn-cs"/>
            </a:endParaRPr>
          </a:p>
          <a:p>
            <a:pPr marL="0" marR="0" lvl="0" indent="0" algn="just" defTabSz="914225" rtl="0" eaLnBrk="1" fontAlgn="auto" latinLnBrk="0" hangingPunct="1">
              <a:lnSpc>
                <a:spcPct val="100000"/>
              </a:lnSpc>
              <a:spcBef>
                <a:spcPts val="0"/>
              </a:spcBef>
              <a:spcAft>
                <a:spcPts val="0"/>
              </a:spcAft>
              <a:buClrTx/>
              <a:buSzTx/>
              <a:buFontTx/>
              <a:buNone/>
              <a:tabLst/>
              <a:defRPr/>
            </a:pPr>
            <a:endParaRPr kumimoji="0" lang="en-US" sz="2000" b="0" i="1" u="none" strike="noStrike" kern="1200" cap="none" spc="0" normalizeH="0" baseline="0" noProof="0" dirty="0">
              <a:ln>
                <a:noFill/>
              </a:ln>
              <a:solidFill>
                <a:srgbClr val="FFFFFF"/>
              </a:solidFill>
              <a:effectLst/>
              <a:uLnTx/>
              <a:uFillTx/>
              <a:latin typeface="Calibri" panose="020F0502020204030204"/>
              <a:ea typeface="+mn-ea"/>
              <a:cs typeface="+mn-cs"/>
            </a:endParaRPr>
          </a:p>
          <a:p>
            <a:pPr marL="0" marR="0" lvl="0" indent="0" algn="just" defTabSz="914225" rtl="0" eaLnBrk="1" fontAlgn="auto" latinLnBrk="0" hangingPunct="1">
              <a:lnSpc>
                <a:spcPct val="100000"/>
              </a:lnSpc>
              <a:spcBef>
                <a:spcPts val="0"/>
              </a:spcBef>
              <a:spcAft>
                <a:spcPts val="0"/>
              </a:spcAft>
              <a:buClrTx/>
              <a:buSzTx/>
              <a:buFontTx/>
              <a:buNone/>
              <a:tabLst/>
              <a:defRPr/>
            </a:pPr>
            <a:endParaRPr kumimoji="0" lang="en-US" sz="2000" b="0" i="1" u="none" strike="noStrike" kern="1200" cap="none" spc="0" normalizeH="0" baseline="0" noProof="0" dirty="0">
              <a:ln>
                <a:noFill/>
              </a:ln>
              <a:solidFill>
                <a:srgbClr val="FFFFFF"/>
              </a:solidFill>
              <a:effectLst/>
              <a:uLnTx/>
              <a:uFillTx/>
              <a:latin typeface="Calibri" panose="020F0502020204030204"/>
              <a:ea typeface="+mn-ea"/>
              <a:cs typeface="+mn-cs"/>
            </a:endParaRPr>
          </a:p>
          <a:p>
            <a:pPr marL="457112" marR="0" lvl="0" indent="-457112" algn="l" defTabSz="914400" rtl="0" eaLnBrk="1" fontAlgn="auto" latinLnBrk="0" hangingPunct="1">
              <a:lnSpc>
                <a:spcPct val="100000"/>
              </a:lnSpc>
              <a:spcBef>
                <a:spcPts val="0"/>
              </a:spcBef>
              <a:spcAft>
                <a:spcPts val="0"/>
              </a:spcAft>
              <a:buClrTx/>
              <a:buSzTx/>
              <a:buFont typeface="+mj-lt"/>
              <a:buAutoNum type="arabicPeriod" startAt="4"/>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mn-cs"/>
            </a:endParaRPr>
          </a:p>
          <a:p>
            <a:pPr marL="457112" marR="0" lvl="0" indent="-457112" algn="l" defTabSz="914400" rtl="0" eaLnBrk="1" fontAlgn="auto" latinLnBrk="0" hangingPunct="1">
              <a:lnSpc>
                <a:spcPct val="100000"/>
              </a:lnSpc>
              <a:spcBef>
                <a:spcPts val="0"/>
              </a:spcBef>
              <a:spcAft>
                <a:spcPts val="0"/>
              </a:spcAft>
              <a:buClrTx/>
              <a:buSzTx/>
              <a:buFont typeface="+mj-lt"/>
              <a:buAutoNum type="arabicPeriod" startAt="4"/>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rPr>
              <a:t>SAP application servers  usually deployed on standard storage; but, can be deployed on small premium storage (P4, P6) if using a single server and to benefit from single instance SLA.</a:t>
            </a:r>
          </a:p>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0070C0"/>
              </a:solidFill>
              <a:effectLst/>
              <a:uLnTx/>
              <a:uFillTx/>
              <a:latin typeface="Calibri" panose="020F0502020204030204"/>
              <a:ea typeface="+mn-ea"/>
              <a:cs typeface="+mn-cs"/>
            </a:endParaRPr>
          </a:p>
        </p:txBody>
      </p:sp>
      <p:pic>
        <p:nvPicPr>
          <p:cNvPr id="15" name="Picture 14">
            <a:extLst>
              <a:ext uri="{FF2B5EF4-FFF2-40B4-BE49-F238E27FC236}">
                <a16:creationId xmlns:a16="http://schemas.microsoft.com/office/drawing/2014/main" id="{41B67EEE-31EA-4C46-973D-A58F935238F4}"/>
              </a:ext>
            </a:extLst>
          </p:cNvPr>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1978860" y="5108530"/>
            <a:ext cx="2740735" cy="15930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15">
            <a:extLst>
              <a:ext uri="{FF2B5EF4-FFF2-40B4-BE49-F238E27FC236}">
                <a16:creationId xmlns:a16="http://schemas.microsoft.com/office/drawing/2014/main" id="{A6D3942F-051E-4794-BE67-6924B95ACB95}"/>
              </a:ext>
            </a:extLst>
          </p:cNvPr>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bwMode="auto">
          <a:xfrm>
            <a:off x="10721568" y="2921461"/>
            <a:ext cx="1329989" cy="16164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Rectangle 16">
            <a:extLst>
              <a:ext uri="{FF2B5EF4-FFF2-40B4-BE49-F238E27FC236}">
                <a16:creationId xmlns:a16="http://schemas.microsoft.com/office/drawing/2014/main" id="{487ADEC7-DCAE-42A9-9110-BC1EB897E985}"/>
              </a:ext>
            </a:extLst>
          </p:cNvPr>
          <p:cNvSpPr/>
          <p:nvPr/>
        </p:nvSpPr>
        <p:spPr>
          <a:xfrm>
            <a:off x="6258657" y="2156962"/>
            <a:ext cx="5163214" cy="706039"/>
          </a:xfrm>
          <a:prstGeom prst="rect">
            <a:avLst/>
          </a:prstGeom>
        </p:spPr>
        <p:txBody>
          <a:bodyPr wrap="square">
            <a:spAutoFit/>
          </a:bodyPr>
          <a:lstStyle/>
          <a:p>
            <a:pPr marL="457112" marR="0" lvl="0" indent="-457112" algn="just" defTabSz="914225" rtl="0" eaLnBrk="1" fontAlgn="auto" latinLnBrk="0" hangingPunct="1">
              <a:lnSpc>
                <a:spcPct val="100000"/>
              </a:lnSpc>
              <a:spcBef>
                <a:spcPts val="0"/>
              </a:spcBef>
              <a:spcAft>
                <a:spcPts val="0"/>
              </a:spcAft>
              <a:buClrTx/>
              <a:buSzTx/>
              <a:buFont typeface="+mj-lt"/>
              <a:buAutoNum type="arabicPeriod" startAt="2"/>
              <a:tabLst/>
              <a:defRPr/>
            </a:pPr>
            <a:r>
              <a:rPr kumimoji="0" lang="en-US" sz="2000" b="0" i="0" u="none" strike="noStrike" kern="1200" cap="none" spc="0" normalizeH="0" baseline="0" noProof="0" dirty="0">
                <a:ln>
                  <a:noFill/>
                </a:ln>
                <a:solidFill>
                  <a:srgbClr val="FFFFFF"/>
                </a:solidFill>
                <a:effectLst/>
                <a:uLnTx/>
                <a:uFillTx/>
                <a:latin typeface="Calibri" panose="020F0502020204030204"/>
                <a:ea typeface="+mn-ea"/>
                <a:cs typeface="+mn-cs"/>
              </a:rPr>
              <a:t>Use </a:t>
            </a:r>
            <a:r>
              <a:rPr kumimoji="0" lang="en-US" sz="2000" b="0" i="0" u="none" strike="noStrike" kern="1200" cap="none" spc="0" normalizeH="0" baseline="0" noProof="0" dirty="0">
                <a:ln>
                  <a:noFill/>
                </a:ln>
                <a:solidFill>
                  <a:srgbClr val="FFFF00"/>
                </a:solidFill>
                <a:effectLst/>
                <a:uLnTx/>
                <a:uFillTx/>
                <a:latin typeface="Calibri" panose="020F0502020204030204"/>
                <a:ea typeface="+mn-ea"/>
                <a:cs typeface="+mn-cs"/>
              </a:rPr>
              <a:t>premium storage for SAP databases (both database files and log file(s))</a:t>
            </a:r>
            <a:r>
              <a:rPr kumimoji="0" lang="en-US" sz="2000" b="0" i="0" u="none" strike="noStrike" kern="1200" cap="none" spc="0" normalizeH="0" baseline="0" noProof="0" dirty="0">
                <a:ln>
                  <a:noFill/>
                </a:ln>
                <a:solidFill>
                  <a:srgbClr val="FFFFFF"/>
                </a:solidFill>
                <a:effectLst/>
                <a:uLnTx/>
                <a:uFillTx/>
                <a:latin typeface="Calibri" panose="020F0502020204030204"/>
                <a:ea typeface="+mn-ea"/>
                <a:cs typeface="+mn-cs"/>
              </a:rPr>
              <a:t>.</a:t>
            </a:r>
          </a:p>
        </p:txBody>
      </p:sp>
      <p:sp>
        <p:nvSpPr>
          <p:cNvPr id="18" name="Rectangle 17">
            <a:extLst>
              <a:ext uri="{FF2B5EF4-FFF2-40B4-BE49-F238E27FC236}">
                <a16:creationId xmlns:a16="http://schemas.microsoft.com/office/drawing/2014/main" id="{6F430537-849D-46C9-9C72-AA7B6EFB01DF}"/>
              </a:ext>
            </a:extLst>
          </p:cNvPr>
          <p:cNvSpPr/>
          <p:nvPr/>
        </p:nvSpPr>
        <p:spPr>
          <a:xfrm>
            <a:off x="6258657" y="2881363"/>
            <a:ext cx="4179477" cy="1661757"/>
          </a:xfrm>
          <a:prstGeom prst="rect">
            <a:avLst/>
          </a:prstGeom>
        </p:spPr>
        <p:txBody>
          <a:bodyPr wrap="square">
            <a:spAutoFit/>
          </a:bodyPr>
          <a:lstStyle/>
          <a:p>
            <a:pPr marL="457112" marR="0" lvl="0" indent="-457112" algn="just" defTabSz="914225" rtl="0" eaLnBrk="1" fontAlgn="auto" latinLnBrk="0" hangingPunct="1">
              <a:lnSpc>
                <a:spcPct val="100000"/>
              </a:lnSpc>
              <a:spcBef>
                <a:spcPts val="0"/>
              </a:spcBef>
              <a:spcAft>
                <a:spcPts val="0"/>
              </a:spcAft>
              <a:buClrTx/>
              <a:buSzTx/>
              <a:buFont typeface="+mj-lt"/>
              <a:buAutoNum type="arabicPeriod" startAt="3"/>
              <a:tabLst/>
              <a:defRPr/>
            </a:pPr>
            <a:r>
              <a:rPr kumimoji="0" lang="en-US" sz="2000" b="0" i="0" u="none" strike="noStrike" kern="1200" cap="none" spc="0" normalizeH="0" baseline="0" noProof="0" dirty="0">
                <a:ln>
                  <a:noFill/>
                </a:ln>
                <a:solidFill>
                  <a:srgbClr val="FFFFFF"/>
                </a:solidFill>
                <a:effectLst/>
                <a:uLnTx/>
                <a:uFillTx/>
                <a:latin typeface="Calibri" panose="020F0502020204030204"/>
                <a:ea typeface="+mn-ea"/>
                <a:cs typeface="+mn-cs"/>
              </a:rPr>
              <a:t>For database servers use Windows storage spaces or LINUX-LVM to </a:t>
            </a:r>
            <a:r>
              <a:rPr kumimoji="0" lang="en-US" sz="2000" b="0" i="0" u="none" strike="noStrike" kern="1200" cap="none" spc="0" normalizeH="0" baseline="0" noProof="0" dirty="0">
                <a:ln>
                  <a:noFill/>
                </a:ln>
                <a:solidFill>
                  <a:srgbClr val="FFFF00"/>
                </a:solidFill>
                <a:effectLst/>
                <a:uLnTx/>
                <a:uFillTx/>
                <a:latin typeface="Calibri" panose="020F0502020204030204"/>
                <a:ea typeface="+mn-ea"/>
                <a:cs typeface="+mn-cs"/>
              </a:rPr>
              <a:t>stripe</a:t>
            </a:r>
            <a:r>
              <a:rPr kumimoji="0" lang="en-US" sz="2000" b="0" i="0" u="none" strike="noStrike" kern="1200" cap="none" spc="0" normalizeH="0" baseline="0" noProof="0" dirty="0">
                <a:ln>
                  <a:noFill/>
                </a:ln>
                <a:solidFill>
                  <a:srgbClr val="FFFFFF"/>
                </a:solidFill>
                <a:effectLst/>
                <a:uLnTx/>
                <a:uFillTx/>
                <a:latin typeface="Calibri" panose="020F0502020204030204"/>
                <a:ea typeface="+mn-ea"/>
                <a:cs typeface="+mn-cs"/>
              </a:rPr>
              <a:t> (glue) disks and </a:t>
            </a:r>
            <a:r>
              <a:rPr kumimoji="0" lang="en-US" sz="2000" b="0" i="0" u="none" strike="noStrike" kern="1200" cap="none" spc="0" normalizeH="0" baseline="0" noProof="0" dirty="0">
                <a:ln>
                  <a:noFill/>
                </a:ln>
                <a:solidFill>
                  <a:srgbClr val="FFFF00"/>
                </a:solidFill>
                <a:effectLst/>
                <a:uLnTx/>
                <a:uFillTx/>
                <a:latin typeface="Calibri" panose="020F0502020204030204"/>
                <a:ea typeface="+mn-ea"/>
                <a:cs typeface="+mn-cs"/>
              </a:rPr>
              <a:t>aggregate IOPS, throughput and storage capacity</a:t>
            </a:r>
            <a:endParaRPr kumimoji="0" lang="en-US" sz="20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9" name="Title 3">
            <a:extLst>
              <a:ext uri="{FF2B5EF4-FFF2-40B4-BE49-F238E27FC236}">
                <a16:creationId xmlns:a16="http://schemas.microsoft.com/office/drawing/2014/main" id="{1E366B56-F606-4EB7-89DB-1AD819C37F3E}"/>
              </a:ext>
            </a:extLst>
          </p:cNvPr>
          <p:cNvSpPr>
            <a:spLocks noGrp="1"/>
          </p:cNvSpPr>
          <p:nvPr>
            <p:ph type="title" idx="4294967295"/>
          </p:nvPr>
        </p:nvSpPr>
        <p:spPr>
          <a:xfrm>
            <a:off x="215880" y="130175"/>
            <a:ext cx="11428433" cy="665163"/>
          </a:xfrm>
        </p:spPr>
        <p:txBody>
          <a:bodyPr/>
          <a:lstStyle/>
          <a:p>
            <a:pPr>
              <a:buClr>
                <a:schemeClr val="bg1"/>
              </a:buClr>
            </a:pPr>
            <a:r>
              <a:rPr lang="en-US" sz="4900" dirty="0">
                <a:solidFill>
                  <a:schemeClr val="bg1"/>
                </a:solidFill>
                <a:latin typeface="Segoe UI" panose="020B0502040204020203" pitchFamily="34" charset="0"/>
              </a:rPr>
              <a:t>SAP VM &amp; Storage Sizing Principles</a:t>
            </a:r>
          </a:p>
        </p:txBody>
      </p:sp>
    </p:spTree>
    <p:extLst>
      <p:ext uri="{BB962C8B-B14F-4D97-AF65-F5344CB8AC3E}">
        <p14:creationId xmlns:p14="http://schemas.microsoft.com/office/powerpoint/2010/main" val="1871594351"/>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p:cNvSpPr>
            <a:spLocks noGrp="1"/>
          </p:cNvSpPr>
          <p:nvPr>
            <p:ph type="title" idx="4294967295"/>
          </p:nvPr>
        </p:nvSpPr>
        <p:spPr>
          <a:xfrm>
            <a:off x="395067" y="75080"/>
            <a:ext cx="11834813" cy="430213"/>
          </a:xfrm>
        </p:spPr>
        <p:txBody>
          <a:bodyPr>
            <a:noAutofit/>
          </a:bodyPr>
          <a:lstStyle/>
          <a:p>
            <a:r>
              <a:rPr lang="en-US" sz="4000" dirty="0">
                <a:solidFill>
                  <a:schemeClr val="bg1"/>
                </a:solidFill>
                <a:cs typeface="Segoe UI Light" panose="020B0502040204020203" pitchFamily="34" charset="0"/>
              </a:rPr>
              <a:t>(SAPS) Azure VM Options for SAP Applications</a:t>
            </a:r>
            <a:endParaRPr lang="en-US" sz="2800" i="1" dirty="0">
              <a:solidFill>
                <a:schemeClr val="bg1"/>
              </a:solidFill>
              <a:cs typeface="Segoe UI Light" panose="020B0502040204020203" pitchFamily="34" charset="0"/>
            </a:endParaRPr>
          </a:p>
        </p:txBody>
      </p:sp>
      <p:pic>
        <p:nvPicPr>
          <p:cNvPr id="7" name="Picture 6" descr="Azure VM Options for SAP Applications table.&#10;&#10;A table of Azure VM Options for SAP Applications displays the information in the Instructor Note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5313" y="888979"/>
            <a:ext cx="10933938" cy="5592029"/>
          </a:xfrm>
          <a:prstGeom prst="rect">
            <a:avLst/>
          </a:prstGeom>
        </p:spPr>
      </p:pic>
      <p:sp>
        <p:nvSpPr>
          <p:cNvPr id="6" name="Rectangle 5">
            <a:extLst>
              <a:ext uri="{FF2B5EF4-FFF2-40B4-BE49-F238E27FC236}">
                <a16:creationId xmlns:a16="http://schemas.microsoft.com/office/drawing/2014/main" id="{D90A14AD-94AA-4A24-B643-78C6D6E64FAB}"/>
              </a:ext>
            </a:extLst>
          </p:cNvPr>
          <p:cNvSpPr/>
          <p:nvPr/>
        </p:nvSpPr>
        <p:spPr>
          <a:xfrm>
            <a:off x="0" y="6494322"/>
            <a:ext cx="9124277" cy="30777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Light"/>
                <a:ea typeface="+mn-ea"/>
                <a:cs typeface="+mn-cs"/>
              </a:rPr>
              <a:t>SAP Note 1928533 and https://docs.microsoft.com/en-us/azure/virtual-machines/windows/sizes-memory</a:t>
            </a:r>
          </a:p>
        </p:txBody>
      </p:sp>
      <p:sp>
        <p:nvSpPr>
          <p:cNvPr id="2" name="TextBox 1">
            <a:extLst>
              <a:ext uri="{FF2B5EF4-FFF2-40B4-BE49-F238E27FC236}">
                <a16:creationId xmlns:a16="http://schemas.microsoft.com/office/drawing/2014/main" id="{A984A932-15A4-467F-8CC5-AAB90C230D94}"/>
              </a:ext>
            </a:extLst>
          </p:cNvPr>
          <p:cNvSpPr txBox="1"/>
          <p:nvPr/>
        </p:nvSpPr>
        <p:spPr>
          <a:xfrm>
            <a:off x="9238594" y="6517405"/>
            <a:ext cx="2290658"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0000"/>
                </a:solidFill>
                <a:effectLst/>
                <a:uLnTx/>
                <a:uFillTx/>
                <a:latin typeface="Segoe UI Light"/>
                <a:ea typeface="+mn-ea"/>
                <a:cs typeface="+mn-cs"/>
              </a:rPr>
              <a:t>Red: certification in roadmap</a:t>
            </a:r>
          </a:p>
        </p:txBody>
      </p:sp>
      <p:sp>
        <p:nvSpPr>
          <p:cNvPr id="4" name="Rectangle 3">
            <a:extLst>
              <a:ext uri="{FF2B5EF4-FFF2-40B4-BE49-F238E27FC236}">
                <a16:creationId xmlns:a16="http://schemas.microsoft.com/office/drawing/2014/main" id="{E640D308-B82E-4210-81FE-36E284DC0CE2}"/>
              </a:ext>
            </a:extLst>
          </p:cNvPr>
          <p:cNvSpPr/>
          <p:nvPr/>
        </p:nvSpPr>
        <p:spPr bwMode="auto">
          <a:xfrm>
            <a:off x="3948545" y="810491"/>
            <a:ext cx="602673" cy="5706914"/>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375519361"/>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D7F6AB9-D35F-456F-818F-3C9DB224182C}"/>
              </a:ext>
            </a:extLst>
          </p:cNvPr>
          <p:cNvSpPr>
            <a:spLocks noGrp="1"/>
          </p:cNvSpPr>
          <p:nvPr>
            <p:ph type="title" idx="4294967295"/>
          </p:nvPr>
        </p:nvSpPr>
        <p:spPr>
          <a:xfrm>
            <a:off x="103188" y="217488"/>
            <a:ext cx="12088812" cy="498475"/>
          </a:xfrm>
        </p:spPr>
        <p:txBody>
          <a:bodyPr>
            <a:normAutofit fontScale="90000"/>
          </a:bodyPr>
          <a:lstStyle/>
          <a:p>
            <a:r>
              <a:rPr lang="en-US" sz="4900" dirty="0">
                <a:latin typeface="Segoe UI" panose="020B0502040204020203" pitchFamily="34" charset="0"/>
              </a:rPr>
              <a:t>Premium Storage KPIs (Cost differ by region)</a:t>
            </a:r>
          </a:p>
        </p:txBody>
      </p:sp>
      <p:graphicFrame>
        <p:nvGraphicFramePr>
          <p:cNvPr id="5" name="Table 4">
            <a:extLst>
              <a:ext uri="{FF2B5EF4-FFF2-40B4-BE49-F238E27FC236}">
                <a16:creationId xmlns:a16="http://schemas.microsoft.com/office/drawing/2014/main" id="{32280A11-6F51-48E4-93BE-20EA5D34C89F}"/>
              </a:ext>
            </a:extLst>
          </p:cNvPr>
          <p:cNvGraphicFramePr>
            <a:graphicFrameLocks noGrp="1"/>
          </p:cNvGraphicFramePr>
          <p:nvPr>
            <p:extLst/>
          </p:nvPr>
        </p:nvGraphicFramePr>
        <p:xfrm>
          <a:off x="3269078" y="1776674"/>
          <a:ext cx="8649794" cy="2887547"/>
        </p:xfrm>
        <a:graphic>
          <a:graphicData uri="http://schemas.openxmlformats.org/drawingml/2006/table">
            <a:tbl>
              <a:tblPr firstRow="1" firstCol="1" bandCol="1"/>
              <a:tblGrid>
                <a:gridCol w="1424610">
                  <a:extLst>
                    <a:ext uri="{9D8B030D-6E8A-4147-A177-3AD203B41FA5}">
                      <a16:colId xmlns:a16="http://schemas.microsoft.com/office/drawing/2014/main" val="3500317582"/>
                    </a:ext>
                  </a:extLst>
                </a:gridCol>
                <a:gridCol w="911624">
                  <a:extLst>
                    <a:ext uri="{9D8B030D-6E8A-4147-A177-3AD203B41FA5}">
                      <a16:colId xmlns:a16="http://schemas.microsoft.com/office/drawing/2014/main" val="2183111314"/>
                    </a:ext>
                  </a:extLst>
                </a:gridCol>
                <a:gridCol w="911624">
                  <a:extLst>
                    <a:ext uri="{9D8B030D-6E8A-4147-A177-3AD203B41FA5}">
                      <a16:colId xmlns:a16="http://schemas.microsoft.com/office/drawing/2014/main" val="1420941286"/>
                    </a:ext>
                  </a:extLst>
                </a:gridCol>
                <a:gridCol w="911624">
                  <a:extLst>
                    <a:ext uri="{9D8B030D-6E8A-4147-A177-3AD203B41FA5}">
                      <a16:colId xmlns:a16="http://schemas.microsoft.com/office/drawing/2014/main" val="3717901746"/>
                    </a:ext>
                  </a:extLst>
                </a:gridCol>
                <a:gridCol w="911624">
                  <a:extLst>
                    <a:ext uri="{9D8B030D-6E8A-4147-A177-3AD203B41FA5}">
                      <a16:colId xmlns:a16="http://schemas.microsoft.com/office/drawing/2014/main" val="594706877"/>
                    </a:ext>
                  </a:extLst>
                </a:gridCol>
                <a:gridCol w="859995">
                  <a:extLst>
                    <a:ext uri="{9D8B030D-6E8A-4147-A177-3AD203B41FA5}">
                      <a16:colId xmlns:a16="http://schemas.microsoft.com/office/drawing/2014/main" val="3133262503"/>
                    </a:ext>
                  </a:extLst>
                </a:gridCol>
                <a:gridCol w="906231">
                  <a:extLst>
                    <a:ext uri="{9D8B030D-6E8A-4147-A177-3AD203B41FA5}">
                      <a16:colId xmlns:a16="http://schemas.microsoft.com/office/drawing/2014/main" val="942016152"/>
                    </a:ext>
                  </a:extLst>
                </a:gridCol>
                <a:gridCol w="906231">
                  <a:extLst>
                    <a:ext uri="{9D8B030D-6E8A-4147-A177-3AD203B41FA5}">
                      <a16:colId xmlns:a16="http://schemas.microsoft.com/office/drawing/2014/main" val="3175885136"/>
                    </a:ext>
                  </a:extLst>
                </a:gridCol>
                <a:gridCol w="906231">
                  <a:extLst>
                    <a:ext uri="{9D8B030D-6E8A-4147-A177-3AD203B41FA5}">
                      <a16:colId xmlns:a16="http://schemas.microsoft.com/office/drawing/2014/main" val="2483227964"/>
                    </a:ext>
                  </a:extLst>
                </a:gridCol>
              </a:tblGrid>
              <a:tr h="1050717">
                <a:tc>
                  <a:txBody>
                    <a:bodyPr/>
                    <a:lstStyle>
                      <a:lvl1pPr marL="0" algn="l" defTabSz="914029" rtl="0" eaLnBrk="1" latinLnBrk="0" hangingPunct="1">
                        <a:defRPr sz="1866" b="1" kern="1200">
                          <a:solidFill>
                            <a:schemeClr val="lt1"/>
                          </a:solidFill>
                          <a:latin typeface="Calibri" panose="020F0502020204030204"/>
                        </a:defRPr>
                      </a:lvl1pPr>
                      <a:lvl2pPr marL="457011" algn="l" defTabSz="914029" rtl="0" eaLnBrk="1" latinLnBrk="0" hangingPunct="1">
                        <a:defRPr sz="1866" b="1" kern="1200">
                          <a:solidFill>
                            <a:schemeClr val="lt1"/>
                          </a:solidFill>
                          <a:latin typeface="Calibri" panose="020F0502020204030204"/>
                        </a:defRPr>
                      </a:lvl2pPr>
                      <a:lvl3pPr marL="914029" algn="l" defTabSz="914029" rtl="0" eaLnBrk="1" latinLnBrk="0" hangingPunct="1">
                        <a:defRPr sz="1866" b="1" kern="1200">
                          <a:solidFill>
                            <a:schemeClr val="lt1"/>
                          </a:solidFill>
                          <a:latin typeface="Calibri" panose="020F0502020204030204"/>
                        </a:defRPr>
                      </a:lvl3pPr>
                      <a:lvl4pPr marL="1371041" algn="l" defTabSz="914029" rtl="0" eaLnBrk="1" latinLnBrk="0" hangingPunct="1">
                        <a:defRPr sz="1866" b="1" kern="1200">
                          <a:solidFill>
                            <a:schemeClr val="lt1"/>
                          </a:solidFill>
                          <a:latin typeface="Calibri" panose="020F0502020204030204"/>
                        </a:defRPr>
                      </a:lvl4pPr>
                      <a:lvl5pPr marL="1828058" algn="l" defTabSz="914029" rtl="0" eaLnBrk="1" latinLnBrk="0" hangingPunct="1">
                        <a:defRPr sz="1866" b="1" kern="1200">
                          <a:solidFill>
                            <a:schemeClr val="lt1"/>
                          </a:solidFill>
                          <a:latin typeface="Calibri" panose="020F0502020204030204"/>
                        </a:defRPr>
                      </a:lvl5pPr>
                      <a:lvl6pPr marL="2285066" algn="l" defTabSz="914029" rtl="0" eaLnBrk="1" latinLnBrk="0" hangingPunct="1">
                        <a:defRPr sz="1866" b="1" kern="1200">
                          <a:solidFill>
                            <a:schemeClr val="lt1"/>
                          </a:solidFill>
                          <a:latin typeface="Calibri" panose="020F0502020204030204"/>
                        </a:defRPr>
                      </a:lvl6pPr>
                      <a:lvl7pPr marL="2742085" algn="l" defTabSz="914029" rtl="0" eaLnBrk="1" latinLnBrk="0" hangingPunct="1">
                        <a:defRPr sz="1866" b="1" kern="1200">
                          <a:solidFill>
                            <a:schemeClr val="lt1"/>
                          </a:solidFill>
                          <a:latin typeface="Calibri" panose="020F0502020204030204"/>
                        </a:defRPr>
                      </a:lvl7pPr>
                      <a:lvl8pPr marL="3199099" algn="l" defTabSz="914029" rtl="0" eaLnBrk="1" latinLnBrk="0" hangingPunct="1">
                        <a:defRPr sz="1866" b="1" kern="1200">
                          <a:solidFill>
                            <a:schemeClr val="lt1"/>
                          </a:solidFill>
                          <a:latin typeface="Calibri" panose="020F0502020204030204"/>
                        </a:defRPr>
                      </a:lvl8pPr>
                      <a:lvl9pPr marL="3656114" algn="l" defTabSz="914029" rtl="0" eaLnBrk="1" latinLnBrk="0" hangingPunct="1">
                        <a:defRPr sz="1866" b="1" kern="1200">
                          <a:solidFill>
                            <a:schemeClr val="lt1"/>
                          </a:solidFill>
                          <a:latin typeface="Calibri" panose="020F0502020204030204"/>
                        </a:defRPr>
                      </a:lvl9pPr>
                    </a:lstStyle>
                    <a:p>
                      <a:pPr algn="ctr"/>
                      <a:r>
                        <a:rPr lang="en-US" sz="1600" b="0" dirty="0">
                          <a:solidFill>
                            <a:schemeClr val="tx1"/>
                          </a:solidFill>
                          <a:latin typeface="+mj-lt"/>
                        </a:rPr>
                        <a:t>Premium Storage Disk Type</a:t>
                      </a:r>
                    </a:p>
                  </a:txBody>
                  <a:tcPr marL="23810" marR="23810" marT="23810" marB="2381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lvl1pPr marL="0" algn="l" defTabSz="914029" rtl="0" eaLnBrk="1" latinLnBrk="0" hangingPunct="1">
                        <a:defRPr sz="1866" b="1" kern="1200">
                          <a:solidFill>
                            <a:schemeClr val="lt1"/>
                          </a:solidFill>
                          <a:latin typeface="Calibri" panose="020F0502020204030204"/>
                        </a:defRPr>
                      </a:lvl1pPr>
                      <a:lvl2pPr marL="457011" algn="l" defTabSz="914029" rtl="0" eaLnBrk="1" latinLnBrk="0" hangingPunct="1">
                        <a:defRPr sz="1866" b="1" kern="1200">
                          <a:solidFill>
                            <a:schemeClr val="lt1"/>
                          </a:solidFill>
                          <a:latin typeface="Calibri" panose="020F0502020204030204"/>
                        </a:defRPr>
                      </a:lvl2pPr>
                      <a:lvl3pPr marL="914029" algn="l" defTabSz="914029" rtl="0" eaLnBrk="1" latinLnBrk="0" hangingPunct="1">
                        <a:defRPr sz="1866" b="1" kern="1200">
                          <a:solidFill>
                            <a:schemeClr val="lt1"/>
                          </a:solidFill>
                          <a:latin typeface="Calibri" panose="020F0502020204030204"/>
                        </a:defRPr>
                      </a:lvl3pPr>
                      <a:lvl4pPr marL="1371041" algn="l" defTabSz="914029" rtl="0" eaLnBrk="1" latinLnBrk="0" hangingPunct="1">
                        <a:defRPr sz="1866" b="1" kern="1200">
                          <a:solidFill>
                            <a:schemeClr val="lt1"/>
                          </a:solidFill>
                          <a:latin typeface="Calibri" panose="020F0502020204030204"/>
                        </a:defRPr>
                      </a:lvl4pPr>
                      <a:lvl5pPr marL="1828058" algn="l" defTabSz="914029" rtl="0" eaLnBrk="1" latinLnBrk="0" hangingPunct="1">
                        <a:defRPr sz="1866" b="1" kern="1200">
                          <a:solidFill>
                            <a:schemeClr val="lt1"/>
                          </a:solidFill>
                          <a:latin typeface="Calibri" panose="020F0502020204030204"/>
                        </a:defRPr>
                      </a:lvl5pPr>
                      <a:lvl6pPr marL="2285066" algn="l" defTabSz="914029" rtl="0" eaLnBrk="1" latinLnBrk="0" hangingPunct="1">
                        <a:defRPr sz="1866" b="1" kern="1200">
                          <a:solidFill>
                            <a:schemeClr val="lt1"/>
                          </a:solidFill>
                          <a:latin typeface="Calibri" panose="020F0502020204030204"/>
                        </a:defRPr>
                      </a:lvl6pPr>
                      <a:lvl7pPr marL="2742085" algn="l" defTabSz="914029" rtl="0" eaLnBrk="1" latinLnBrk="0" hangingPunct="1">
                        <a:defRPr sz="1866" b="1" kern="1200">
                          <a:solidFill>
                            <a:schemeClr val="lt1"/>
                          </a:solidFill>
                          <a:latin typeface="Calibri" panose="020F0502020204030204"/>
                        </a:defRPr>
                      </a:lvl7pPr>
                      <a:lvl8pPr marL="3199099" algn="l" defTabSz="914029" rtl="0" eaLnBrk="1" latinLnBrk="0" hangingPunct="1">
                        <a:defRPr sz="1866" b="1" kern="1200">
                          <a:solidFill>
                            <a:schemeClr val="lt1"/>
                          </a:solidFill>
                          <a:latin typeface="Calibri" panose="020F0502020204030204"/>
                        </a:defRPr>
                      </a:lvl8pPr>
                      <a:lvl9pPr marL="3656114" algn="l" defTabSz="914029" rtl="0" eaLnBrk="1" latinLnBrk="0" hangingPunct="1">
                        <a:defRPr sz="1866" b="1" kern="1200">
                          <a:solidFill>
                            <a:schemeClr val="lt1"/>
                          </a:solidFill>
                          <a:latin typeface="Calibri" panose="020F0502020204030204"/>
                        </a:defRPr>
                      </a:lvl9pPr>
                    </a:lstStyle>
                    <a:p>
                      <a:pPr algn="ctr"/>
                      <a:r>
                        <a:rPr lang="en-US" sz="1600" b="0" dirty="0">
                          <a:latin typeface="+mj-lt"/>
                        </a:rPr>
                        <a:t>P4</a:t>
                      </a:r>
                    </a:p>
                  </a:txBody>
                  <a:tcPr marL="23810" marR="23810" marT="23810" marB="2381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lvl1pPr marL="0" algn="l" defTabSz="914029" rtl="0" eaLnBrk="1" latinLnBrk="0" hangingPunct="1">
                        <a:defRPr sz="1866" b="1" kern="1200">
                          <a:solidFill>
                            <a:schemeClr val="lt1"/>
                          </a:solidFill>
                          <a:latin typeface="Calibri" panose="020F0502020204030204"/>
                        </a:defRPr>
                      </a:lvl1pPr>
                      <a:lvl2pPr marL="457011" algn="l" defTabSz="914029" rtl="0" eaLnBrk="1" latinLnBrk="0" hangingPunct="1">
                        <a:defRPr sz="1866" b="1" kern="1200">
                          <a:solidFill>
                            <a:schemeClr val="lt1"/>
                          </a:solidFill>
                          <a:latin typeface="Calibri" panose="020F0502020204030204"/>
                        </a:defRPr>
                      </a:lvl2pPr>
                      <a:lvl3pPr marL="914029" algn="l" defTabSz="914029" rtl="0" eaLnBrk="1" latinLnBrk="0" hangingPunct="1">
                        <a:defRPr sz="1866" b="1" kern="1200">
                          <a:solidFill>
                            <a:schemeClr val="lt1"/>
                          </a:solidFill>
                          <a:latin typeface="Calibri" panose="020F0502020204030204"/>
                        </a:defRPr>
                      </a:lvl3pPr>
                      <a:lvl4pPr marL="1371041" algn="l" defTabSz="914029" rtl="0" eaLnBrk="1" latinLnBrk="0" hangingPunct="1">
                        <a:defRPr sz="1866" b="1" kern="1200">
                          <a:solidFill>
                            <a:schemeClr val="lt1"/>
                          </a:solidFill>
                          <a:latin typeface="Calibri" panose="020F0502020204030204"/>
                        </a:defRPr>
                      </a:lvl4pPr>
                      <a:lvl5pPr marL="1828058" algn="l" defTabSz="914029" rtl="0" eaLnBrk="1" latinLnBrk="0" hangingPunct="1">
                        <a:defRPr sz="1866" b="1" kern="1200">
                          <a:solidFill>
                            <a:schemeClr val="lt1"/>
                          </a:solidFill>
                          <a:latin typeface="Calibri" panose="020F0502020204030204"/>
                        </a:defRPr>
                      </a:lvl5pPr>
                      <a:lvl6pPr marL="2285066" algn="l" defTabSz="914029" rtl="0" eaLnBrk="1" latinLnBrk="0" hangingPunct="1">
                        <a:defRPr sz="1866" b="1" kern="1200">
                          <a:solidFill>
                            <a:schemeClr val="lt1"/>
                          </a:solidFill>
                          <a:latin typeface="Calibri" panose="020F0502020204030204"/>
                        </a:defRPr>
                      </a:lvl6pPr>
                      <a:lvl7pPr marL="2742085" algn="l" defTabSz="914029" rtl="0" eaLnBrk="1" latinLnBrk="0" hangingPunct="1">
                        <a:defRPr sz="1866" b="1" kern="1200">
                          <a:solidFill>
                            <a:schemeClr val="lt1"/>
                          </a:solidFill>
                          <a:latin typeface="Calibri" panose="020F0502020204030204"/>
                        </a:defRPr>
                      </a:lvl7pPr>
                      <a:lvl8pPr marL="3199099" algn="l" defTabSz="914029" rtl="0" eaLnBrk="1" latinLnBrk="0" hangingPunct="1">
                        <a:defRPr sz="1866" b="1" kern="1200">
                          <a:solidFill>
                            <a:schemeClr val="lt1"/>
                          </a:solidFill>
                          <a:latin typeface="Calibri" panose="020F0502020204030204"/>
                        </a:defRPr>
                      </a:lvl8pPr>
                      <a:lvl9pPr marL="3656114" algn="l" defTabSz="914029" rtl="0" eaLnBrk="1" latinLnBrk="0" hangingPunct="1">
                        <a:defRPr sz="1866" b="1" kern="1200">
                          <a:solidFill>
                            <a:schemeClr val="lt1"/>
                          </a:solidFill>
                          <a:latin typeface="Calibri" panose="020F0502020204030204"/>
                        </a:defRPr>
                      </a:lvl9pPr>
                    </a:lstStyle>
                    <a:p>
                      <a:pPr algn="ctr"/>
                      <a:r>
                        <a:rPr lang="en-US" sz="1600" b="0" dirty="0">
                          <a:latin typeface="+mj-lt"/>
                        </a:rPr>
                        <a:t>P6</a:t>
                      </a:r>
                    </a:p>
                  </a:txBody>
                  <a:tcPr marL="23810" marR="23810" marT="23810" marB="2381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lvl1pPr marL="0" algn="l" defTabSz="914029" rtl="0" eaLnBrk="1" latinLnBrk="0" hangingPunct="1">
                        <a:defRPr sz="1866" b="1" kern="1200">
                          <a:solidFill>
                            <a:schemeClr val="lt1"/>
                          </a:solidFill>
                          <a:latin typeface="Calibri" panose="020F0502020204030204"/>
                        </a:defRPr>
                      </a:lvl1pPr>
                      <a:lvl2pPr marL="457011" algn="l" defTabSz="914029" rtl="0" eaLnBrk="1" latinLnBrk="0" hangingPunct="1">
                        <a:defRPr sz="1866" b="1" kern="1200">
                          <a:solidFill>
                            <a:schemeClr val="lt1"/>
                          </a:solidFill>
                          <a:latin typeface="Calibri" panose="020F0502020204030204"/>
                        </a:defRPr>
                      </a:lvl2pPr>
                      <a:lvl3pPr marL="914029" algn="l" defTabSz="914029" rtl="0" eaLnBrk="1" latinLnBrk="0" hangingPunct="1">
                        <a:defRPr sz="1866" b="1" kern="1200">
                          <a:solidFill>
                            <a:schemeClr val="lt1"/>
                          </a:solidFill>
                          <a:latin typeface="Calibri" panose="020F0502020204030204"/>
                        </a:defRPr>
                      </a:lvl3pPr>
                      <a:lvl4pPr marL="1371041" algn="l" defTabSz="914029" rtl="0" eaLnBrk="1" latinLnBrk="0" hangingPunct="1">
                        <a:defRPr sz="1866" b="1" kern="1200">
                          <a:solidFill>
                            <a:schemeClr val="lt1"/>
                          </a:solidFill>
                          <a:latin typeface="Calibri" panose="020F0502020204030204"/>
                        </a:defRPr>
                      </a:lvl4pPr>
                      <a:lvl5pPr marL="1828058" algn="l" defTabSz="914029" rtl="0" eaLnBrk="1" latinLnBrk="0" hangingPunct="1">
                        <a:defRPr sz="1866" b="1" kern="1200">
                          <a:solidFill>
                            <a:schemeClr val="lt1"/>
                          </a:solidFill>
                          <a:latin typeface="Calibri" panose="020F0502020204030204"/>
                        </a:defRPr>
                      </a:lvl5pPr>
                      <a:lvl6pPr marL="2285066" algn="l" defTabSz="914029" rtl="0" eaLnBrk="1" latinLnBrk="0" hangingPunct="1">
                        <a:defRPr sz="1866" b="1" kern="1200">
                          <a:solidFill>
                            <a:schemeClr val="lt1"/>
                          </a:solidFill>
                          <a:latin typeface="Calibri" panose="020F0502020204030204"/>
                        </a:defRPr>
                      </a:lvl6pPr>
                      <a:lvl7pPr marL="2742085" algn="l" defTabSz="914029" rtl="0" eaLnBrk="1" latinLnBrk="0" hangingPunct="1">
                        <a:defRPr sz="1866" b="1" kern="1200">
                          <a:solidFill>
                            <a:schemeClr val="lt1"/>
                          </a:solidFill>
                          <a:latin typeface="Calibri" panose="020F0502020204030204"/>
                        </a:defRPr>
                      </a:lvl7pPr>
                      <a:lvl8pPr marL="3199099" algn="l" defTabSz="914029" rtl="0" eaLnBrk="1" latinLnBrk="0" hangingPunct="1">
                        <a:defRPr sz="1866" b="1" kern="1200">
                          <a:solidFill>
                            <a:schemeClr val="lt1"/>
                          </a:solidFill>
                          <a:latin typeface="Calibri" panose="020F0502020204030204"/>
                        </a:defRPr>
                      </a:lvl8pPr>
                      <a:lvl9pPr marL="3656114" algn="l" defTabSz="914029" rtl="0" eaLnBrk="1" latinLnBrk="0" hangingPunct="1">
                        <a:defRPr sz="1866" b="1" kern="1200">
                          <a:solidFill>
                            <a:schemeClr val="lt1"/>
                          </a:solidFill>
                          <a:latin typeface="Calibri" panose="020F0502020204030204"/>
                        </a:defRPr>
                      </a:lvl9pPr>
                    </a:lstStyle>
                    <a:p>
                      <a:pPr algn="ctr"/>
                      <a:r>
                        <a:rPr lang="en-US" sz="1600" b="0" dirty="0">
                          <a:latin typeface="+mj-lt"/>
                        </a:rPr>
                        <a:t>P10</a:t>
                      </a:r>
                    </a:p>
                  </a:txBody>
                  <a:tcPr marL="23810" marR="23810" marT="23810" marB="2381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p>
                      <a:pPr marL="0" algn="ctr" defTabSz="914029" rtl="0" eaLnBrk="1" latinLnBrk="0" hangingPunct="1"/>
                      <a:r>
                        <a:rPr lang="en-US" sz="1600" b="0" kern="1200" dirty="0">
                          <a:solidFill>
                            <a:schemeClr val="lt1"/>
                          </a:solidFill>
                          <a:latin typeface="+mj-lt"/>
                          <a:ea typeface="+mn-ea"/>
                          <a:cs typeface="+mn-cs"/>
                        </a:rPr>
                        <a:t>P15</a:t>
                      </a:r>
                    </a:p>
                  </a:txBody>
                  <a:tcPr marL="23810" marR="23810" marT="23810" marB="2381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lvl1pPr marL="0" algn="l" defTabSz="914029" rtl="0" eaLnBrk="1" latinLnBrk="0" hangingPunct="1">
                        <a:defRPr sz="1866" b="1" kern="1200">
                          <a:solidFill>
                            <a:schemeClr val="lt1"/>
                          </a:solidFill>
                          <a:latin typeface="Calibri" panose="020F0502020204030204"/>
                        </a:defRPr>
                      </a:lvl1pPr>
                      <a:lvl2pPr marL="457011" algn="l" defTabSz="914029" rtl="0" eaLnBrk="1" latinLnBrk="0" hangingPunct="1">
                        <a:defRPr sz="1866" b="1" kern="1200">
                          <a:solidFill>
                            <a:schemeClr val="lt1"/>
                          </a:solidFill>
                          <a:latin typeface="Calibri" panose="020F0502020204030204"/>
                        </a:defRPr>
                      </a:lvl2pPr>
                      <a:lvl3pPr marL="914029" algn="l" defTabSz="914029" rtl="0" eaLnBrk="1" latinLnBrk="0" hangingPunct="1">
                        <a:defRPr sz="1866" b="1" kern="1200">
                          <a:solidFill>
                            <a:schemeClr val="lt1"/>
                          </a:solidFill>
                          <a:latin typeface="Calibri" panose="020F0502020204030204"/>
                        </a:defRPr>
                      </a:lvl3pPr>
                      <a:lvl4pPr marL="1371041" algn="l" defTabSz="914029" rtl="0" eaLnBrk="1" latinLnBrk="0" hangingPunct="1">
                        <a:defRPr sz="1866" b="1" kern="1200">
                          <a:solidFill>
                            <a:schemeClr val="lt1"/>
                          </a:solidFill>
                          <a:latin typeface="Calibri" panose="020F0502020204030204"/>
                        </a:defRPr>
                      </a:lvl4pPr>
                      <a:lvl5pPr marL="1828058" algn="l" defTabSz="914029" rtl="0" eaLnBrk="1" latinLnBrk="0" hangingPunct="1">
                        <a:defRPr sz="1866" b="1" kern="1200">
                          <a:solidFill>
                            <a:schemeClr val="lt1"/>
                          </a:solidFill>
                          <a:latin typeface="Calibri" panose="020F0502020204030204"/>
                        </a:defRPr>
                      </a:lvl5pPr>
                      <a:lvl6pPr marL="2285066" algn="l" defTabSz="914029" rtl="0" eaLnBrk="1" latinLnBrk="0" hangingPunct="1">
                        <a:defRPr sz="1866" b="1" kern="1200">
                          <a:solidFill>
                            <a:schemeClr val="lt1"/>
                          </a:solidFill>
                          <a:latin typeface="Calibri" panose="020F0502020204030204"/>
                        </a:defRPr>
                      </a:lvl6pPr>
                      <a:lvl7pPr marL="2742085" algn="l" defTabSz="914029" rtl="0" eaLnBrk="1" latinLnBrk="0" hangingPunct="1">
                        <a:defRPr sz="1866" b="1" kern="1200">
                          <a:solidFill>
                            <a:schemeClr val="lt1"/>
                          </a:solidFill>
                          <a:latin typeface="Calibri" panose="020F0502020204030204"/>
                        </a:defRPr>
                      </a:lvl7pPr>
                      <a:lvl8pPr marL="3199099" algn="l" defTabSz="914029" rtl="0" eaLnBrk="1" latinLnBrk="0" hangingPunct="1">
                        <a:defRPr sz="1866" b="1" kern="1200">
                          <a:solidFill>
                            <a:schemeClr val="lt1"/>
                          </a:solidFill>
                          <a:latin typeface="Calibri" panose="020F0502020204030204"/>
                        </a:defRPr>
                      </a:lvl8pPr>
                      <a:lvl9pPr marL="3656114" algn="l" defTabSz="914029" rtl="0" eaLnBrk="1" latinLnBrk="0" hangingPunct="1">
                        <a:defRPr sz="1866" b="1" kern="1200">
                          <a:solidFill>
                            <a:schemeClr val="lt1"/>
                          </a:solidFill>
                          <a:latin typeface="Calibri" panose="020F0502020204030204"/>
                        </a:defRPr>
                      </a:lvl9pPr>
                    </a:lstStyle>
                    <a:p>
                      <a:pPr algn="ctr"/>
                      <a:r>
                        <a:rPr lang="en-US" sz="1600" b="0" dirty="0">
                          <a:latin typeface="+mj-lt"/>
                        </a:rPr>
                        <a:t>P20</a:t>
                      </a:r>
                    </a:p>
                  </a:txBody>
                  <a:tcPr marL="23810" marR="23810" marT="23810" marB="2381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lvl1pPr marL="0" algn="l" defTabSz="914029" rtl="0" eaLnBrk="1" latinLnBrk="0" hangingPunct="1">
                        <a:defRPr sz="1866" b="1" kern="1200">
                          <a:solidFill>
                            <a:schemeClr val="lt1"/>
                          </a:solidFill>
                          <a:latin typeface="Calibri" panose="020F0502020204030204"/>
                        </a:defRPr>
                      </a:lvl1pPr>
                      <a:lvl2pPr marL="457011" algn="l" defTabSz="914029" rtl="0" eaLnBrk="1" latinLnBrk="0" hangingPunct="1">
                        <a:defRPr sz="1866" b="1" kern="1200">
                          <a:solidFill>
                            <a:schemeClr val="lt1"/>
                          </a:solidFill>
                          <a:latin typeface="Calibri" panose="020F0502020204030204"/>
                        </a:defRPr>
                      </a:lvl2pPr>
                      <a:lvl3pPr marL="914029" algn="l" defTabSz="914029" rtl="0" eaLnBrk="1" latinLnBrk="0" hangingPunct="1">
                        <a:defRPr sz="1866" b="1" kern="1200">
                          <a:solidFill>
                            <a:schemeClr val="lt1"/>
                          </a:solidFill>
                          <a:latin typeface="Calibri" panose="020F0502020204030204"/>
                        </a:defRPr>
                      </a:lvl3pPr>
                      <a:lvl4pPr marL="1371041" algn="l" defTabSz="914029" rtl="0" eaLnBrk="1" latinLnBrk="0" hangingPunct="1">
                        <a:defRPr sz="1866" b="1" kern="1200">
                          <a:solidFill>
                            <a:schemeClr val="lt1"/>
                          </a:solidFill>
                          <a:latin typeface="Calibri" panose="020F0502020204030204"/>
                        </a:defRPr>
                      </a:lvl4pPr>
                      <a:lvl5pPr marL="1828058" algn="l" defTabSz="914029" rtl="0" eaLnBrk="1" latinLnBrk="0" hangingPunct="1">
                        <a:defRPr sz="1866" b="1" kern="1200">
                          <a:solidFill>
                            <a:schemeClr val="lt1"/>
                          </a:solidFill>
                          <a:latin typeface="Calibri" panose="020F0502020204030204"/>
                        </a:defRPr>
                      </a:lvl5pPr>
                      <a:lvl6pPr marL="2285066" algn="l" defTabSz="914029" rtl="0" eaLnBrk="1" latinLnBrk="0" hangingPunct="1">
                        <a:defRPr sz="1866" b="1" kern="1200">
                          <a:solidFill>
                            <a:schemeClr val="lt1"/>
                          </a:solidFill>
                          <a:latin typeface="Calibri" panose="020F0502020204030204"/>
                        </a:defRPr>
                      </a:lvl6pPr>
                      <a:lvl7pPr marL="2742085" algn="l" defTabSz="914029" rtl="0" eaLnBrk="1" latinLnBrk="0" hangingPunct="1">
                        <a:defRPr sz="1866" b="1" kern="1200">
                          <a:solidFill>
                            <a:schemeClr val="lt1"/>
                          </a:solidFill>
                          <a:latin typeface="Calibri" panose="020F0502020204030204"/>
                        </a:defRPr>
                      </a:lvl7pPr>
                      <a:lvl8pPr marL="3199099" algn="l" defTabSz="914029" rtl="0" eaLnBrk="1" latinLnBrk="0" hangingPunct="1">
                        <a:defRPr sz="1866" b="1" kern="1200">
                          <a:solidFill>
                            <a:schemeClr val="lt1"/>
                          </a:solidFill>
                          <a:latin typeface="Calibri" panose="020F0502020204030204"/>
                        </a:defRPr>
                      </a:lvl8pPr>
                      <a:lvl9pPr marL="3656114" algn="l" defTabSz="914029" rtl="0" eaLnBrk="1" latinLnBrk="0" hangingPunct="1">
                        <a:defRPr sz="1866" b="1" kern="1200">
                          <a:solidFill>
                            <a:schemeClr val="lt1"/>
                          </a:solidFill>
                          <a:latin typeface="Calibri" panose="020F0502020204030204"/>
                        </a:defRPr>
                      </a:lvl9pPr>
                    </a:lstStyle>
                    <a:p>
                      <a:pPr algn="ctr"/>
                      <a:r>
                        <a:rPr lang="en-US" sz="1600" b="0" dirty="0">
                          <a:latin typeface="+mj-lt"/>
                        </a:rPr>
                        <a:t>P30</a:t>
                      </a:r>
                    </a:p>
                  </a:txBody>
                  <a:tcPr marL="23810" marR="23810" marT="23810" marB="2381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lvl1pPr marL="0" algn="l" defTabSz="914029" rtl="0" eaLnBrk="1" latinLnBrk="0" hangingPunct="1">
                        <a:defRPr sz="1866" b="1" kern="1200">
                          <a:solidFill>
                            <a:schemeClr val="lt1"/>
                          </a:solidFill>
                          <a:latin typeface="Calibri" panose="020F0502020204030204"/>
                        </a:defRPr>
                      </a:lvl1pPr>
                      <a:lvl2pPr marL="457011" algn="l" defTabSz="914029" rtl="0" eaLnBrk="1" latinLnBrk="0" hangingPunct="1">
                        <a:defRPr sz="1866" b="1" kern="1200">
                          <a:solidFill>
                            <a:schemeClr val="lt1"/>
                          </a:solidFill>
                          <a:latin typeface="Calibri" panose="020F0502020204030204"/>
                        </a:defRPr>
                      </a:lvl2pPr>
                      <a:lvl3pPr marL="914029" algn="l" defTabSz="914029" rtl="0" eaLnBrk="1" latinLnBrk="0" hangingPunct="1">
                        <a:defRPr sz="1866" b="1" kern="1200">
                          <a:solidFill>
                            <a:schemeClr val="lt1"/>
                          </a:solidFill>
                          <a:latin typeface="Calibri" panose="020F0502020204030204"/>
                        </a:defRPr>
                      </a:lvl3pPr>
                      <a:lvl4pPr marL="1371041" algn="l" defTabSz="914029" rtl="0" eaLnBrk="1" latinLnBrk="0" hangingPunct="1">
                        <a:defRPr sz="1866" b="1" kern="1200">
                          <a:solidFill>
                            <a:schemeClr val="lt1"/>
                          </a:solidFill>
                          <a:latin typeface="Calibri" panose="020F0502020204030204"/>
                        </a:defRPr>
                      </a:lvl4pPr>
                      <a:lvl5pPr marL="1828058" algn="l" defTabSz="914029" rtl="0" eaLnBrk="1" latinLnBrk="0" hangingPunct="1">
                        <a:defRPr sz="1866" b="1" kern="1200">
                          <a:solidFill>
                            <a:schemeClr val="lt1"/>
                          </a:solidFill>
                          <a:latin typeface="Calibri" panose="020F0502020204030204"/>
                        </a:defRPr>
                      </a:lvl5pPr>
                      <a:lvl6pPr marL="2285066" algn="l" defTabSz="914029" rtl="0" eaLnBrk="1" latinLnBrk="0" hangingPunct="1">
                        <a:defRPr sz="1866" b="1" kern="1200">
                          <a:solidFill>
                            <a:schemeClr val="lt1"/>
                          </a:solidFill>
                          <a:latin typeface="Calibri" panose="020F0502020204030204"/>
                        </a:defRPr>
                      </a:lvl6pPr>
                      <a:lvl7pPr marL="2742085" algn="l" defTabSz="914029" rtl="0" eaLnBrk="1" latinLnBrk="0" hangingPunct="1">
                        <a:defRPr sz="1866" b="1" kern="1200">
                          <a:solidFill>
                            <a:schemeClr val="lt1"/>
                          </a:solidFill>
                          <a:latin typeface="Calibri" panose="020F0502020204030204"/>
                        </a:defRPr>
                      </a:lvl7pPr>
                      <a:lvl8pPr marL="3199099" algn="l" defTabSz="914029" rtl="0" eaLnBrk="1" latinLnBrk="0" hangingPunct="1">
                        <a:defRPr sz="1866" b="1" kern="1200">
                          <a:solidFill>
                            <a:schemeClr val="lt1"/>
                          </a:solidFill>
                          <a:latin typeface="Calibri" panose="020F0502020204030204"/>
                        </a:defRPr>
                      </a:lvl8pPr>
                      <a:lvl9pPr marL="3656114" algn="l" defTabSz="914029" rtl="0" eaLnBrk="1" latinLnBrk="0" hangingPunct="1">
                        <a:defRPr sz="1866" b="1" kern="1200">
                          <a:solidFill>
                            <a:schemeClr val="lt1"/>
                          </a:solidFill>
                          <a:latin typeface="Calibri" panose="020F0502020204030204"/>
                        </a:defRPr>
                      </a:lvl9pPr>
                    </a:lstStyle>
                    <a:p>
                      <a:pPr algn="ctr"/>
                      <a:r>
                        <a:rPr lang="en-US" sz="1600" b="0" dirty="0">
                          <a:latin typeface="+mj-lt"/>
                        </a:rPr>
                        <a:t>P40</a:t>
                      </a:r>
                    </a:p>
                  </a:txBody>
                  <a:tcPr marL="23810" marR="23810" marT="23810" marB="2381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lvl1pPr marL="0" algn="l" defTabSz="914029" rtl="0" eaLnBrk="1" latinLnBrk="0" hangingPunct="1">
                        <a:defRPr sz="1866" b="1" kern="1200">
                          <a:solidFill>
                            <a:schemeClr val="lt1"/>
                          </a:solidFill>
                          <a:latin typeface="Calibri" panose="020F0502020204030204"/>
                        </a:defRPr>
                      </a:lvl1pPr>
                      <a:lvl2pPr marL="457011" algn="l" defTabSz="914029" rtl="0" eaLnBrk="1" latinLnBrk="0" hangingPunct="1">
                        <a:defRPr sz="1866" b="1" kern="1200">
                          <a:solidFill>
                            <a:schemeClr val="lt1"/>
                          </a:solidFill>
                          <a:latin typeface="Calibri" panose="020F0502020204030204"/>
                        </a:defRPr>
                      </a:lvl2pPr>
                      <a:lvl3pPr marL="914029" algn="l" defTabSz="914029" rtl="0" eaLnBrk="1" latinLnBrk="0" hangingPunct="1">
                        <a:defRPr sz="1866" b="1" kern="1200">
                          <a:solidFill>
                            <a:schemeClr val="lt1"/>
                          </a:solidFill>
                          <a:latin typeface="Calibri" panose="020F0502020204030204"/>
                        </a:defRPr>
                      </a:lvl3pPr>
                      <a:lvl4pPr marL="1371041" algn="l" defTabSz="914029" rtl="0" eaLnBrk="1" latinLnBrk="0" hangingPunct="1">
                        <a:defRPr sz="1866" b="1" kern="1200">
                          <a:solidFill>
                            <a:schemeClr val="lt1"/>
                          </a:solidFill>
                          <a:latin typeface="Calibri" panose="020F0502020204030204"/>
                        </a:defRPr>
                      </a:lvl4pPr>
                      <a:lvl5pPr marL="1828058" algn="l" defTabSz="914029" rtl="0" eaLnBrk="1" latinLnBrk="0" hangingPunct="1">
                        <a:defRPr sz="1866" b="1" kern="1200">
                          <a:solidFill>
                            <a:schemeClr val="lt1"/>
                          </a:solidFill>
                          <a:latin typeface="Calibri" panose="020F0502020204030204"/>
                        </a:defRPr>
                      </a:lvl5pPr>
                      <a:lvl6pPr marL="2285066" algn="l" defTabSz="914029" rtl="0" eaLnBrk="1" latinLnBrk="0" hangingPunct="1">
                        <a:defRPr sz="1866" b="1" kern="1200">
                          <a:solidFill>
                            <a:schemeClr val="lt1"/>
                          </a:solidFill>
                          <a:latin typeface="Calibri" panose="020F0502020204030204"/>
                        </a:defRPr>
                      </a:lvl6pPr>
                      <a:lvl7pPr marL="2742085" algn="l" defTabSz="914029" rtl="0" eaLnBrk="1" latinLnBrk="0" hangingPunct="1">
                        <a:defRPr sz="1866" b="1" kern="1200">
                          <a:solidFill>
                            <a:schemeClr val="lt1"/>
                          </a:solidFill>
                          <a:latin typeface="Calibri" panose="020F0502020204030204"/>
                        </a:defRPr>
                      </a:lvl7pPr>
                      <a:lvl8pPr marL="3199099" algn="l" defTabSz="914029" rtl="0" eaLnBrk="1" latinLnBrk="0" hangingPunct="1">
                        <a:defRPr sz="1866" b="1" kern="1200">
                          <a:solidFill>
                            <a:schemeClr val="lt1"/>
                          </a:solidFill>
                          <a:latin typeface="Calibri" panose="020F0502020204030204"/>
                        </a:defRPr>
                      </a:lvl8pPr>
                      <a:lvl9pPr marL="3656114" algn="l" defTabSz="914029" rtl="0" eaLnBrk="1" latinLnBrk="0" hangingPunct="1">
                        <a:defRPr sz="1866" b="1" kern="1200">
                          <a:solidFill>
                            <a:schemeClr val="lt1"/>
                          </a:solidFill>
                          <a:latin typeface="Calibri" panose="020F0502020204030204"/>
                        </a:defRPr>
                      </a:lvl9pPr>
                    </a:lstStyle>
                    <a:p>
                      <a:pPr algn="ctr"/>
                      <a:r>
                        <a:rPr lang="en-US" sz="1600" b="0" dirty="0">
                          <a:latin typeface="+mj-lt"/>
                        </a:rPr>
                        <a:t>P50</a:t>
                      </a:r>
                    </a:p>
                  </a:txBody>
                  <a:tcPr marL="23810" marR="23810" marT="23810" marB="2381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4472C4"/>
                    </a:solidFill>
                  </a:tcPr>
                </a:tc>
                <a:extLst>
                  <a:ext uri="{0D108BD9-81ED-4DB2-BD59-A6C34878D82A}">
                    <a16:rowId xmlns:a16="http://schemas.microsoft.com/office/drawing/2014/main" val="3895604224"/>
                  </a:ext>
                </a:extLst>
              </a:tr>
              <a:tr h="721887">
                <a:tc>
                  <a:txBody>
                    <a:bodyPr/>
                    <a:lstStyle>
                      <a:lvl1pPr marL="0" algn="l" defTabSz="914029" rtl="0" eaLnBrk="1" latinLnBrk="0" hangingPunct="1">
                        <a:defRPr sz="1866" b="1" kern="1200">
                          <a:solidFill>
                            <a:schemeClr val="lt1"/>
                          </a:solidFill>
                          <a:latin typeface="Calibri" panose="020F0502020204030204"/>
                        </a:defRPr>
                      </a:lvl1pPr>
                      <a:lvl2pPr marL="457011" algn="l" defTabSz="914029" rtl="0" eaLnBrk="1" latinLnBrk="0" hangingPunct="1">
                        <a:defRPr sz="1866" b="1" kern="1200">
                          <a:solidFill>
                            <a:schemeClr val="lt1"/>
                          </a:solidFill>
                          <a:latin typeface="Calibri" panose="020F0502020204030204"/>
                        </a:defRPr>
                      </a:lvl2pPr>
                      <a:lvl3pPr marL="914029" algn="l" defTabSz="914029" rtl="0" eaLnBrk="1" latinLnBrk="0" hangingPunct="1">
                        <a:defRPr sz="1866" b="1" kern="1200">
                          <a:solidFill>
                            <a:schemeClr val="lt1"/>
                          </a:solidFill>
                          <a:latin typeface="Calibri" panose="020F0502020204030204"/>
                        </a:defRPr>
                      </a:lvl3pPr>
                      <a:lvl4pPr marL="1371041" algn="l" defTabSz="914029" rtl="0" eaLnBrk="1" latinLnBrk="0" hangingPunct="1">
                        <a:defRPr sz="1866" b="1" kern="1200">
                          <a:solidFill>
                            <a:schemeClr val="lt1"/>
                          </a:solidFill>
                          <a:latin typeface="Calibri" panose="020F0502020204030204"/>
                        </a:defRPr>
                      </a:lvl4pPr>
                      <a:lvl5pPr marL="1828058" algn="l" defTabSz="914029" rtl="0" eaLnBrk="1" latinLnBrk="0" hangingPunct="1">
                        <a:defRPr sz="1866" b="1" kern="1200">
                          <a:solidFill>
                            <a:schemeClr val="lt1"/>
                          </a:solidFill>
                          <a:latin typeface="Calibri" panose="020F0502020204030204"/>
                        </a:defRPr>
                      </a:lvl5pPr>
                      <a:lvl6pPr marL="2285066" algn="l" defTabSz="914029" rtl="0" eaLnBrk="1" latinLnBrk="0" hangingPunct="1">
                        <a:defRPr sz="1866" b="1" kern="1200">
                          <a:solidFill>
                            <a:schemeClr val="lt1"/>
                          </a:solidFill>
                          <a:latin typeface="Calibri" panose="020F0502020204030204"/>
                        </a:defRPr>
                      </a:lvl6pPr>
                      <a:lvl7pPr marL="2742085" algn="l" defTabSz="914029" rtl="0" eaLnBrk="1" latinLnBrk="0" hangingPunct="1">
                        <a:defRPr sz="1866" b="1" kern="1200">
                          <a:solidFill>
                            <a:schemeClr val="lt1"/>
                          </a:solidFill>
                          <a:latin typeface="Calibri" panose="020F0502020204030204"/>
                        </a:defRPr>
                      </a:lvl7pPr>
                      <a:lvl8pPr marL="3199099" algn="l" defTabSz="914029" rtl="0" eaLnBrk="1" latinLnBrk="0" hangingPunct="1">
                        <a:defRPr sz="1866" b="1" kern="1200">
                          <a:solidFill>
                            <a:schemeClr val="lt1"/>
                          </a:solidFill>
                          <a:latin typeface="Calibri" panose="020F0502020204030204"/>
                        </a:defRPr>
                      </a:lvl8pPr>
                      <a:lvl9pPr marL="3656114" algn="l" defTabSz="914029" rtl="0" eaLnBrk="1" latinLnBrk="0" hangingPunct="1">
                        <a:defRPr sz="1866" b="1" kern="1200">
                          <a:solidFill>
                            <a:schemeClr val="lt1"/>
                          </a:solidFill>
                          <a:latin typeface="Calibri" panose="020F0502020204030204"/>
                        </a:defRPr>
                      </a:lvl9pPr>
                    </a:lstStyle>
                    <a:p>
                      <a:pPr algn="ctr"/>
                      <a:r>
                        <a:rPr lang="en-US" sz="1600" b="0" dirty="0">
                          <a:solidFill>
                            <a:schemeClr val="tx1"/>
                          </a:solidFill>
                          <a:latin typeface="+mj-lt"/>
                        </a:rPr>
                        <a:t>Disk size</a:t>
                      </a:r>
                    </a:p>
                  </a:txBody>
                  <a:tcPr marL="23810" marR="23810" marT="23810" marB="2381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600" b="0" dirty="0">
                          <a:solidFill>
                            <a:schemeClr val="bg1"/>
                          </a:solidFill>
                          <a:latin typeface="+mj-lt"/>
                        </a:rPr>
                        <a:t>32 GB</a:t>
                      </a:r>
                    </a:p>
                  </a:txBody>
                  <a:tcPr marL="23810" marR="23810" marT="23810" marB="2381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600" b="0" dirty="0">
                          <a:solidFill>
                            <a:schemeClr val="bg1"/>
                          </a:solidFill>
                          <a:latin typeface="+mj-lt"/>
                        </a:rPr>
                        <a:t>64 GB</a:t>
                      </a:r>
                    </a:p>
                  </a:txBody>
                  <a:tcPr marL="23810" marR="23810" marT="23810" marB="2381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600" b="0" dirty="0">
                          <a:solidFill>
                            <a:schemeClr val="bg1"/>
                          </a:solidFill>
                          <a:latin typeface="+mj-lt"/>
                        </a:rPr>
                        <a:t>128 GB</a:t>
                      </a:r>
                    </a:p>
                  </a:txBody>
                  <a:tcPr marL="23810" marR="23810" marT="23810" marB="2381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US" sz="1600" b="0" dirty="0">
                          <a:solidFill>
                            <a:schemeClr val="bg1"/>
                          </a:solidFill>
                          <a:latin typeface="+mj-lt"/>
                        </a:rPr>
                        <a:t>256 GB</a:t>
                      </a:r>
                    </a:p>
                  </a:txBody>
                  <a:tcPr marL="23810" marR="23810" marT="23810" marB="2381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600" b="0" dirty="0">
                          <a:solidFill>
                            <a:schemeClr val="bg1"/>
                          </a:solidFill>
                          <a:latin typeface="+mj-lt"/>
                        </a:rPr>
                        <a:t>512 GB</a:t>
                      </a:r>
                    </a:p>
                  </a:txBody>
                  <a:tcPr marL="23810" marR="23810" marT="23810" marB="2381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600" b="0" dirty="0">
                          <a:solidFill>
                            <a:schemeClr val="bg1"/>
                          </a:solidFill>
                          <a:latin typeface="+mj-lt"/>
                        </a:rPr>
                        <a:t>1024 GB </a:t>
                      </a:r>
                    </a:p>
                    <a:p>
                      <a:pPr algn="ctr"/>
                      <a:r>
                        <a:rPr lang="en-US" sz="1600" b="0" dirty="0">
                          <a:solidFill>
                            <a:schemeClr val="bg1"/>
                          </a:solidFill>
                          <a:latin typeface="+mj-lt"/>
                        </a:rPr>
                        <a:t>(1 TB)</a:t>
                      </a:r>
                    </a:p>
                  </a:txBody>
                  <a:tcPr marL="23810" marR="23810" marT="23810" marB="2381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600" b="0" dirty="0">
                          <a:solidFill>
                            <a:schemeClr val="bg1"/>
                          </a:solidFill>
                          <a:latin typeface="+mj-lt"/>
                        </a:rPr>
                        <a:t>2048 GB </a:t>
                      </a:r>
                    </a:p>
                    <a:p>
                      <a:pPr algn="ctr"/>
                      <a:r>
                        <a:rPr lang="en-US" sz="1600" b="0" dirty="0">
                          <a:solidFill>
                            <a:schemeClr val="bg1"/>
                          </a:solidFill>
                          <a:latin typeface="+mj-lt"/>
                        </a:rPr>
                        <a:t>(2 TB)</a:t>
                      </a:r>
                    </a:p>
                  </a:txBody>
                  <a:tcPr marL="23810" marR="23810" marT="23810" marB="2381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600" b="0" dirty="0">
                          <a:solidFill>
                            <a:schemeClr val="bg1"/>
                          </a:solidFill>
                          <a:latin typeface="+mj-lt"/>
                        </a:rPr>
                        <a:t>4096 GB</a:t>
                      </a:r>
                    </a:p>
                    <a:p>
                      <a:pPr algn="ctr"/>
                      <a:r>
                        <a:rPr lang="en-US" sz="1600" b="0" dirty="0">
                          <a:solidFill>
                            <a:schemeClr val="bg1"/>
                          </a:solidFill>
                          <a:latin typeface="+mj-lt"/>
                        </a:rPr>
                        <a:t>(4 TB)</a:t>
                      </a:r>
                    </a:p>
                  </a:txBody>
                  <a:tcPr marL="23810" marR="23810" marT="23810" marB="2381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4192634373"/>
                  </a:ext>
                </a:extLst>
              </a:tr>
              <a:tr h="393056">
                <a:tc>
                  <a:txBody>
                    <a:bodyPr/>
                    <a:lstStyle>
                      <a:lvl1pPr marL="0" algn="l" defTabSz="914029" rtl="0" eaLnBrk="1" latinLnBrk="0" hangingPunct="1">
                        <a:defRPr sz="1866" b="1" kern="1200">
                          <a:solidFill>
                            <a:schemeClr val="lt1"/>
                          </a:solidFill>
                          <a:latin typeface="Calibri" panose="020F0502020204030204"/>
                        </a:defRPr>
                      </a:lvl1pPr>
                      <a:lvl2pPr marL="457011" algn="l" defTabSz="914029" rtl="0" eaLnBrk="1" latinLnBrk="0" hangingPunct="1">
                        <a:defRPr sz="1866" b="1" kern="1200">
                          <a:solidFill>
                            <a:schemeClr val="lt1"/>
                          </a:solidFill>
                          <a:latin typeface="Calibri" panose="020F0502020204030204"/>
                        </a:defRPr>
                      </a:lvl2pPr>
                      <a:lvl3pPr marL="914029" algn="l" defTabSz="914029" rtl="0" eaLnBrk="1" latinLnBrk="0" hangingPunct="1">
                        <a:defRPr sz="1866" b="1" kern="1200">
                          <a:solidFill>
                            <a:schemeClr val="lt1"/>
                          </a:solidFill>
                          <a:latin typeface="Calibri" panose="020F0502020204030204"/>
                        </a:defRPr>
                      </a:lvl3pPr>
                      <a:lvl4pPr marL="1371041" algn="l" defTabSz="914029" rtl="0" eaLnBrk="1" latinLnBrk="0" hangingPunct="1">
                        <a:defRPr sz="1866" b="1" kern="1200">
                          <a:solidFill>
                            <a:schemeClr val="lt1"/>
                          </a:solidFill>
                          <a:latin typeface="Calibri" panose="020F0502020204030204"/>
                        </a:defRPr>
                      </a:lvl4pPr>
                      <a:lvl5pPr marL="1828058" algn="l" defTabSz="914029" rtl="0" eaLnBrk="1" latinLnBrk="0" hangingPunct="1">
                        <a:defRPr sz="1866" b="1" kern="1200">
                          <a:solidFill>
                            <a:schemeClr val="lt1"/>
                          </a:solidFill>
                          <a:latin typeface="Calibri" panose="020F0502020204030204"/>
                        </a:defRPr>
                      </a:lvl5pPr>
                      <a:lvl6pPr marL="2285066" algn="l" defTabSz="914029" rtl="0" eaLnBrk="1" latinLnBrk="0" hangingPunct="1">
                        <a:defRPr sz="1866" b="1" kern="1200">
                          <a:solidFill>
                            <a:schemeClr val="lt1"/>
                          </a:solidFill>
                          <a:latin typeface="Calibri" panose="020F0502020204030204"/>
                        </a:defRPr>
                      </a:lvl6pPr>
                      <a:lvl7pPr marL="2742085" algn="l" defTabSz="914029" rtl="0" eaLnBrk="1" latinLnBrk="0" hangingPunct="1">
                        <a:defRPr sz="1866" b="1" kern="1200">
                          <a:solidFill>
                            <a:schemeClr val="lt1"/>
                          </a:solidFill>
                          <a:latin typeface="Calibri" panose="020F0502020204030204"/>
                        </a:defRPr>
                      </a:lvl7pPr>
                      <a:lvl8pPr marL="3199099" algn="l" defTabSz="914029" rtl="0" eaLnBrk="1" latinLnBrk="0" hangingPunct="1">
                        <a:defRPr sz="1866" b="1" kern="1200">
                          <a:solidFill>
                            <a:schemeClr val="lt1"/>
                          </a:solidFill>
                          <a:latin typeface="Calibri" panose="020F0502020204030204"/>
                        </a:defRPr>
                      </a:lvl8pPr>
                      <a:lvl9pPr marL="3656114" algn="l" defTabSz="914029" rtl="0" eaLnBrk="1" latinLnBrk="0" hangingPunct="1">
                        <a:defRPr sz="1866" b="1" kern="1200">
                          <a:solidFill>
                            <a:schemeClr val="lt1"/>
                          </a:solidFill>
                          <a:latin typeface="Calibri" panose="020F0502020204030204"/>
                        </a:defRPr>
                      </a:lvl9pPr>
                    </a:lstStyle>
                    <a:p>
                      <a:pPr algn="ctr"/>
                      <a:r>
                        <a:rPr lang="en-US" sz="1600" b="0" dirty="0">
                          <a:solidFill>
                            <a:schemeClr val="tx1"/>
                          </a:solidFill>
                          <a:latin typeface="+mj-lt"/>
                        </a:rPr>
                        <a:t>IOPS per disk</a:t>
                      </a:r>
                    </a:p>
                  </a:txBody>
                  <a:tcPr marL="23810" marR="23810" marT="23810" marB="2381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600" b="0" dirty="0">
                          <a:solidFill>
                            <a:schemeClr val="bg1"/>
                          </a:solidFill>
                          <a:latin typeface="+mj-lt"/>
                        </a:rPr>
                        <a:t>120</a:t>
                      </a:r>
                    </a:p>
                  </a:txBody>
                  <a:tcPr marL="23810" marR="23810" marT="23810" marB="2381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600" b="0" dirty="0">
                          <a:solidFill>
                            <a:schemeClr val="bg1"/>
                          </a:solidFill>
                          <a:latin typeface="+mj-lt"/>
                        </a:rPr>
                        <a:t>240</a:t>
                      </a:r>
                    </a:p>
                  </a:txBody>
                  <a:tcPr marL="23810" marR="23810" marT="23810" marB="2381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600" b="0" dirty="0">
                          <a:solidFill>
                            <a:schemeClr val="bg1"/>
                          </a:solidFill>
                          <a:latin typeface="+mj-lt"/>
                        </a:rPr>
                        <a:t>500</a:t>
                      </a:r>
                    </a:p>
                  </a:txBody>
                  <a:tcPr marL="23810" marR="23810" marT="23810" marB="2381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US" sz="1600" b="0" dirty="0">
                          <a:solidFill>
                            <a:schemeClr val="bg1"/>
                          </a:solidFill>
                          <a:latin typeface="+mj-lt"/>
                        </a:rPr>
                        <a:t>1100</a:t>
                      </a:r>
                    </a:p>
                  </a:txBody>
                  <a:tcPr marL="23810" marR="23810" marT="23810" marB="2381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600" b="0" dirty="0">
                          <a:solidFill>
                            <a:schemeClr val="bg1"/>
                          </a:solidFill>
                          <a:latin typeface="+mj-lt"/>
                        </a:rPr>
                        <a:t>2,300</a:t>
                      </a:r>
                    </a:p>
                  </a:txBody>
                  <a:tcPr marL="23810" marR="23810" marT="23810" marB="2381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600" b="0" dirty="0">
                          <a:solidFill>
                            <a:schemeClr val="bg1"/>
                          </a:solidFill>
                          <a:latin typeface="+mj-lt"/>
                        </a:rPr>
                        <a:t>5,000</a:t>
                      </a:r>
                    </a:p>
                  </a:txBody>
                  <a:tcPr marL="23810" marR="23810" marT="23810" marB="2381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600" b="0" dirty="0">
                          <a:solidFill>
                            <a:schemeClr val="bg1"/>
                          </a:solidFill>
                          <a:latin typeface="+mj-lt"/>
                        </a:rPr>
                        <a:t>7,500</a:t>
                      </a:r>
                    </a:p>
                  </a:txBody>
                  <a:tcPr marL="23810" marR="23810" marT="23810" marB="2381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600" b="0" dirty="0">
                          <a:solidFill>
                            <a:schemeClr val="bg1"/>
                          </a:solidFill>
                          <a:latin typeface="+mj-lt"/>
                        </a:rPr>
                        <a:t>7,500</a:t>
                      </a:r>
                    </a:p>
                  </a:txBody>
                  <a:tcPr marL="23810" marR="23810" marT="23810" marB="2381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417506956"/>
                  </a:ext>
                </a:extLst>
              </a:tr>
              <a:tr h="721887">
                <a:tc>
                  <a:txBody>
                    <a:bodyPr/>
                    <a:lstStyle>
                      <a:lvl1pPr marL="0" algn="l" defTabSz="914029" rtl="0" eaLnBrk="1" latinLnBrk="0" hangingPunct="1">
                        <a:defRPr sz="1866" b="1" kern="1200">
                          <a:solidFill>
                            <a:schemeClr val="lt1"/>
                          </a:solidFill>
                          <a:latin typeface="Calibri" panose="020F0502020204030204"/>
                        </a:defRPr>
                      </a:lvl1pPr>
                      <a:lvl2pPr marL="457011" algn="l" defTabSz="914029" rtl="0" eaLnBrk="1" latinLnBrk="0" hangingPunct="1">
                        <a:defRPr sz="1866" b="1" kern="1200">
                          <a:solidFill>
                            <a:schemeClr val="lt1"/>
                          </a:solidFill>
                          <a:latin typeface="Calibri" panose="020F0502020204030204"/>
                        </a:defRPr>
                      </a:lvl2pPr>
                      <a:lvl3pPr marL="914029" algn="l" defTabSz="914029" rtl="0" eaLnBrk="1" latinLnBrk="0" hangingPunct="1">
                        <a:defRPr sz="1866" b="1" kern="1200">
                          <a:solidFill>
                            <a:schemeClr val="lt1"/>
                          </a:solidFill>
                          <a:latin typeface="Calibri" panose="020F0502020204030204"/>
                        </a:defRPr>
                      </a:lvl3pPr>
                      <a:lvl4pPr marL="1371041" algn="l" defTabSz="914029" rtl="0" eaLnBrk="1" latinLnBrk="0" hangingPunct="1">
                        <a:defRPr sz="1866" b="1" kern="1200">
                          <a:solidFill>
                            <a:schemeClr val="lt1"/>
                          </a:solidFill>
                          <a:latin typeface="Calibri" panose="020F0502020204030204"/>
                        </a:defRPr>
                      </a:lvl4pPr>
                      <a:lvl5pPr marL="1828058" algn="l" defTabSz="914029" rtl="0" eaLnBrk="1" latinLnBrk="0" hangingPunct="1">
                        <a:defRPr sz="1866" b="1" kern="1200">
                          <a:solidFill>
                            <a:schemeClr val="lt1"/>
                          </a:solidFill>
                          <a:latin typeface="Calibri" panose="020F0502020204030204"/>
                        </a:defRPr>
                      </a:lvl5pPr>
                      <a:lvl6pPr marL="2285066" algn="l" defTabSz="914029" rtl="0" eaLnBrk="1" latinLnBrk="0" hangingPunct="1">
                        <a:defRPr sz="1866" b="1" kern="1200">
                          <a:solidFill>
                            <a:schemeClr val="lt1"/>
                          </a:solidFill>
                          <a:latin typeface="Calibri" panose="020F0502020204030204"/>
                        </a:defRPr>
                      </a:lvl6pPr>
                      <a:lvl7pPr marL="2742085" algn="l" defTabSz="914029" rtl="0" eaLnBrk="1" latinLnBrk="0" hangingPunct="1">
                        <a:defRPr sz="1866" b="1" kern="1200">
                          <a:solidFill>
                            <a:schemeClr val="lt1"/>
                          </a:solidFill>
                          <a:latin typeface="Calibri" panose="020F0502020204030204"/>
                        </a:defRPr>
                      </a:lvl7pPr>
                      <a:lvl8pPr marL="3199099" algn="l" defTabSz="914029" rtl="0" eaLnBrk="1" latinLnBrk="0" hangingPunct="1">
                        <a:defRPr sz="1866" b="1" kern="1200">
                          <a:solidFill>
                            <a:schemeClr val="lt1"/>
                          </a:solidFill>
                          <a:latin typeface="Calibri" panose="020F0502020204030204"/>
                        </a:defRPr>
                      </a:lvl8pPr>
                      <a:lvl9pPr marL="3656114" algn="l" defTabSz="914029" rtl="0" eaLnBrk="1" latinLnBrk="0" hangingPunct="1">
                        <a:defRPr sz="1866" b="1" kern="1200">
                          <a:solidFill>
                            <a:schemeClr val="lt1"/>
                          </a:solidFill>
                          <a:latin typeface="Calibri" panose="020F0502020204030204"/>
                        </a:defRPr>
                      </a:lvl9pPr>
                    </a:lstStyle>
                    <a:p>
                      <a:pPr algn="ctr"/>
                      <a:r>
                        <a:rPr lang="en-US" sz="1600" b="0" dirty="0">
                          <a:solidFill>
                            <a:schemeClr val="tx1"/>
                          </a:solidFill>
                          <a:latin typeface="+mj-lt"/>
                        </a:rPr>
                        <a:t>Throughput </a:t>
                      </a:r>
                    </a:p>
                    <a:p>
                      <a:pPr algn="ctr"/>
                      <a:r>
                        <a:rPr lang="en-US" sz="1600" b="0" dirty="0">
                          <a:solidFill>
                            <a:schemeClr val="tx1"/>
                          </a:solidFill>
                          <a:latin typeface="+mj-lt"/>
                        </a:rPr>
                        <a:t>per disk</a:t>
                      </a:r>
                    </a:p>
                  </a:txBody>
                  <a:tcPr marL="23810" marR="23810" marT="23810" marB="2381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600" b="0" dirty="0">
                          <a:solidFill>
                            <a:schemeClr val="bg1"/>
                          </a:solidFill>
                          <a:latin typeface="+mj-lt"/>
                        </a:rPr>
                        <a:t>25 MB/s</a:t>
                      </a:r>
                    </a:p>
                  </a:txBody>
                  <a:tcPr marL="23810" marR="23810" marT="23810" marB="2381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600" b="0" dirty="0">
                          <a:solidFill>
                            <a:schemeClr val="bg1"/>
                          </a:solidFill>
                          <a:latin typeface="+mj-lt"/>
                        </a:rPr>
                        <a:t>50 MB/s</a:t>
                      </a:r>
                    </a:p>
                  </a:txBody>
                  <a:tcPr marL="23810" marR="23810" marT="23810" marB="2381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600" b="0" dirty="0">
                          <a:solidFill>
                            <a:schemeClr val="bg1"/>
                          </a:solidFill>
                          <a:latin typeface="+mj-lt"/>
                        </a:rPr>
                        <a:t>100 MB/s</a:t>
                      </a:r>
                    </a:p>
                  </a:txBody>
                  <a:tcPr marL="23810" marR="23810" marT="23810" marB="2381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US" sz="1600" b="0" dirty="0">
                          <a:solidFill>
                            <a:schemeClr val="bg1"/>
                          </a:solidFill>
                          <a:latin typeface="+mj-lt"/>
                        </a:rPr>
                        <a:t>125 MB/s</a:t>
                      </a:r>
                    </a:p>
                  </a:txBody>
                  <a:tcPr marL="23810" marR="23810" marT="23810" marB="2381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600" b="0" dirty="0">
                          <a:solidFill>
                            <a:schemeClr val="bg1"/>
                          </a:solidFill>
                          <a:latin typeface="+mj-lt"/>
                        </a:rPr>
                        <a:t>150 MB/s</a:t>
                      </a:r>
                    </a:p>
                  </a:txBody>
                  <a:tcPr marL="23810" marR="23810" marT="23810" marB="2381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600" b="0" dirty="0">
                          <a:solidFill>
                            <a:schemeClr val="bg1"/>
                          </a:solidFill>
                          <a:latin typeface="+mj-lt"/>
                        </a:rPr>
                        <a:t>200 MB/s</a:t>
                      </a:r>
                    </a:p>
                  </a:txBody>
                  <a:tcPr marL="23810" marR="23810" marT="23810" marB="2381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600" b="0" dirty="0">
                          <a:solidFill>
                            <a:schemeClr val="bg1"/>
                          </a:solidFill>
                          <a:latin typeface="+mj-lt"/>
                        </a:rPr>
                        <a:t>250 MB/s</a:t>
                      </a:r>
                    </a:p>
                  </a:txBody>
                  <a:tcPr marL="23810" marR="23810" marT="23810" marB="2381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600" b="0" dirty="0">
                          <a:solidFill>
                            <a:schemeClr val="bg1"/>
                          </a:solidFill>
                          <a:latin typeface="+mj-lt"/>
                        </a:rPr>
                        <a:t>250 MB/s</a:t>
                      </a:r>
                    </a:p>
                  </a:txBody>
                  <a:tcPr marL="23810" marR="23810" marT="23810" marB="2381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822101627"/>
                  </a:ext>
                </a:extLst>
              </a:tr>
            </a:tbl>
          </a:graphicData>
        </a:graphic>
      </p:graphicFrame>
      <p:pic>
        <p:nvPicPr>
          <p:cNvPr id="6" name="Picture 5">
            <a:extLst>
              <a:ext uri="{FF2B5EF4-FFF2-40B4-BE49-F238E27FC236}">
                <a16:creationId xmlns:a16="http://schemas.microsoft.com/office/drawing/2014/main" id="{31F2FB75-E168-488F-BCC0-F6C10A0ECD42}"/>
              </a:ext>
            </a:extLst>
          </p:cNvPr>
          <p:cNvPicPr>
            <a:picLocks noChangeAspect="1"/>
          </p:cNvPicPr>
          <p:nvPr/>
        </p:nvPicPr>
        <p:blipFill>
          <a:blip r:embed="rId3" cstate="email">
            <a:lum bright="70000" contrast="-70000"/>
            <a:extLst>
              <a:ext uri="{28A0092B-C50C-407E-A947-70E740481C1C}">
                <a14:useLocalDpi xmlns:a14="http://schemas.microsoft.com/office/drawing/2010/main"/>
              </a:ext>
            </a:extLst>
          </a:blip>
          <a:stretch>
            <a:fillRect/>
          </a:stretch>
        </p:blipFill>
        <p:spPr>
          <a:xfrm>
            <a:off x="351223" y="1194100"/>
            <a:ext cx="1901822" cy="1901822"/>
          </a:xfrm>
          <a:prstGeom prst="rect">
            <a:avLst/>
          </a:prstGeom>
          <a:ln>
            <a:noFill/>
          </a:ln>
          <a:effectLst>
            <a:outerShdw blurRad="292100" dist="139700" dir="2700000" algn="tl" rotWithShape="0">
              <a:srgbClr val="333333">
                <a:alpha val="65000"/>
              </a:srgbClr>
            </a:outerShdw>
          </a:effectLst>
        </p:spPr>
      </p:pic>
      <p:sp>
        <p:nvSpPr>
          <p:cNvPr id="7" name="Title 1">
            <a:extLst>
              <a:ext uri="{FF2B5EF4-FFF2-40B4-BE49-F238E27FC236}">
                <a16:creationId xmlns:a16="http://schemas.microsoft.com/office/drawing/2014/main" id="{16B08653-C93C-4998-AE07-C3C6BFBE3C77}"/>
              </a:ext>
            </a:extLst>
          </p:cNvPr>
          <p:cNvSpPr txBox="1">
            <a:spLocks/>
          </p:cNvSpPr>
          <p:nvPr/>
        </p:nvSpPr>
        <p:spPr>
          <a:xfrm>
            <a:off x="2967671" y="5488654"/>
            <a:ext cx="8745194" cy="498527"/>
          </a:xfrm>
          <a:prstGeom prst="rect">
            <a:avLst/>
          </a:prstGeom>
        </p:spPr>
        <p:txBody>
          <a:bodyPr vert="horz" lIns="91427" tIns="45713" rIns="91427" bIns="45713" rtlCol="0" anchor="ctr">
            <a:noAutofit/>
          </a:bodyPr>
          <a:lstStyle>
            <a:lvl1pPr algn="l" defTabSz="914400" rtl="0" eaLnBrk="1" latinLnBrk="0" hangingPunct="1">
              <a:lnSpc>
                <a:spcPct val="90000"/>
              </a:lnSpc>
              <a:spcBef>
                <a:spcPct val="0"/>
              </a:spcBef>
              <a:buNone/>
              <a:defRPr sz="5465" kern="1200">
                <a:solidFill>
                  <a:schemeClr val="bg1"/>
                </a:solidFill>
                <a:latin typeface="+mj-lt"/>
                <a:ea typeface="+mj-ea"/>
                <a:cs typeface="+mj-cs"/>
              </a:defRPr>
            </a:lvl1pPr>
          </a:lstStyle>
          <a:p>
            <a:pPr marL="0" marR="0" lvl="0" indent="0" algn="ctr" defTabSz="914225"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Calibri Light" panose="020F0302020204030204"/>
                <a:ea typeface="+mj-ea"/>
                <a:cs typeface="Segoe UI Light" panose="020B0502040204020203" pitchFamily="34" charset="0"/>
              </a:rPr>
              <a:t>* Stripe Premium Storage Disks to aggregate</a:t>
            </a:r>
          </a:p>
          <a:p>
            <a:pPr marL="0" marR="0" lvl="0" indent="0" algn="ctr" defTabSz="914225"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Calibri Light" panose="020F0302020204030204"/>
                <a:ea typeface="+mj-ea"/>
                <a:cs typeface="Segoe UI Light" panose="020B0502040204020203" pitchFamily="34" charset="0"/>
              </a:rPr>
              <a:t>IOPS, Throughput and Storage Capacity</a:t>
            </a:r>
            <a:endParaRPr kumimoji="0" lang="en-US" sz="2400" b="0" i="0" u="none" strike="noStrike" kern="1200" cap="none" spc="0" normalizeH="0" baseline="0" noProof="0" dirty="0">
              <a:ln>
                <a:noFill/>
              </a:ln>
              <a:solidFill>
                <a:srgbClr val="FFFFFF"/>
              </a:solidFill>
              <a:effectLst/>
              <a:uLnTx/>
              <a:uFillTx/>
              <a:latin typeface="Calibri Light" panose="020F0302020204030204"/>
              <a:ea typeface="+mj-ea"/>
              <a:cs typeface="+mj-cs"/>
            </a:endParaRPr>
          </a:p>
        </p:txBody>
      </p:sp>
      <p:sp>
        <p:nvSpPr>
          <p:cNvPr id="9" name="Text Placeholder 2">
            <a:extLst>
              <a:ext uri="{FF2B5EF4-FFF2-40B4-BE49-F238E27FC236}">
                <a16:creationId xmlns:a16="http://schemas.microsoft.com/office/drawing/2014/main" id="{7ED391AE-C885-4DE0-A691-2102DF872216}"/>
              </a:ext>
            </a:extLst>
          </p:cNvPr>
          <p:cNvSpPr txBox="1">
            <a:spLocks/>
          </p:cNvSpPr>
          <p:nvPr/>
        </p:nvSpPr>
        <p:spPr>
          <a:xfrm>
            <a:off x="221130" y="3095922"/>
            <a:ext cx="2965622" cy="3544590"/>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4097" marR="0" lvl="0" indent="-224097" algn="l" defTabSz="896386" rtl="0" eaLnBrk="1" fontAlgn="auto" latinLnBrk="0" hangingPunct="1">
              <a:lnSpc>
                <a:spcPct val="90000"/>
              </a:lnSpc>
              <a:spcBef>
                <a:spcPts val="98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FFFFFF"/>
                </a:solidFill>
                <a:effectLst/>
                <a:uLnTx/>
                <a:uFillTx/>
                <a:latin typeface="Segoe UI Semilight"/>
                <a:ea typeface="+mn-ea"/>
                <a:cs typeface="+mn-cs"/>
              </a:rPr>
              <a:t>Consistent low latency SSD with predictable throughput</a:t>
            </a:r>
          </a:p>
          <a:p>
            <a:pPr marL="224097" marR="0" lvl="0" indent="-224097" algn="l" defTabSz="896386" rtl="0" eaLnBrk="1" fontAlgn="auto" latinLnBrk="0" hangingPunct="1">
              <a:lnSpc>
                <a:spcPct val="90000"/>
              </a:lnSpc>
              <a:spcBef>
                <a:spcPts val="98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FFFFFF"/>
                </a:solidFill>
                <a:effectLst/>
                <a:uLnTx/>
                <a:uFillTx/>
                <a:latin typeface="Segoe UI Semilight"/>
                <a:ea typeface="+mn-ea"/>
                <a:cs typeface="+mn-cs"/>
              </a:rPr>
              <a:t>For high-performance  IO-intensive DB workloads</a:t>
            </a:r>
          </a:p>
          <a:p>
            <a:pPr marL="224097" marR="0" lvl="0" indent="-224097" algn="l" defTabSz="896386" rtl="0" eaLnBrk="1" fontAlgn="auto" latinLnBrk="0" hangingPunct="1">
              <a:lnSpc>
                <a:spcPct val="90000"/>
              </a:lnSpc>
              <a:spcBef>
                <a:spcPts val="98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FFFFFF"/>
                </a:solidFill>
                <a:effectLst/>
                <a:uLnTx/>
                <a:uFillTx/>
                <a:latin typeface="Segoe UI Semilight"/>
                <a:ea typeface="+mn-ea"/>
                <a:cs typeface="+mn-cs"/>
              </a:rPr>
              <a:t>Single digit ms latencies</a:t>
            </a:r>
          </a:p>
          <a:p>
            <a:pPr marL="224097" marR="0" lvl="0" indent="-224097" algn="l" defTabSz="896386" rtl="0" eaLnBrk="1" fontAlgn="auto" latinLnBrk="0" hangingPunct="1">
              <a:lnSpc>
                <a:spcPct val="90000"/>
              </a:lnSpc>
              <a:spcBef>
                <a:spcPts val="98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FFFFFF"/>
                </a:solidFill>
                <a:effectLst/>
                <a:uLnTx/>
                <a:uFillTx/>
                <a:latin typeface="Segoe UI Semilight"/>
                <a:ea typeface="+mn-ea"/>
                <a:cs typeface="+mn-cs"/>
              </a:rPr>
              <a:t>Supports up to 4 TB blob/disk size</a:t>
            </a:r>
          </a:p>
          <a:p>
            <a:pPr marL="224097" marR="0" lvl="0" indent="-224097" algn="l" defTabSz="896386" rtl="0" eaLnBrk="1" fontAlgn="auto" latinLnBrk="0" hangingPunct="1">
              <a:lnSpc>
                <a:spcPct val="90000"/>
              </a:lnSpc>
              <a:spcBef>
                <a:spcPts val="98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FFFFFF"/>
                </a:solidFill>
                <a:effectLst/>
                <a:uLnTx/>
                <a:uFillTx/>
                <a:latin typeface="Segoe UI Semilight"/>
                <a:ea typeface="+mn-ea"/>
                <a:cs typeface="+mn-cs"/>
              </a:rPr>
              <a:t>Stripe up to 64 disks for a total of 256 TB</a:t>
            </a:r>
          </a:p>
          <a:p>
            <a:pPr marL="224097" marR="0" lvl="0" indent="-224097" algn="l" defTabSz="896386" rtl="0" eaLnBrk="1" fontAlgn="auto" latinLnBrk="0" hangingPunct="1">
              <a:lnSpc>
                <a:spcPct val="90000"/>
              </a:lnSpc>
              <a:spcBef>
                <a:spcPts val="98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FFFFFF"/>
                </a:solidFill>
                <a:effectLst/>
                <a:uLnTx/>
                <a:uFillTx/>
                <a:latin typeface="Segoe UI Semilight"/>
                <a:ea typeface="+mn-ea"/>
                <a:cs typeface="+mn-cs"/>
              </a:rPr>
              <a:t>Disk performance is dependent on the disk size, with up to 7,500 IOPS  per disk </a:t>
            </a:r>
          </a:p>
          <a:p>
            <a:pPr marL="224097" marR="0" lvl="0" indent="-224097" algn="l" defTabSz="896386" rtl="0" eaLnBrk="1" fontAlgn="auto" latinLnBrk="0" hangingPunct="1">
              <a:lnSpc>
                <a:spcPct val="90000"/>
              </a:lnSpc>
              <a:spcBef>
                <a:spcPts val="98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FFFFFF"/>
                </a:solidFill>
                <a:effectLst/>
                <a:uLnTx/>
                <a:uFillTx/>
                <a:latin typeface="Segoe UI Semilight"/>
                <a:ea typeface="+mn-ea"/>
                <a:cs typeface="+mn-cs"/>
              </a:rPr>
              <a:t>Pay for what you provision</a:t>
            </a:r>
          </a:p>
          <a:p>
            <a:pPr marL="224097" marR="0" lvl="0" indent="-224097" algn="l" defTabSz="896386" rtl="0" eaLnBrk="1" fontAlgn="auto" latinLnBrk="0" hangingPunct="1">
              <a:lnSpc>
                <a:spcPct val="90000"/>
              </a:lnSpc>
              <a:spcBef>
                <a:spcPts val="98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FFFFFF"/>
                </a:solidFill>
                <a:effectLst/>
                <a:uLnTx/>
                <a:uFillTx/>
                <a:latin typeface="Segoe UI Semilight"/>
                <a:ea typeface="+mn-ea"/>
                <a:cs typeface="+mn-cs"/>
              </a:rPr>
              <a:t>Check Azure VMs for maximum IOPS</a:t>
            </a:r>
          </a:p>
        </p:txBody>
      </p:sp>
    </p:spTree>
    <p:extLst>
      <p:ext uri="{BB962C8B-B14F-4D97-AF65-F5344CB8AC3E}">
        <p14:creationId xmlns:p14="http://schemas.microsoft.com/office/powerpoint/2010/main" val="2157730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261675" y="193139"/>
            <a:ext cx="11876045" cy="1134619"/>
          </a:xfrm>
        </p:spPr>
        <p:txBody>
          <a:bodyPr/>
          <a:lstStyle/>
          <a:p>
            <a:r>
              <a:rPr lang="en-US" sz="4400" dirty="0">
                <a:solidFill>
                  <a:schemeClr val="bg1"/>
                </a:solidFill>
              </a:rPr>
              <a:t>Common scenarios</a:t>
            </a:r>
          </a:p>
        </p:txBody>
      </p:sp>
      <p:pic>
        <p:nvPicPr>
          <p:cNvPr id="2" name="Picture 1" descr="Availability Set and Single Instance SLA sequence.&#10;&#10;Under Availability set with 99.95 percent, two fault domain racks each have a virtual machine and are connected. Under Single Instance SLA, a computer points to an Azure Premium Storage account."/>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2364" y="1327757"/>
            <a:ext cx="11679610" cy="4685115"/>
          </a:xfrm>
          <a:prstGeom prst="rect">
            <a:avLst/>
          </a:prstGeom>
        </p:spPr>
      </p:pic>
    </p:spTree>
    <p:extLst>
      <p:ext uri="{BB962C8B-B14F-4D97-AF65-F5344CB8AC3E}">
        <p14:creationId xmlns:p14="http://schemas.microsoft.com/office/powerpoint/2010/main" val="608318102"/>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19042" y="228600"/>
            <a:ext cx="10833146" cy="757238"/>
          </a:xfrm>
        </p:spPr>
        <p:txBody>
          <a:bodyPr/>
          <a:lstStyle/>
          <a:p>
            <a:r>
              <a:rPr lang="en-US" dirty="0">
                <a:solidFill>
                  <a:schemeClr val="bg1"/>
                </a:solidFill>
              </a:rPr>
              <a:t>SAP HA Architecture</a:t>
            </a:r>
            <a:br>
              <a:rPr lang="en-US" dirty="0">
                <a:solidFill>
                  <a:schemeClr val="bg1"/>
                </a:solidFill>
              </a:rPr>
            </a:br>
            <a:r>
              <a:rPr lang="en-US" sz="2157" dirty="0">
                <a:solidFill>
                  <a:schemeClr val="bg1"/>
                </a:solidFill>
              </a:rPr>
              <a:t>SAP NetWeaver ABAP / Java 7.00 (and higher) – Windows &amp; Linux</a:t>
            </a:r>
          </a:p>
        </p:txBody>
      </p:sp>
      <p:sp>
        <p:nvSpPr>
          <p:cNvPr id="16" name="Rectangle 15">
            <a:extLst>
              <a:ext uri="{FF2B5EF4-FFF2-40B4-BE49-F238E27FC236}">
                <a16:creationId xmlns:a16="http://schemas.microsoft.com/office/drawing/2014/main" id="{95458ADB-9EEC-4791-A6F4-7FCCA13E36D7}"/>
              </a:ext>
            </a:extLst>
          </p:cNvPr>
          <p:cNvSpPr>
            <a:spLocks noChangeArrowheads="1"/>
          </p:cNvSpPr>
          <p:nvPr/>
        </p:nvSpPr>
        <p:spPr bwMode="gray">
          <a:xfrm>
            <a:off x="319042" y="1657938"/>
            <a:ext cx="11318919" cy="4971461"/>
          </a:xfrm>
          <a:prstGeom prst="rect">
            <a:avLst/>
          </a:prstGeom>
          <a:noFill/>
          <a:ln w="12700" algn="ctr">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marL="0" marR="0" lvl="1" indent="0" algn="l" defTabSz="914367" rtl="0" eaLnBrk="1" fontAlgn="auto" latinLnBrk="0" hangingPunct="1">
              <a:lnSpc>
                <a:spcPct val="100000"/>
              </a:lnSpc>
              <a:spcBef>
                <a:spcPct val="25000"/>
              </a:spcBef>
              <a:spcAft>
                <a:spcPts val="0"/>
              </a:spcAft>
              <a:buClr>
                <a:srgbClr val="F0AB00"/>
              </a:buClr>
              <a:buSzTx/>
              <a:buFontTx/>
              <a:buNone/>
              <a:tabLst/>
              <a:defRPr/>
            </a:pPr>
            <a:r>
              <a:rPr kumimoji="0" lang="en-US" sz="1961" b="1" i="0" u="none" strike="noStrike" kern="1200" cap="none" spc="0" normalizeH="0" baseline="0" noProof="0" dirty="0">
                <a:ln>
                  <a:noFill/>
                </a:ln>
                <a:solidFill>
                  <a:srgbClr val="FFFFFF"/>
                </a:solidFill>
                <a:effectLst/>
                <a:uLnTx/>
                <a:uFillTx/>
                <a:latin typeface="Segoe UI Semilight"/>
                <a:ea typeface="+mn-ea"/>
                <a:cs typeface="Arial" panose="020B0604020202020204" pitchFamily="34" charset="0"/>
              </a:rPr>
              <a:t>SAP Instances in 4 Layers:</a:t>
            </a:r>
            <a:br>
              <a:rPr kumimoji="0" lang="en-US" sz="1961" b="1" i="0" u="none" strike="noStrike" kern="1200" cap="none" spc="0" normalizeH="0" baseline="0" noProof="0" dirty="0">
                <a:ln>
                  <a:noFill/>
                </a:ln>
                <a:solidFill>
                  <a:srgbClr val="353535"/>
                </a:solidFill>
                <a:effectLst/>
                <a:uLnTx/>
                <a:uFillTx/>
                <a:latin typeface="Segoe UI Semilight"/>
                <a:ea typeface="+mn-ea"/>
                <a:cs typeface="Arial" panose="020B0604020202020204" pitchFamily="34" charset="0"/>
              </a:rPr>
            </a:br>
            <a:endParaRPr kumimoji="0" lang="en-US" sz="1961" b="0" i="0" u="none" strike="noStrike" kern="1200" cap="none" spc="0" normalizeH="0" baseline="0" noProof="0" dirty="0">
              <a:ln>
                <a:noFill/>
              </a:ln>
              <a:solidFill>
                <a:srgbClr val="353535"/>
              </a:solidFill>
              <a:effectLst/>
              <a:uLnTx/>
              <a:uFillTx/>
              <a:latin typeface="Segoe UI Semilight"/>
              <a:ea typeface="+mn-ea"/>
              <a:cs typeface="Arial" panose="020B0604020202020204" pitchFamily="34" charset="0"/>
            </a:endParaRPr>
          </a:p>
          <a:p>
            <a:pPr marL="619378" marR="0" lvl="2" indent="-264558" algn="l" defTabSz="914367" rtl="0" eaLnBrk="1" fontAlgn="auto" latinLnBrk="0" hangingPunct="1">
              <a:lnSpc>
                <a:spcPct val="100000"/>
              </a:lnSpc>
              <a:spcBef>
                <a:spcPct val="25000"/>
              </a:spcBef>
              <a:spcAft>
                <a:spcPts val="0"/>
              </a:spcAft>
              <a:buClr>
                <a:srgbClr val="F0AB00"/>
              </a:buClr>
              <a:buSzTx/>
              <a:buFont typeface="Wingdings" pitchFamily="2" charset="2"/>
              <a:buChar char=""/>
              <a:tabLst/>
              <a:defRPr/>
            </a:pPr>
            <a:r>
              <a:rPr kumimoji="0" lang="en-US" sz="1765" b="0" i="0" u="none" strike="noStrike" kern="1200" cap="none" spc="0" normalizeH="0" baseline="0" noProof="0" dirty="0">
                <a:ln>
                  <a:noFill/>
                </a:ln>
                <a:solidFill>
                  <a:srgbClr val="FFFFFF"/>
                </a:solidFill>
                <a:effectLst/>
                <a:uLnTx/>
                <a:uFillTx/>
                <a:latin typeface="Segoe UI Semilight"/>
                <a:ea typeface="+mn-ea"/>
                <a:cs typeface="Arial" panose="020B0604020202020204" pitchFamily="34" charset="0"/>
              </a:rPr>
              <a:t>One or more </a:t>
            </a:r>
            <a:r>
              <a:rPr kumimoji="0" lang="en-US" sz="1765" b="1" i="0" u="none" strike="noStrike" kern="1200" cap="none" spc="0" normalizeH="0" baseline="0" noProof="0" dirty="0">
                <a:ln>
                  <a:noFill/>
                </a:ln>
                <a:solidFill>
                  <a:srgbClr val="00B050"/>
                </a:solidFill>
                <a:effectLst/>
                <a:uLnTx/>
                <a:uFillTx/>
                <a:latin typeface="Segoe UI Semilight"/>
                <a:ea typeface="+mn-ea"/>
                <a:cs typeface="Arial" panose="020B0604020202020204" pitchFamily="34" charset="0"/>
              </a:rPr>
              <a:t>Application Server </a:t>
            </a:r>
            <a:r>
              <a:rPr kumimoji="0" lang="en-US" sz="1765" b="0" i="0" u="none" strike="noStrike" kern="1200" cap="none" spc="0" normalizeH="0" baseline="0" noProof="0" dirty="0">
                <a:ln>
                  <a:noFill/>
                </a:ln>
                <a:solidFill>
                  <a:srgbClr val="FFFFFF"/>
                </a:solidFill>
                <a:effectLst/>
                <a:uLnTx/>
                <a:uFillTx/>
                <a:latin typeface="Segoe UI Semilight"/>
                <a:ea typeface="+mn-ea"/>
                <a:cs typeface="Arial" panose="020B0604020202020204" pitchFamily="34" charset="0"/>
              </a:rPr>
              <a:t>Instances </a:t>
            </a:r>
            <a:br>
              <a:rPr kumimoji="0" lang="en-US" sz="1765" b="0" i="0" u="none" strike="noStrike" kern="1200" cap="none" spc="0" normalizeH="0" baseline="0" noProof="0" dirty="0">
                <a:ln>
                  <a:noFill/>
                </a:ln>
                <a:solidFill>
                  <a:srgbClr val="353535"/>
                </a:solidFill>
                <a:effectLst/>
                <a:uLnTx/>
                <a:uFillTx/>
                <a:latin typeface="Segoe UI Semilight"/>
                <a:ea typeface="+mn-ea"/>
                <a:cs typeface="Arial" panose="020B0604020202020204" pitchFamily="34" charset="0"/>
              </a:rPr>
            </a:br>
            <a:r>
              <a:rPr kumimoji="0" lang="en-US" sz="1765" b="0" i="0" u="none" strike="noStrike" kern="1200" cap="none" spc="0" normalizeH="0" baseline="0" noProof="0" dirty="0">
                <a:ln>
                  <a:noFill/>
                </a:ln>
                <a:solidFill>
                  <a:srgbClr val="FFFFFF"/>
                </a:solidFill>
                <a:effectLst/>
                <a:uLnTx/>
                <a:uFillTx/>
                <a:latin typeface="Segoe UI Semilight"/>
                <a:ea typeface="+mn-ea"/>
                <a:cs typeface="Arial" panose="020B0604020202020204" pitchFamily="34" charset="0"/>
              </a:rPr>
              <a:t>(</a:t>
            </a:r>
            <a:r>
              <a:rPr kumimoji="0" lang="en-US" sz="1765" b="1" i="0" u="none" strike="noStrike" kern="1200" cap="none" spc="0" normalizeH="0" baseline="0" noProof="0" dirty="0">
                <a:ln>
                  <a:noFill/>
                </a:ln>
                <a:solidFill>
                  <a:srgbClr val="00B050"/>
                </a:solidFill>
                <a:effectLst/>
                <a:uLnTx/>
                <a:uFillTx/>
                <a:latin typeface="Segoe UI Semilight"/>
                <a:ea typeface="+mn-ea"/>
                <a:cs typeface="Arial" panose="020B0604020202020204" pitchFamily="34" charset="0"/>
              </a:rPr>
              <a:t>Redundant Components</a:t>
            </a:r>
            <a:r>
              <a:rPr kumimoji="0" lang="en-US" sz="1765" b="0" i="0" u="none" strike="noStrike" kern="1200" cap="none" spc="0" normalizeH="0" baseline="0" noProof="0" dirty="0">
                <a:ln>
                  <a:noFill/>
                </a:ln>
                <a:solidFill>
                  <a:srgbClr val="FFFFFF"/>
                </a:solidFill>
                <a:effectLst/>
                <a:uLnTx/>
                <a:uFillTx/>
                <a:latin typeface="Segoe UI Semilight"/>
                <a:ea typeface="+mn-ea"/>
                <a:cs typeface="Arial" panose="020B0604020202020204" pitchFamily="34" charset="0"/>
              </a:rPr>
              <a:t>)</a:t>
            </a:r>
          </a:p>
          <a:p>
            <a:pPr marL="354820" marR="0" lvl="2" indent="0" algn="l" defTabSz="914367" rtl="0" eaLnBrk="1" fontAlgn="auto" latinLnBrk="0" hangingPunct="1">
              <a:lnSpc>
                <a:spcPct val="100000"/>
              </a:lnSpc>
              <a:spcBef>
                <a:spcPct val="25000"/>
              </a:spcBef>
              <a:spcAft>
                <a:spcPts val="0"/>
              </a:spcAft>
              <a:buClr>
                <a:srgbClr val="F0AB00"/>
              </a:buClr>
              <a:buSzTx/>
              <a:buFontTx/>
              <a:buNone/>
              <a:tabLst/>
              <a:defRPr/>
            </a:pPr>
            <a:br>
              <a:rPr kumimoji="0" lang="en-US" sz="1765" b="0" i="0" u="none" strike="noStrike" kern="1200" cap="none" spc="0" normalizeH="0" baseline="0" noProof="0" dirty="0">
                <a:ln>
                  <a:noFill/>
                </a:ln>
                <a:solidFill>
                  <a:srgbClr val="353535"/>
                </a:solidFill>
                <a:effectLst/>
                <a:uLnTx/>
                <a:uFillTx/>
                <a:latin typeface="Segoe UI Semilight"/>
                <a:ea typeface="+mn-ea"/>
                <a:cs typeface="Arial" panose="020B0604020202020204" pitchFamily="34" charset="0"/>
              </a:rPr>
            </a:br>
            <a:endParaRPr kumimoji="0" lang="en-US" sz="1765" b="0" i="0" u="none" strike="noStrike" kern="1200" cap="none" spc="0" normalizeH="0" baseline="0" noProof="0" dirty="0">
              <a:ln>
                <a:noFill/>
              </a:ln>
              <a:solidFill>
                <a:srgbClr val="353535"/>
              </a:solidFill>
              <a:effectLst/>
              <a:uLnTx/>
              <a:uFillTx/>
              <a:latin typeface="Segoe UI Semilight"/>
              <a:ea typeface="+mn-ea"/>
              <a:cs typeface="Arial" panose="020B0604020202020204" pitchFamily="34" charset="0"/>
            </a:endParaRPr>
          </a:p>
          <a:p>
            <a:pPr marL="619378" marR="0" lvl="2" indent="-264558" algn="l" defTabSz="914367" rtl="0" eaLnBrk="1" fontAlgn="auto" latinLnBrk="0" hangingPunct="1">
              <a:lnSpc>
                <a:spcPct val="100000"/>
              </a:lnSpc>
              <a:spcBef>
                <a:spcPct val="25000"/>
              </a:spcBef>
              <a:spcAft>
                <a:spcPts val="0"/>
              </a:spcAft>
              <a:buClr>
                <a:srgbClr val="F0AB00"/>
              </a:buClr>
              <a:buSzTx/>
              <a:buFont typeface="Wingdings" pitchFamily="2" charset="2"/>
              <a:buChar char=""/>
              <a:tabLst/>
              <a:defRPr/>
            </a:pPr>
            <a:r>
              <a:rPr kumimoji="0" lang="en-US" sz="1765" b="0" i="0" u="none" strike="noStrike" kern="1200" cap="none" spc="0" normalizeH="0" baseline="0" noProof="0" dirty="0">
                <a:ln>
                  <a:noFill/>
                </a:ln>
                <a:solidFill>
                  <a:srgbClr val="FFFFFF"/>
                </a:solidFill>
                <a:effectLst/>
                <a:uLnTx/>
                <a:uFillTx/>
                <a:latin typeface="Segoe UI Semilight"/>
                <a:ea typeface="+mn-ea"/>
                <a:cs typeface="Arial" panose="020B0604020202020204" pitchFamily="34" charset="0"/>
              </a:rPr>
              <a:t>One </a:t>
            </a:r>
            <a:r>
              <a:rPr kumimoji="0" lang="en-US" sz="1765" b="1" i="0" u="none" strike="noStrike" kern="1200" cap="none" spc="0" normalizeH="0" baseline="0" noProof="0" dirty="0">
                <a:ln>
                  <a:noFill/>
                </a:ln>
                <a:solidFill>
                  <a:srgbClr val="FF8C00"/>
                </a:solidFill>
                <a:effectLst/>
                <a:uLnTx/>
                <a:uFillTx/>
                <a:latin typeface="Segoe UI Semilight"/>
                <a:ea typeface="+mn-ea"/>
                <a:cs typeface="Arial" panose="020B0604020202020204" pitchFamily="34" charset="0"/>
              </a:rPr>
              <a:t>ASCS</a:t>
            </a:r>
            <a:r>
              <a:rPr kumimoji="0" lang="en-US" sz="1765" b="1" i="0" u="none" strike="noStrike" kern="1200" cap="none" spc="0" normalizeH="0" baseline="0" noProof="0" dirty="0">
                <a:ln>
                  <a:noFill/>
                </a:ln>
                <a:solidFill>
                  <a:srgbClr val="FFFFFF"/>
                </a:solidFill>
                <a:effectLst/>
                <a:uLnTx/>
                <a:uFillTx/>
                <a:latin typeface="Segoe UI Semilight"/>
                <a:ea typeface="+mn-ea"/>
                <a:cs typeface="Arial" panose="020B0604020202020204" pitchFamily="34" charset="0"/>
              </a:rPr>
              <a:t> </a:t>
            </a:r>
            <a:r>
              <a:rPr kumimoji="0" lang="en-US" sz="1765" b="0" i="0" u="none" strike="noStrike" kern="1200" cap="none" spc="0" normalizeH="0" baseline="0" noProof="0" dirty="0">
                <a:ln>
                  <a:noFill/>
                </a:ln>
                <a:solidFill>
                  <a:srgbClr val="FFFFFF"/>
                </a:solidFill>
                <a:effectLst/>
                <a:uLnTx/>
                <a:uFillTx/>
                <a:latin typeface="Segoe UI Semilight"/>
                <a:ea typeface="+mn-ea"/>
                <a:cs typeface="Arial" panose="020B0604020202020204" pitchFamily="34" charset="0"/>
              </a:rPr>
              <a:t>Instance (</a:t>
            </a:r>
            <a:r>
              <a:rPr kumimoji="0" lang="en-US" sz="1765" b="1" i="0" u="none" strike="noStrike" kern="1200" cap="none" spc="0" normalizeH="0" baseline="0" noProof="0" dirty="0">
                <a:ln>
                  <a:noFill/>
                </a:ln>
                <a:solidFill>
                  <a:srgbClr val="FF8C00"/>
                </a:solidFill>
                <a:effectLst/>
                <a:uLnTx/>
                <a:uFillTx/>
                <a:latin typeface="Segoe UI Semilight"/>
                <a:ea typeface="+mn-ea"/>
                <a:cs typeface="Arial" panose="020B0604020202020204" pitchFamily="34" charset="0"/>
              </a:rPr>
              <a:t>SPOF</a:t>
            </a:r>
            <a:r>
              <a:rPr kumimoji="0" lang="en-US" sz="1765" b="0" i="0" u="none" strike="noStrike" kern="1200" cap="none" spc="0" normalizeH="0" baseline="0" noProof="0" dirty="0">
                <a:ln>
                  <a:noFill/>
                </a:ln>
                <a:solidFill>
                  <a:srgbClr val="FFFFFF"/>
                </a:solidFill>
                <a:effectLst/>
                <a:uLnTx/>
                <a:uFillTx/>
                <a:latin typeface="Segoe UI Semilight"/>
                <a:ea typeface="+mn-ea"/>
                <a:cs typeface="Arial" panose="020B0604020202020204" pitchFamily="34" charset="0"/>
              </a:rPr>
              <a:t>)</a:t>
            </a:r>
          </a:p>
          <a:p>
            <a:pPr marL="354820" marR="0" lvl="2" indent="0" algn="l" defTabSz="914367" rtl="0" eaLnBrk="1" fontAlgn="auto" latinLnBrk="0" hangingPunct="1">
              <a:lnSpc>
                <a:spcPct val="100000"/>
              </a:lnSpc>
              <a:spcBef>
                <a:spcPct val="25000"/>
              </a:spcBef>
              <a:spcAft>
                <a:spcPts val="0"/>
              </a:spcAft>
              <a:buClr>
                <a:srgbClr val="F0AB00"/>
              </a:buClr>
              <a:buSzTx/>
              <a:buFontTx/>
              <a:buNone/>
              <a:tabLst/>
              <a:defRPr/>
            </a:pPr>
            <a:br>
              <a:rPr kumimoji="0" lang="en-US" sz="1765" b="1" i="1" u="none" strike="noStrike" kern="1200" cap="none" spc="0" normalizeH="0" baseline="0" noProof="0" dirty="0">
                <a:ln>
                  <a:noFill/>
                </a:ln>
                <a:solidFill>
                  <a:srgbClr val="353535"/>
                </a:solidFill>
                <a:effectLst/>
                <a:uLnTx/>
                <a:uFillTx/>
                <a:latin typeface="Segoe UI Semilight"/>
                <a:ea typeface="+mn-ea"/>
                <a:cs typeface="Arial" panose="020B0604020202020204" pitchFamily="34" charset="0"/>
              </a:rPr>
            </a:br>
            <a:br>
              <a:rPr kumimoji="0" lang="en-US" sz="1765" b="1" i="1" u="none" strike="noStrike" kern="1200" cap="none" spc="0" normalizeH="0" baseline="0" noProof="0" dirty="0">
                <a:ln>
                  <a:noFill/>
                </a:ln>
                <a:solidFill>
                  <a:srgbClr val="353535"/>
                </a:solidFill>
                <a:effectLst/>
                <a:uLnTx/>
                <a:uFillTx/>
                <a:latin typeface="Segoe UI Semilight"/>
                <a:ea typeface="+mn-ea"/>
                <a:cs typeface="Arial" panose="020B0604020202020204" pitchFamily="34" charset="0"/>
              </a:rPr>
            </a:br>
            <a:endParaRPr kumimoji="0" lang="en-US" sz="1765" b="0" i="0" u="none" strike="noStrike" kern="1200" cap="none" spc="0" normalizeH="0" baseline="0" noProof="0" dirty="0">
              <a:ln>
                <a:noFill/>
              </a:ln>
              <a:solidFill>
                <a:srgbClr val="353535"/>
              </a:solidFill>
              <a:effectLst/>
              <a:uLnTx/>
              <a:uFillTx/>
              <a:latin typeface="Segoe UI Semilight"/>
              <a:ea typeface="+mn-ea"/>
              <a:cs typeface="Arial" panose="020B0604020202020204" pitchFamily="34" charset="0"/>
            </a:endParaRPr>
          </a:p>
          <a:p>
            <a:pPr marL="619378" marR="0" lvl="2" indent="-264558" algn="l" defTabSz="914367" rtl="0" eaLnBrk="1" fontAlgn="auto" latinLnBrk="0" hangingPunct="1">
              <a:lnSpc>
                <a:spcPct val="100000"/>
              </a:lnSpc>
              <a:spcBef>
                <a:spcPct val="25000"/>
              </a:spcBef>
              <a:spcAft>
                <a:spcPts val="0"/>
              </a:spcAft>
              <a:buClr>
                <a:srgbClr val="F0AB00"/>
              </a:buClr>
              <a:buSzTx/>
              <a:buFont typeface="Wingdings" pitchFamily="2" charset="2"/>
              <a:buChar char=""/>
              <a:tabLst/>
              <a:defRPr/>
            </a:pPr>
            <a:r>
              <a:rPr kumimoji="0" lang="en-US" sz="1765" b="0" i="0" u="none" strike="noStrike" kern="1200" cap="none" spc="0" normalizeH="0" baseline="0" noProof="0" dirty="0">
                <a:ln>
                  <a:noFill/>
                </a:ln>
                <a:solidFill>
                  <a:srgbClr val="FFFFFF"/>
                </a:solidFill>
                <a:effectLst/>
                <a:uLnTx/>
                <a:uFillTx/>
                <a:latin typeface="Segoe UI Semilight"/>
                <a:ea typeface="+mn-ea"/>
                <a:cs typeface="Arial" panose="020B0604020202020204" pitchFamily="34" charset="0"/>
              </a:rPr>
              <a:t>One </a:t>
            </a:r>
            <a:r>
              <a:rPr kumimoji="0" lang="en-US" sz="1765" b="1" i="0" u="none" strike="noStrike" kern="1200" cap="none" spc="0" normalizeH="0" baseline="0" noProof="0" dirty="0">
                <a:ln>
                  <a:noFill/>
                </a:ln>
                <a:solidFill>
                  <a:srgbClr val="FFFF00"/>
                </a:solidFill>
                <a:effectLst/>
                <a:uLnTx/>
                <a:uFillTx/>
                <a:latin typeface="Segoe UI Semilight"/>
                <a:ea typeface="+mn-ea"/>
                <a:cs typeface="Arial" panose="020B0604020202020204" pitchFamily="34" charset="0"/>
              </a:rPr>
              <a:t>File Share</a:t>
            </a:r>
            <a:r>
              <a:rPr kumimoji="0" lang="en-US" sz="1765" b="0" i="0" u="none" strike="noStrike" kern="1200" cap="none" spc="0" normalizeH="0" baseline="0" noProof="0" dirty="0">
                <a:ln>
                  <a:noFill/>
                </a:ln>
                <a:solidFill>
                  <a:srgbClr val="FFFFFF"/>
                </a:solidFill>
                <a:effectLst/>
                <a:uLnTx/>
                <a:uFillTx/>
                <a:latin typeface="Segoe UI Semilight"/>
                <a:ea typeface="+mn-ea"/>
                <a:cs typeface="Arial" panose="020B0604020202020204" pitchFamily="34" charset="0"/>
              </a:rPr>
              <a:t> Instance (</a:t>
            </a:r>
            <a:r>
              <a:rPr kumimoji="0" lang="en-US" sz="1765" b="1" i="0" u="none" strike="noStrike" kern="1200" cap="none" spc="0" normalizeH="0" baseline="0" noProof="0" dirty="0">
                <a:ln>
                  <a:noFill/>
                </a:ln>
                <a:solidFill>
                  <a:srgbClr val="FFFF00"/>
                </a:solidFill>
                <a:effectLst/>
                <a:uLnTx/>
                <a:uFillTx/>
                <a:latin typeface="Segoe UI Semilight"/>
                <a:ea typeface="+mn-ea"/>
                <a:cs typeface="Arial" panose="020B0604020202020204" pitchFamily="34" charset="0"/>
              </a:rPr>
              <a:t>SPOF</a:t>
            </a:r>
            <a:r>
              <a:rPr kumimoji="0" lang="en-US" sz="1765" b="0" i="0" u="none" strike="noStrike" kern="1200" cap="none" spc="0" normalizeH="0" baseline="0" noProof="0" dirty="0">
                <a:ln>
                  <a:noFill/>
                </a:ln>
                <a:solidFill>
                  <a:srgbClr val="FFFFFF"/>
                </a:solidFill>
                <a:effectLst/>
                <a:uLnTx/>
                <a:uFillTx/>
                <a:latin typeface="Segoe UI Semilight"/>
                <a:ea typeface="+mn-ea"/>
                <a:cs typeface="Arial" panose="020B0604020202020204" pitchFamily="34" charset="0"/>
              </a:rPr>
              <a:t>)</a:t>
            </a:r>
          </a:p>
          <a:p>
            <a:pPr marL="619378" marR="0" lvl="2" indent="-264558" algn="l" defTabSz="914367" rtl="0" eaLnBrk="1" fontAlgn="auto" latinLnBrk="0" hangingPunct="1">
              <a:lnSpc>
                <a:spcPct val="100000"/>
              </a:lnSpc>
              <a:spcBef>
                <a:spcPct val="25000"/>
              </a:spcBef>
              <a:spcAft>
                <a:spcPts val="0"/>
              </a:spcAft>
              <a:buClr>
                <a:srgbClr val="F0AB00"/>
              </a:buClr>
              <a:buSzTx/>
              <a:buFont typeface="Wingdings" pitchFamily="2" charset="2"/>
              <a:buChar char=""/>
              <a:tabLst/>
              <a:defRPr/>
            </a:pPr>
            <a:endParaRPr kumimoji="0" lang="en-US" sz="1765" b="0" i="0" u="none" strike="noStrike" kern="1200" cap="none" spc="0" normalizeH="0" baseline="0" noProof="0" dirty="0">
              <a:ln>
                <a:noFill/>
              </a:ln>
              <a:solidFill>
                <a:srgbClr val="FFFFFF"/>
              </a:solidFill>
              <a:effectLst/>
              <a:uLnTx/>
              <a:uFillTx/>
              <a:latin typeface="Segoe UI Semilight"/>
              <a:ea typeface="+mn-ea"/>
              <a:cs typeface="Arial" panose="020B0604020202020204" pitchFamily="34" charset="0"/>
            </a:endParaRPr>
          </a:p>
          <a:p>
            <a:pPr marL="619378" marR="0" lvl="2" indent="-264558" algn="l" defTabSz="914367" rtl="0" eaLnBrk="1" fontAlgn="auto" latinLnBrk="0" hangingPunct="1">
              <a:lnSpc>
                <a:spcPct val="100000"/>
              </a:lnSpc>
              <a:spcBef>
                <a:spcPct val="25000"/>
              </a:spcBef>
              <a:spcAft>
                <a:spcPts val="0"/>
              </a:spcAft>
              <a:buClr>
                <a:srgbClr val="F0AB00"/>
              </a:buClr>
              <a:buSzTx/>
              <a:buFont typeface="Wingdings" pitchFamily="2" charset="2"/>
              <a:buChar char=""/>
              <a:tabLst/>
              <a:defRPr/>
            </a:pPr>
            <a:endParaRPr kumimoji="0" lang="en-US" sz="1765" b="0" i="0" u="none" strike="noStrike" kern="1200" cap="none" spc="0" normalizeH="0" baseline="0" noProof="0" dirty="0">
              <a:ln>
                <a:noFill/>
              </a:ln>
              <a:solidFill>
                <a:srgbClr val="FFFFFF"/>
              </a:solidFill>
              <a:effectLst/>
              <a:uLnTx/>
              <a:uFillTx/>
              <a:latin typeface="Segoe UI Semilight"/>
              <a:ea typeface="+mn-ea"/>
              <a:cs typeface="Arial" panose="020B0604020202020204" pitchFamily="34" charset="0"/>
            </a:endParaRPr>
          </a:p>
          <a:p>
            <a:pPr marL="619378" marR="0" lvl="2" indent="-264558" algn="l" defTabSz="914367" rtl="0" eaLnBrk="1" fontAlgn="auto" latinLnBrk="0" hangingPunct="1">
              <a:lnSpc>
                <a:spcPct val="100000"/>
              </a:lnSpc>
              <a:spcBef>
                <a:spcPct val="25000"/>
              </a:spcBef>
              <a:spcAft>
                <a:spcPts val="0"/>
              </a:spcAft>
              <a:buClr>
                <a:srgbClr val="F0AB00"/>
              </a:buClr>
              <a:buSzTx/>
              <a:buFont typeface="Wingdings" pitchFamily="2" charset="2"/>
              <a:buChar char=""/>
              <a:tabLst/>
              <a:defRPr/>
            </a:pPr>
            <a:r>
              <a:rPr kumimoji="0" lang="en-US" sz="1765" b="0" i="0" u="none" strike="noStrike" kern="1200" cap="none" spc="0" normalizeH="0" baseline="0" noProof="0" dirty="0">
                <a:ln>
                  <a:noFill/>
                </a:ln>
                <a:solidFill>
                  <a:srgbClr val="FFFFFF"/>
                </a:solidFill>
                <a:effectLst/>
                <a:uLnTx/>
                <a:uFillTx/>
                <a:latin typeface="Segoe UI Semilight"/>
                <a:ea typeface="+mn-ea"/>
                <a:cs typeface="Arial" panose="020B0604020202020204" pitchFamily="34" charset="0"/>
              </a:rPr>
              <a:t>One </a:t>
            </a:r>
            <a:r>
              <a:rPr kumimoji="0" lang="en-US" sz="1765" b="1" i="0" u="none" strike="noStrike" kern="1200" cap="none" spc="0" normalizeH="0" baseline="0" noProof="0" dirty="0">
                <a:ln>
                  <a:noFill/>
                </a:ln>
                <a:solidFill>
                  <a:srgbClr val="FF0000"/>
                </a:solidFill>
                <a:effectLst/>
                <a:uLnTx/>
                <a:uFillTx/>
                <a:latin typeface="Segoe UI Semilight"/>
                <a:ea typeface="+mn-ea"/>
                <a:cs typeface="Arial" panose="020B0604020202020204" pitchFamily="34" charset="0"/>
              </a:rPr>
              <a:t>Database</a:t>
            </a:r>
            <a:r>
              <a:rPr kumimoji="0" lang="en-US" sz="1765" b="0" i="0" u="none" strike="noStrike" kern="1200" cap="none" spc="0" normalizeH="0" baseline="0" noProof="0" dirty="0">
                <a:ln>
                  <a:noFill/>
                </a:ln>
                <a:solidFill>
                  <a:srgbClr val="FFFFFF"/>
                </a:solidFill>
                <a:effectLst/>
                <a:uLnTx/>
                <a:uFillTx/>
                <a:latin typeface="Segoe UI Semilight"/>
                <a:ea typeface="+mn-ea"/>
                <a:cs typeface="Arial" panose="020B0604020202020204" pitchFamily="34" charset="0"/>
              </a:rPr>
              <a:t> Instance (</a:t>
            </a:r>
            <a:r>
              <a:rPr kumimoji="0" lang="en-US" sz="1765" b="1" i="0" u="none" strike="noStrike" kern="1200" cap="none" spc="0" normalizeH="0" baseline="0" noProof="0" dirty="0">
                <a:ln>
                  <a:noFill/>
                </a:ln>
                <a:solidFill>
                  <a:srgbClr val="FF0000"/>
                </a:solidFill>
                <a:effectLst/>
                <a:uLnTx/>
                <a:uFillTx/>
                <a:latin typeface="Segoe UI Semilight"/>
                <a:ea typeface="+mn-ea"/>
                <a:cs typeface="Arial" panose="020B0604020202020204" pitchFamily="34" charset="0"/>
              </a:rPr>
              <a:t>SPOF</a:t>
            </a:r>
            <a:r>
              <a:rPr kumimoji="0" lang="en-US" sz="1765" b="0" i="0" u="none" strike="noStrike" kern="1200" cap="none" spc="0" normalizeH="0" baseline="0" noProof="0" dirty="0">
                <a:ln>
                  <a:noFill/>
                </a:ln>
                <a:solidFill>
                  <a:srgbClr val="FFFFFF"/>
                </a:solidFill>
                <a:effectLst/>
                <a:uLnTx/>
                <a:uFillTx/>
                <a:latin typeface="Segoe UI Semilight"/>
                <a:ea typeface="+mn-ea"/>
                <a:cs typeface="Arial" panose="020B0604020202020204" pitchFamily="34" charset="0"/>
              </a:rPr>
              <a:t>)</a:t>
            </a:r>
            <a:endParaRPr kumimoji="0" lang="de-DE" sz="1765" b="0" i="0" u="none" strike="noStrike" kern="1200" cap="none" spc="0" normalizeH="0" baseline="0" noProof="0" dirty="0">
              <a:ln>
                <a:noFill/>
              </a:ln>
              <a:solidFill>
                <a:srgbClr val="FFFFFF"/>
              </a:solidFill>
              <a:effectLst/>
              <a:uLnTx/>
              <a:uFillTx/>
              <a:latin typeface="Segoe UI Semilight"/>
              <a:ea typeface="+mn-ea"/>
              <a:cs typeface="Arial" panose="020B0604020202020204" pitchFamily="34" charset="0"/>
            </a:endParaRPr>
          </a:p>
          <a:p>
            <a:pPr marL="619378" marR="0" lvl="2" indent="-264558" algn="l" defTabSz="914367" rtl="0" eaLnBrk="1" fontAlgn="auto" latinLnBrk="0" hangingPunct="1">
              <a:lnSpc>
                <a:spcPct val="100000"/>
              </a:lnSpc>
              <a:spcBef>
                <a:spcPct val="25000"/>
              </a:spcBef>
              <a:spcAft>
                <a:spcPts val="0"/>
              </a:spcAft>
              <a:buClr>
                <a:srgbClr val="F0AB00"/>
              </a:buClr>
              <a:buSzTx/>
              <a:buFont typeface="Wingdings" pitchFamily="2" charset="2"/>
              <a:buChar char=""/>
              <a:tabLst/>
              <a:defRPr/>
            </a:pPr>
            <a:endParaRPr kumimoji="0" lang="en-US" sz="1765" b="0" i="0" u="none" strike="noStrike" kern="1200" cap="none" spc="0" normalizeH="0" baseline="0" noProof="0" dirty="0">
              <a:ln>
                <a:noFill/>
              </a:ln>
              <a:solidFill>
                <a:srgbClr val="FFFFFF"/>
              </a:solidFill>
              <a:effectLst/>
              <a:uLnTx/>
              <a:uFillTx/>
              <a:latin typeface="Segoe UI Semilight"/>
              <a:ea typeface="+mn-ea"/>
              <a:cs typeface="Arial" panose="020B0604020202020204" pitchFamily="34" charset="0"/>
            </a:endParaRPr>
          </a:p>
        </p:txBody>
      </p:sp>
      <p:sp>
        <p:nvSpPr>
          <p:cNvPr id="17" name="Rectangle 16">
            <a:extLst>
              <a:ext uri="{FF2B5EF4-FFF2-40B4-BE49-F238E27FC236}">
                <a16:creationId xmlns:a16="http://schemas.microsoft.com/office/drawing/2014/main" id="{54A456A4-F48E-410C-8C47-9D2A7A0116F1}"/>
              </a:ext>
            </a:extLst>
          </p:cNvPr>
          <p:cNvSpPr/>
          <p:nvPr/>
        </p:nvSpPr>
        <p:spPr bwMode="gray">
          <a:xfrm>
            <a:off x="7051455" y="2297085"/>
            <a:ext cx="3156425" cy="606033"/>
          </a:xfrm>
          <a:prstGeom prst="rect">
            <a:avLst/>
          </a:prstGeom>
          <a:solidFill>
            <a:srgbClr val="00B050"/>
          </a:solidFill>
          <a:ln>
            <a:headEnd/>
            <a:tailEnd/>
          </a:ln>
        </p:spPr>
        <p:style>
          <a:lnRef idx="2">
            <a:schemeClr val="accent4">
              <a:shade val="50000"/>
            </a:schemeClr>
          </a:lnRef>
          <a:fillRef idx="1">
            <a:schemeClr val="accent4"/>
          </a:fillRef>
          <a:effectRef idx="0">
            <a:schemeClr val="accent4"/>
          </a:effectRef>
          <a:fontRef idx="minor">
            <a:schemeClr val="lt1"/>
          </a:fontRef>
        </p:style>
        <p:txBody>
          <a:bodyPr lIns="88231" tIns="70585" rIns="88231" bIns="70585" rtlCol="0" anchor="ctr"/>
          <a:lstStyle/>
          <a:p>
            <a:pPr marL="0" marR="0" lvl="0" indent="0" algn="ctr" defTabSz="896386" rtl="0" eaLnBrk="1" fontAlgn="base" latinLnBrk="0" hangingPunct="1">
              <a:lnSpc>
                <a:spcPct val="100000"/>
              </a:lnSpc>
              <a:spcBef>
                <a:spcPct val="50000"/>
              </a:spcBef>
              <a:spcAft>
                <a:spcPct val="0"/>
              </a:spcAft>
              <a:buClr>
                <a:srgbClr val="F0AB00"/>
              </a:buClr>
              <a:buSzPct val="80000"/>
              <a:buFontTx/>
              <a:buNone/>
              <a:tabLst/>
              <a:defRPr/>
            </a:pPr>
            <a:endParaRPr kumimoji="0" lang="en-US" sz="1961" b="0" i="0" u="none" strike="noStrike" kern="0" cap="none" spc="0" normalizeH="0" baseline="0" noProof="0" dirty="0" err="1">
              <a:ln>
                <a:noFill/>
              </a:ln>
              <a:solidFill>
                <a:srgbClr val="FFFFFF"/>
              </a:solidFill>
              <a:effectLst/>
              <a:uLnTx/>
              <a:uFillTx/>
              <a:latin typeface="Segoe UI Semilight"/>
              <a:ea typeface="Arial Unicode MS" pitchFamily="34" charset="-128"/>
              <a:cs typeface="Arial Unicode MS" pitchFamily="34" charset="-128"/>
            </a:endParaRPr>
          </a:p>
        </p:txBody>
      </p:sp>
      <p:sp>
        <p:nvSpPr>
          <p:cNvPr id="18" name="Rectangle 17">
            <a:extLst>
              <a:ext uri="{FF2B5EF4-FFF2-40B4-BE49-F238E27FC236}">
                <a16:creationId xmlns:a16="http://schemas.microsoft.com/office/drawing/2014/main" id="{44C8E456-8F22-461C-B209-2A1B44A83079}"/>
              </a:ext>
            </a:extLst>
          </p:cNvPr>
          <p:cNvSpPr/>
          <p:nvPr/>
        </p:nvSpPr>
        <p:spPr bwMode="gray">
          <a:xfrm>
            <a:off x="7051455" y="3505720"/>
            <a:ext cx="3156425" cy="606033"/>
          </a:xfrm>
          <a:prstGeom prst="rect">
            <a:avLst/>
          </a:prstGeom>
          <a:solidFill>
            <a:srgbClr val="FF8C00"/>
          </a:solidFill>
          <a:ln>
            <a:headEnd/>
            <a:tailEnd/>
          </a:ln>
        </p:spPr>
        <p:style>
          <a:lnRef idx="2">
            <a:schemeClr val="accent3">
              <a:shade val="50000"/>
            </a:schemeClr>
          </a:lnRef>
          <a:fillRef idx="1">
            <a:schemeClr val="accent3"/>
          </a:fillRef>
          <a:effectRef idx="0">
            <a:schemeClr val="accent3"/>
          </a:effectRef>
          <a:fontRef idx="minor">
            <a:schemeClr val="lt1"/>
          </a:fontRef>
        </p:style>
        <p:txBody>
          <a:bodyPr lIns="88231" tIns="70585" rIns="88231" bIns="70585" rtlCol="0" anchor="ctr"/>
          <a:lstStyle/>
          <a:p>
            <a:pPr marL="0" marR="0" lvl="0" indent="0" algn="ctr" defTabSz="896386" rtl="0" eaLnBrk="1" fontAlgn="base" latinLnBrk="0" hangingPunct="1">
              <a:lnSpc>
                <a:spcPct val="100000"/>
              </a:lnSpc>
              <a:spcBef>
                <a:spcPct val="50000"/>
              </a:spcBef>
              <a:spcAft>
                <a:spcPct val="0"/>
              </a:spcAft>
              <a:buClr>
                <a:srgbClr val="F0AB00"/>
              </a:buClr>
              <a:buSzPct val="80000"/>
              <a:buFontTx/>
              <a:buNone/>
              <a:tabLst/>
              <a:defRPr/>
            </a:pPr>
            <a:endParaRPr kumimoji="0" lang="en-US" sz="1961" b="0" i="0" u="none" strike="noStrike" kern="0" cap="none" spc="0" normalizeH="0" baseline="0" noProof="0" dirty="0" err="1">
              <a:ln>
                <a:noFill/>
              </a:ln>
              <a:solidFill>
                <a:srgbClr val="FFFFFF"/>
              </a:solidFill>
              <a:effectLst/>
              <a:uLnTx/>
              <a:uFillTx/>
              <a:latin typeface="Segoe UI Semilight"/>
              <a:ea typeface="Arial Unicode MS" pitchFamily="34" charset="-128"/>
              <a:cs typeface="Arial Unicode MS" pitchFamily="34" charset="-128"/>
            </a:endParaRPr>
          </a:p>
        </p:txBody>
      </p:sp>
      <p:sp>
        <p:nvSpPr>
          <p:cNvPr id="19" name="Rectangle 18">
            <a:extLst>
              <a:ext uri="{FF2B5EF4-FFF2-40B4-BE49-F238E27FC236}">
                <a16:creationId xmlns:a16="http://schemas.microsoft.com/office/drawing/2014/main" id="{1F24AB39-26DD-4D91-8B01-93154D46D9FB}"/>
              </a:ext>
            </a:extLst>
          </p:cNvPr>
          <p:cNvSpPr/>
          <p:nvPr/>
        </p:nvSpPr>
        <p:spPr bwMode="gray">
          <a:xfrm>
            <a:off x="7051455" y="4727619"/>
            <a:ext cx="3156425" cy="606033"/>
          </a:xfrm>
          <a:prstGeom prst="rect">
            <a:avLst/>
          </a:prstGeom>
          <a:solidFill>
            <a:srgbClr val="FFFF00"/>
          </a:solidFill>
          <a:ln>
            <a:headEnd/>
            <a:tailEnd/>
          </a:ln>
        </p:spPr>
        <p:style>
          <a:lnRef idx="2">
            <a:schemeClr val="accent5">
              <a:shade val="50000"/>
            </a:schemeClr>
          </a:lnRef>
          <a:fillRef idx="1">
            <a:schemeClr val="accent5"/>
          </a:fillRef>
          <a:effectRef idx="0">
            <a:schemeClr val="accent5"/>
          </a:effectRef>
          <a:fontRef idx="minor">
            <a:schemeClr val="lt1"/>
          </a:fontRef>
        </p:style>
        <p:txBody>
          <a:bodyPr lIns="88231" tIns="70585" rIns="88231" bIns="70585" rtlCol="0" anchor="ctr"/>
          <a:lstStyle/>
          <a:p>
            <a:pPr marL="0" marR="0" lvl="0" indent="0" algn="ctr" defTabSz="896386" rtl="0" eaLnBrk="1" fontAlgn="base" latinLnBrk="0" hangingPunct="1">
              <a:lnSpc>
                <a:spcPct val="100000"/>
              </a:lnSpc>
              <a:spcBef>
                <a:spcPct val="50000"/>
              </a:spcBef>
              <a:spcAft>
                <a:spcPct val="0"/>
              </a:spcAft>
              <a:buClr>
                <a:srgbClr val="F0AB00"/>
              </a:buClr>
              <a:buSzPct val="80000"/>
              <a:buFontTx/>
              <a:buNone/>
              <a:tabLst/>
              <a:defRPr/>
            </a:pPr>
            <a:endParaRPr kumimoji="0" lang="en-US" sz="1961" b="0" i="0" u="none" strike="noStrike" kern="0" cap="none" spc="0" normalizeH="0" baseline="0" noProof="0" dirty="0" err="1">
              <a:ln>
                <a:noFill/>
              </a:ln>
              <a:solidFill>
                <a:srgbClr val="FFFFFF"/>
              </a:solidFill>
              <a:effectLst/>
              <a:uLnTx/>
              <a:uFillTx/>
              <a:latin typeface="Segoe UI Semilight"/>
              <a:ea typeface="Arial Unicode MS" pitchFamily="34" charset="-128"/>
              <a:cs typeface="Arial Unicode MS" pitchFamily="34" charset="-128"/>
            </a:endParaRPr>
          </a:p>
        </p:txBody>
      </p:sp>
      <p:sp>
        <p:nvSpPr>
          <p:cNvPr id="20" name="Rectangle 19">
            <a:extLst>
              <a:ext uri="{FF2B5EF4-FFF2-40B4-BE49-F238E27FC236}">
                <a16:creationId xmlns:a16="http://schemas.microsoft.com/office/drawing/2014/main" id="{67BAF60B-F100-4748-A77D-15752BB9DD66}"/>
              </a:ext>
            </a:extLst>
          </p:cNvPr>
          <p:cNvSpPr/>
          <p:nvPr/>
        </p:nvSpPr>
        <p:spPr bwMode="gray">
          <a:xfrm>
            <a:off x="7398661" y="2442497"/>
            <a:ext cx="612347" cy="315206"/>
          </a:xfrm>
          <a:prstGeom prst="rect">
            <a:avLst/>
          </a:prstGeom>
          <a:solidFill>
            <a:schemeClr val="tx2"/>
          </a:solidFill>
          <a:ln w="6350" algn="ctr">
            <a:noFill/>
            <a:miter lim="800000"/>
            <a:headEnd/>
            <a:tailEnd/>
          </a:ln>
        </p:spPr>
        <p:txBody>
          <a:bodyPr lIns="88231" tIns="70585" rIns="88231" bIns="70585" rtlCol="0" anchor="ctr"/>
          <a:lstStyle/>
          <a:p>
            <a:pPr marL="0" marR="0" lvl="0" indent="0" algn="ctr" defTabSz="896386" rtl="0" eaLnBrk="1" fontAlgn="base" latinLnBrk="0" hangingPunct="1">
              <a:lnSpc>
                <a:spcPct val="100000"/>
              </a:lnSpc>
              <a:spcBef>
                <a:spcPct val="50000"/>
              </a:spcBef>
              <a:spcAft>
                <a:spcPct val="0"/>
              </a:spcAft>
              <a:buClr>
                <a:srgbClr val="F0AB00"/>
              </a:buClr>
              <a:buSzPct val="80000"/>
              <a:buFontTx/>
              <a:buNone/>
              <a:tabLst/>
              <a:defRPr/>
            </a:pPr>
            <a:r>
              <a:rPr kumimoji="0" lang="de-DE" sz="1568" b="0" i="0" u="none" strike="noStrike" kern="0" cap="none" spc="0" normalizeH="0" baseline="0" noProof="0" dirty="0">
                <a:ln>
                  <a:noFill/>
                </a:ln>
                <a:solidFill>
                  <a:srgbClr val="FFFFFF"/>
                </a:solidFill>
                <a:effectLst/>
                <a:uLnTx/>
                <a:uFillTx/>
                <a:latin typeface="Segoe UI Semilight"/>
                <a:ea typeface="Arial Unicode MS" pitchFamily="34" charset="-128"/>
                <a:cs typeface="Arial Unicode MS" pitchFamily="34" charset="-128"/>
              </a:rPr>
              <a:t>AP</a:t>
            </a:r>
            <a:endParaRPr kumimoji="0" lang="en-US" sz="1568" b="0" i="0" u="none" strike="noStrike" kern="0" cap="none" spc="0" normalizeH="0" baseline="0" noProof="0" dirty="0" err="1">
              <a:ln>
                <a:noFill/>
              </a:ln>
              <a:solidFill>
                <a:srgbClr val="FFFFFF"/>
              </a:solidFill>
              <a:effectLst/>
              <a:uLnTx/>
              <a:uFillTx/>
              <a:latin typeface="Segoe UI Semilight"/>
              <a:ea typeface="Arial Unicode MS" pitchFamily="34" charset="-128"/>
              <a:cs typeface="Arial Unicode MS" pitchFamily="34" charset="-128"/>
            </a:endParaRPr>
          </a:p>
        </p:txBody>
      </p:sp>
      <p:sp>
        <p:nvSpPr>
          <p:cNvPr id="21" name="Rectangle 20">
            <a:extLst>
              <a:ext uri="{FF2B5EF4-FFF2-40B4-BE49-F238E27FC236}">
                <a16:creationId xmlns:a16="http://schemas.microsoft.com/office/drawing/2014/main" id="{7FBC1B75-0806-4E2E-BC7B-10094FC9EA39}"/>
              </a:ext>
            </a:extLst>
          </p:cNvPr>
          <p:cNvSpPr/>
          <p:nvPr/>
        </p:nvSpPr>
        <p:spPr bwMode="gray">
          <a:xfrm>
            <a:off x="8052040" y="2442496"/>
            <a:ext cx="612347" cy="315206"/>
          </a:xfrm>
          <a:prstGeom prst="rect">
            <a:avLst/>
          </a:prstGeom>
          <a:solidFill>
            <a:schemeClr val="tx2"/>
          </a:solidFill>
          <a:ln w="6350" algn="ctr">
            <a:noFill/>
            <a:miter lim="800000"/>
            <a:headEnd/>
            <a:tailEnd/>
          </a:ln>
        </p:spPr>
        <p:txBody>
          <a:bodyPr rot="0" spcFirstLastPara="0" vertOverflow="overflow" horzOverflow="overflow" vert="horz" wrap="square" lIns="88231" tIns="70585" rIns="88231" bIns="70585" numCol="1" spcCol="0" rtlCol="0" fromWordArt="0" anchor="ctr" anchorCtr="0" forceAA="0" compatLnSpc="1">
            <a:prstTxWarp prst="textNoShape">
              <a:avLst/>
            </a:prstTxWarp>
            <a:noAutofit/>
          </a:bodyPr>
          <a:lstStyle/>
          <a:p>
            <a:pPr marL="0" marR="0" lvl="0" indent="0" algn="ctr" defTabSz="896386" rtl="0" eaLnBrk="1" fontAlgn="base" latinLnBrk="0" hangingPunct="1">
              <a:lnSpc>
                <a:spcPct val="100000"/>
              </a:lnSpc>
              <a:spcBef>
                <a:spcPct val="50000"/>
              </a:spcBef>
              <a:spcAft>
                <a:spcPct val="0"/>
              </a:spcAft>
              <a:buClr>
                <a:srgbClr val="F0AB00"/>
              </a:buClr>
              <a:buSzPct val="80000"/>
              <a:buFontTx/>
              <a:buNone/>
              <a:tabLst/>
              <a:defRPr/>
            </a:pPr>
            <a:r>
              <a:rPr kumimoji="0" lang="de-DE" sz="1568" b="0" i="0" u="none" strike="noStrike" kern="0" cap="none" spc="0" normalizeH="0" baseline="0" noProof="0" dirty="0">
                <a:ln>
                  <a:noFill/>
                </a:ln>
                <a:solidFill>
                  <a:srgbClr val="FFFFFF"/>
                </a:solidFill>
                <a:effectLst/>
                <a:uLnTx/>
                <a:uFillTx/>
                <a:latin typeface="Segoe UI Semilight"/>
                <a:ea typeface="Arial Unicode MS" pitchFamily="34" charset="-128"/>
                <a:cs typeface="Arial Unicode MS" pitchFamily="34" charset="-128"/>
              </a:rPr>
              <a:t>AP</a:t>
            </a:r>
            <a:endParaRPr kumimoji="0" lang="en-US" sz="1568" b="0" i="0" u="none" strike="noStrike" kern="0" cap="none" spc="0" normalizeH="0" baseline="0" noProof="0" dirty="0" err="1">
              <a:ln>
                <a:noFill/>
              </a:ln>
              <a:solidFill>
                <a:srgbClr val="FFFFFF"/>
              </a:solidFill>
              <a:effectLst/>
              <a:uLnTx/>
              <a:uFillTx/>
              <a:latin typeface="Segoe UI Semilight"/>
              <a:ea typeface="Arial Unicode MS" pitchFamily="34" charset="-128"/>
              <a:cs typeface="Arial Unicode MS" pitchFamily="34" charset="-128"/>
            </a:endParaRPr>
          </a:p>
        </p:txBody>
      </p:sp>
      <p:sp>
        <p:nvSpPr>
          <p:cNvPr id="22" name="Rectangle 21">
            <a:extLst>
              <a:ext uri="{FF2B5EF4-FFF2-40B4-BE49-F238E27FC236}">
                <a16:creationId xmlns:a16="http://schemas.microsoft.com/office/drawing/2014/main" id="{8C06E1C6-8E1D-423C-83E0-AC9D6C3ACBDD}"/>
              </a:ext>
            </a:extLst>
          </p:cNvPr>
          <p:cNvSpPr/>
          <p:nvPr/>
        </p:nvSpPr>
        <p:spPr bwMode="gray">
          <a:xfrm>
            <a:off x="9358799" y="2442496"/>
            <a:ext cx="612347" cy="315206"/>
          </a:xfrm>
          <a:prstGeom prst="rect">
            <a:avLst/>
          </a:prstGeom>
          <a:solidFill>
            <a:schemeClr val="tx2"/>
          </a:solidFill>
          <a:ln w="6350" algn="ctr">
            <a:noFill/>
            <a:miter lim="800000"/>
            <a:headEnd/>
            <a:tailEnd/>
          </a:ln>
        </p:spPr>
        <p:txBody>
          <a:bodyPr rot="0" spcFirstLastPara="0" vertOverflow="overflow" horzOverflow="overflow" vert="horz" wrap="square" lIns="88231" tIns="70585" rIns="88231" bIns="70585" numCol="1" spcCol="0" rtlCol="0" fromWordArt="0" anchor="ctr" anchorCtr="0" forceAA="0" compatLnSpc="1">
            <a:prstTxWarp prst="textNoShape">
              <a:avLst/>
            </a:prstTxWarp>
            <a:noAutofit/>
          </a:bodyPr>
          <a:lstStyle/>
          <a:p>
            <a:pPr marL="0" marR="0" lvl="0" indent="0" algn="ctr" defTabSz="896386" rtl="0" eaLnBrk="1" fontAlgn="base" latinLnBrk="0" hangingPunct="1">
              <a:lnSpc>
                <a:spcPct val="100000"/>
              </a:lnSpc>
              <a:spcBef>
                <a:spcPct val="50000"/>
              </a:spcBef>
              <a:spcAft>
                <a:spcPct val="0"/>
              </a:spcAft>
              <a:buClr>
                <a:srgbClr val="F0AB00"/>
              </a:buClr>
              <a:buSzPct val="80000"/>
              <a:buFontTx/>
              <a:buNone/>
              <a:tabLst/>
              <a:defRPr/>
            </a:pPr>
            <a:r>
              <a:rPr kumimoji="0" lang="de-DE" sz="1568" b="0" i="0" u="none" strike="noStrike" kern="0" cap="none" spc="0" normalizeH="0" baseline="0" noProof="0" dirty="0">
                <a:ln>
                  <a:noFill/>
                </a:ln>
                <a:solidFill>
                  <a:srgbClr val="FFFFFF"/>
                </a:solidFill>
                <a:effectLst/>
                <a:uLnTx/>
                <a:uFillTx/>
                <a:latin typeface="Segoe UI Semilight"/>
                <a:ea typeface="Arial Unicode MS" pitchFamily="34" charset="-128"/>
                <a:cs typeface="Arial Unicode MS" pitchFamily="34" charset="-128"/>
              </a:rPr>
              <a:t>AP</a:t>
            </a:r>
            <a:endParaRPr kumimoji="0" lang="en-US" sz="1568" b="0" i="0" u="none" strike="noStrike" kern="0" cap="none" spc="0" normalizeH="0" baseline="0" noProof="0" dirty="0" err="1">
              <a:ln>
                <a:noFill/>
              </a:ln>
              <a:solidFill>
                <a:srgbClr val="FFFFFF"/>
              </a:solidFill>
              <a:effectLst/>
              <a:uLnTx/>
              <a:uFillTx/>
              <a:latin typeface="Segoe UI Semilight"/>
              <a:ea typeface="Arial Unicode MS" pitchFamily="34" charset="-128"/>
              <a:cs typeface="Arial Unicode MS" pitchFamily="34" charset="-128"/>
            </a:endParaRPr>
          </a:p>
        </p:txBody>
      </p:sp>
      <p:sp>
        <p:nvSpPr>
          <p:cNvPr id="23" name="Rectangle 22">
            <a:extLst>
              <a:ext uri="{FF2B5EF4-FFF2-40B4-BE49-F238E27FC236}">
                <a16:creationId xmlns:a16="http://schemas.microsoft.com/office/drawing/2014/main" id="{402CCD5E-D80E-4348-93CC-F170DCBDFDC5}"/>
              </a:ext>
            </a:extLst>
          </p:cNvPr>
          <p:cNvSpPr/>
          <p:nvPr/>
        </p:nvSpPr>
        <p:spPr bwMode="gray">
          <a:xfrm>
            <a:off x="8143156" y="3657742"/>
            <a:ext cx="946928" cy="315206"/>
          </a:xfrm>
          <a:prstGeom prst="rect">
            <a:avLst/>
          </a:prstGeom>
          <a:solidFill>
            <a:schemeClr val="tx2"/>
          </a:solidFill>
          <a:ln w="6350" algn="ctr">
            <a:noFill/>
            <a:miter lim="800000"/>
            <a:headEnd/>
            <a:tailEnd/>
          </a:ln>
        </p:spPr>
        <p:txBody>
          <a:bodyPr lIns="88231" tIns="70585" rIns="88231" bIns="70585" rtlCol="0" anchor="ctr"/>
          <a:lstStyle/>
          <a:p>
            <a:pPr marL="0" marR="0" lvl="0" indent="0" algn="ctr" defTabSz="896386" rtl="0" eaLnBrk="1" fontAlgn="base" latinLnBrk="0" hangingPunct="1">
              <a:lnSpc>
                <a:spcPct val="100000"/>
              </a:lnSpc>
              <a:spcBef>
                <a:spcPct val="50000"/>
              </a:spcBef>
              <a:spcAft>
                <a:spcPct val="0"/>
              </a:spcAft>
              <a:buClr>
                <a:srgbClr val="F0AB00"/>
              </a:buClr>
              <a:buSzPct val="80000"/>
              <a:buFontTx/>
              <a:buNone/>
              <a:tabLst/>
              <a:defRPr/>
            </a:pPr>
            <a:r>
              <a:rPr kumimoji="0" lang="de-DE" sz="1568" b="0" i="0" u="none" strike="noStrike" kern="0" cap="none" spc="0" normalizeH="0" baseline="0" noProof="0" dirty="0">
                <a:ln>
                  <a:noFill/>
                </a:ln>
                <a:solidFill>
                  <a:srgbClr val="FFFFFF"/>
                </a:solidFill>
                <a:effectLst/>
                <a:uLnTx/>
                <a:uFillTx/>
                <a:latin typeface="Segoe UI Semilight"/>
                <a:ea typeface="Arial Unicode MS" pitchFamily="34" charset="-128"/>
                <a:cs typeface="Arial Unicode MS" pitchFamily="34" charset="-128"/>
              </a:rPr>
              <a:t>(A)SCS</a:t>
            </a:r>
            <a:endParaRPr kumimoji="0" lang="en-US" sz="1568" b="0" i="0" u="none" strike="noStrike" kern="0" cap="none" spc="0" normalizeH="0" baseline="0" noProof="0" dirty="0" err="1">
              <a:ln>
                <a:noFill/>
              </a:ln>
              <a:solidFill>
                <a:srgbClr val="FFFFFF"/>
              </a:solidFill>
              <a:effectLst/>
              <a:uLnTx/>
              <a:uFillTx/>
              <a:latin typeface="Segoe UI Semilight"/>
              <a:ea typeface="Arial Unicode MS" pitchFamily="34" charset="-128"/>
              <a:cs typeface="Arial Unicode MS" pitchFamily="34" charset="-128"/>
            </a:endParaRPr>
          </a:p>
        </p:txBody>
      </p:sp>
      <p:sp>
        <p:nvSpPr>
          <p:cNvPr id="24" name="Rectangle 23">
            <a:extLst>
              <a:ext uri="{FF2B5EF4-FFF2-40B4-BE49-F238E27FC236}">
                <a16:creationId xmlns:a16="http://schemas.microsoft.com/office/drawing/2014/main" id="{C144A7E5-2F53-4999-B95E-6892E0A0E583}"/>
              </a:ext>
            </a:extLst>
          </p:cNvPr>
          <p:cNvSpPr/>
          <p:nvPr/>
        </p:nvSpPr>
        <p:spPr bwMode="gray">
          <a:xfrm>
            <a:off x="8081740" y="4879641"/>
            <a:ext cx="1096378" cy="273917"/>
          </a:xfrm>
          <a:prstGeom prst="rect">
            <a:avLst/>
          </a:prstGeom>
          <a:solidFill>
            <a:schemeClr val="tx2"/>
          </a:solidFill>
          <a:ln w="6350" algn="ctr">
            <a:noFill/>
            <a:miter lim="800000"/>
            <a:headEnd/>
            <a:tailEnd/>
          </a:ln>
        </p:spPr>
        <p:txBody>
          <a:bodyPr rot="0" spcFirstLastPara="0" vertOverflow="overflow" horzOverflow="overflow" vert="horz" wrap="square" lIns="88231" tIns="70585" rIns="88231" bIns="70585" numCol="1" spcCol="0" rtlCol="0" fromWordArt="0" anchor="ctr" anchorCtr="0" forceAA="0" compatLnSpc="1">
            <a:prstTxWarp prst="textNoShape">
              <a:avLst/>
            </a:prstTxWarp>
            <a:noAutofit/>
          </a:bodyPr>
          <a:lstStyle/>
          <a:p>
            <a:pPr marL="0" marR="0" lvl="0" indent="0" algn="ctr" defTabSz="896386" rtl="0" eaLnBrk="1" fontAlgn="base" latinLnBrk="0" hangingPunct="1">
              <a:lnSpc>
                <a:spcPct val="100000"/>
              </a:lnSpc>
              <a:spcBef>
                <a:spcPct val="50000"/>
              </a:spcBef>
              <a:spcAft>
                <a:spcPct val="0"/>
              </a:spcAft>
              <a:buClr>
                <a:srgbClr val="F0AB00"/>
              </a:buClr>
              <a:buSzPct val="80000"/>
              <a:buFontTx/>
              <a:buNone/>
              <a:tabLst/>
              <a:defRPr/>
            </a:pPr>
            <a:r>
              <a:rPr kumimoji="0" lang="de-DE" sz="1568" b="0" i="0" u="none" strike="noStrike" kern="0" cap="none" spc="0" normalizeH="0" baseline="0" noProof="0" dirty="0">
                <a:ln>
                  <a:noFill/>
                </a:ln>
                <a:solidFill>
                  <a:srgbClr val="FFFFFF"/>
                </a:solidFill>
                <a:effectLst/>
                <a:uLnTx/>
                <a:uFillTx/>
                <a:latin typeface="Segoe UI Semilight"/>
                <a:ea typeface="Arial Unicode MS" pitchFamily="34" charset="-128"/>
                <a:cs typeface="Arial Unicode MS" pitchFamily="34" charset="-128"/>
              </a:rPr>
              <a:t>File Share</a:t>
            </a:r>
            <a:endParaRPr kumimoji="0" lang="en-US" sz="1568" b="0" i="0" u="none" strike="noStrike" kern="0" cap="none" spc="0" normalizeH="0" baseline="0" noProof="0" dirty="0" err="1">
              <a:ln>
                <a:noFill/>
              </a:ln>
              <a:solidFill>
                <a:srgbClr val="FFFFFF"/>
              </a:solidFill>
              <a:effectLst/>
              <a:uLnTx/>
              <a:uFillTx/>
              <a:latin typeface="Segoe UI Semilight"/>
              <a:ea typeface="Arial Unicode MS" pitchFamily="34" charset="-128"/>
              <a:cs typeface="Arial Unicode MS" pitchFamily="34" charset="-128"/>
            </a:endParaRPr>
          </a:p>
        </p:txBody>
      </p:sp>
      <p:sp>
        <p:nvSpPr>
          <p:cNvPr id="25" name="TextBox 24">
            <a:extLst>
              <a:ext uri="{FF2B5EF4-FFF2-40B4-BE49-F238E27FC236}">
                <a16:creationId xmlns:a16="http://schemas.microsoft.com/office/drawing/2014/main" id="{00302396-F56D-4266-BD12-FFDC973992B1}"/>
              </a:ext>
            </a:extLst>
          </p:cNvPr>
          <p:cNvSpPr txBox="1"/>
          <p:nvPr/>
        </p:nvSpPr>
        <p:spPr>
          <a:xfrm>
            <a:off x="8768547" y="2423079"/>
            <a:ext cx="580782" cy="271554"/>
          </a:xfrm>
          <a:prstGeom prst="rect">
            <a:avLst/>
          </a:prstGeom>
          <a:noFill/>
        </p:spPr>
        <p:txBody>
          <a:bodyPr wrap="square" lIns="0" tIns="0" rIns="0" bIns="0" rtlCol="0">
            <a:spAutoFit/>
          </a:bodyPr>
          <a:lstStyle/>
          <a:p>
            <a:pPr marL="0" marR="0" lvl="0" indent="0" algn="l" defTabSz="914367" rtl="0" eaLnBrk="1" fontAlgn="base" latinLnBrk="0" hangingPunct="1">
              <a:lnSpc>
                <a:spcPct val="100000"/>
              </a:lnSpc>
              <a:spcBef>
                <a:spcPts val="588"/>
              </a:spcBef>
              <a:spcAft>
                <a:spcPct val="0"/>
              </a:spcAft>
              <a:buClr>
                <a:srgbClr val="F0AB00"/>
              </a:buClr>
              <a:buSzPct val="80000"/>
              <a:buFontTx/>
              <a:buNone/>
              <a:tabLst/>
              <a:defRPr/>
            </a:pPr>
            <a:r>
              <a:rPr kumimoji="0" lang="de-DE" sz="1765" b="0" i="0" u="none" strike="noStrike" kern="0" cap="none" spc="0" normalizeH="0" baseline="0" noProof="0" dirty="0">
                <a:ln>
                  <a:noFill/>
                </a:ln>
                <a:solidFill>
                  <a:srgbClr val="353535"/>
                </a:solidFill>
                <a:effectLst/>
                <a:uLnTx/>
                <a:uFillTx/>
                <a:latin typeface="Segoe UI Semilight"/>
                <a:ea typeface="Arial Unicode MS" pitchFamily="34" charset="-128"/>
                <a:cs typeface="Arial Unicode MS" pitchFamily="34" charset="-128"/>
              </a:rPr>
              <a:t>…..</a:t>
            </a:r>
            <a:endParaRPr kumimoji="0" lang="en-US" sz="1765" b="0" i="0" u="none" strike="noStrike" kern="0" cap="none" spc="0" normalizeH="0" baseline="0" noProof="0" dirty="0" err="1">
              <a:ln>
                <a:noFill/>
              </a:ln>
              <a:solidFill>
                <a:srgbClr val="353535"/>
              </a:solidFill>
              <a:effectLst/>
              <a:uLnTx/>
              <a:uFillTx/>
              <a:latin typeface="Segoe UI Semilight"/>
              <a:ea typeface="Arial Unicode MS" pitchFamily="34" charset="-128"/>
              <a:cs typeface="Arial Unicode MS" pitchFamily="34" charset="-128"/>
            </a:endParaRPr>
          </a:p>
        </p:txBody>
      </p:sp>
      <p:cxnSp>
        <p:nvCxnSpPr>
          <p:cNvPr id="26" name="Straight Connector 25">
            <a:extLst>
              <a:ext uri="{FF2B5EF4-FFF2-40B4-BE49-F238E27FC236}">
                <a16:creationId xmlns:a16="http://schemas.microsoft.com/office/drawing/2014/main" id="{52140044-9C30-4C14-AE9D-55AACEACA047}"/>
              </a:ext>
            </a:extLst>
          </p:cNvPr>
          <p:cNvCxnSpPr>
            <a:cxnSpLocks/>
          </p:cNvCxnSpPr>
          <p:nvPr/>
        </p:nvCxnSpPr>
        <p:spPr>
          <a:xfrm>
            <a:off x="725846" y="3113250"/>
            <a:ext cx="9864123" cy="23204"/>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D984D18B-4B18-4C5F-BBB3-7D69B4143216}"/>
              </a:ext>
            </a:extLst>
          </p:cNvPr>
          <p:cNvCxnSpPr>
            <a:cxnSpLocks/>
          </p:cNvCxnSpPr>
          <p:nvPr/>
        </p:nvCxnSpPr>
        <p:spPr>
          <a:xfrm>
            <a:off x="750567" y="4358430"/>
            <a:ext cx="9814681" cy="23202"/>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BA318986-7956-4CA5-A166-33DB8DCF634A}"/>
              </a:ext>
            </a:extLst>
          </p:cNvPr>
          <p:cNvPicPr>
            <a:picLocks noChangeAspect="1"/>
          </p:cNvPicPr>
          <p:nvPr/>
        </p:nvPicPr>
        <p:blipFill>
          <a:blip r:embed="rId3"/>
          <a:stretch>
            <a:fillRect/>
          </a:stretch>
        </p:blipFill>
        <p:spPr>
          <a:xfrm>
            <a:off x="11152188" y="1105285"/>
            <a:ext cx="325622" cy="374467"/>
          </a:xfrm>
          <a:prstGeom prst="rect">
            <a:avLst/>
          </a:prstGeom>
        </p:spPr>
      </p:pic>
      <p:pic>
        <p:nvPicPr>
          <p:cNvPr id="30" name="Picture 29">
            <a:extLst>
              <a:ext uri="{FF2B5EF4-FFF2-40B4-BE49-F238E27FC236}">
                <a16:creationId xmlns:a16="http://schemas.microsoft.com/office/drawing/2014/main" id="{94B3C604-2A47-413C-A634-D3FC06BA1796}"/>
              </a:ext>
            </a:extLst>
          </p:cNvPr>
          <p:cNvPicPr>
            <a:picLocks noChangeAspect="1"/>
          </p:cNvPicPr>
          <p:nvPr/>
        </p:nvPicPr>
        <p:blipFill>
          <a:blip r:embed="rId4"/>
          <a:stretch>
            <a:fillRect/>
          </a:stretch>
        </p:blipFill>
        <p:spPr>
          <a:xfrm>
            <a:off x="10608212" y="1137232"/>
            <a:ext cx="310574" cy="310574"/>
          </a:xfrm>
          <a:prstGeom prst="rect">
            <a:avLst/>
          </a:prstGeom>
        </p:spPr>
      </p:pic>
      <p:sp>
        <p:nvSpPr>
          <p:cNvPr id="31" name="TextBox 30">
            <a:extLst>
              <a:ext uri="{FF2B5EF4-FFF2-40B4-BE49-F238E27FC236}">
                <a16:creationId xmlns:a16="http://schemas.microsoft.com/office/drawing/2014/main" id="{D7E253D3-D97C-4ECF-9E20-4B70125C7D78}"/>
              </a:ext>
            </a:extLst>
          </p:cNvPr>
          <p:cNvSpPr txBox="1"/>
          <p:nvPr/>
        </p:nvSpPr>
        <p:spPr>
          <a:xfrm>
            <a:off x="8427438" y="251884"/>
            <a:ext cx="2800177" cy="84575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 ASCS : ABAP SAP Central Services – </a:t>
            </a:r>
            <a:br>
              <a:rPr kumimoji="0" lang="en-US" sz="12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br>
            <a:r>
              <a:rPr kumimoji="0" lang="en-US" sz="12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part of SAP application servers running message/enqueue service,  which is a single point of failure (SPOF)</a:t>
            </a:r>
          </a:p>
        </p:txBody>
      </p:sp>
      <p:cxnSp>
        <p:nvCxnSpPr>
          <p:cNvPr id="32" name="Straight Connector 31">
            <a:extLst>
              <a:ext uri="{FF2B5EF4-FFF2-40B4-BE49-F238E27FC236}">
                <a16:creationId xmlns:a16="http://schemas.microsoft.com/office/drawing/2014/main" id="{75839795-A9B3-4CAB-B6B9-BB476A5314FF}"/>
              </a:ext>
            </a:extLst>
          </p:cNvPr>
          <p:cNvCxnSpPr>
            <a:cxnSpLocks/>
          </p:cNvCxnSpPr>
          <p:nvPr/>
        </p:nvCxnSpPr>
        <p:spPr>
          <a:xfrm>
            <a:off x="725846" y="5532310"/>
            <a:ext cx="9864123" cy="32774"/>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BAB421C1-8864-4E30-B4A7-D6D0E4B690E2}"/>
              </a:ext>
            </a:extLst>
          </p:cNvPr>
          <p:cNvSpPr/>
          <p:nvPr/>
        </p:nvSpPr>
        <p:spPr bwMode="gray">
          <a:xfrm>
            <a:off x="7051455" y="5839429"/>
            <a:ext cx="3156425" cy="606033"/>
          </a:xfrm>
          <a:prstGeom prst="rect">
            <a:avLst/>
          </a:prstGeom>
          <a:solidFill>
            <a:srgbClr val="FF0000"/>
          </a:solidFill>
          <a:ln>
            <a:headEnd/>
            <a:tailEnd/>
          </a:ln>
        </p:spPr>
        <p:style>
          <a:lnRef idx="2">
            <a:schemeClr val="accent5">
              <a:shade val="50000"/>
            </a:schemeClr>
          </a:lnRef>
          <a:fillRef idx="1">
            <a:schemeClr val="accent5"/>
          </a:fillRef>
          <a:effectRef idx="0">
            <a:schemeClr val="accent5"/>
          </a:effectRef>
          <a:fontRef idx="minor">
            <a:schemeClr val="lt1"/>
          </a:fontRef>
        </p:style>
        <p:txBody>
          <a:bodyPr lIns="88231" tIns="70585" rIns="88231" bIns="70585" rtlCol="0" anchor="ctr"/>
          <a:lstStyle/>
          <a:p>
            <a:pPr marL="0" marR="0" lvl="0" indent="0" algn="ctr" defTabSz="896386" rtl="0" eaLnBrk="1" fontAlgn="base" latinLnBrk="0" hangingPunct="1">
              <a:lnSpc>
                <a:spcPct val="100000"/>
              </a:lnSpc>
              <a:spcBef>
                <a:spcPct val="50000"/>
              </a:spcBef>
              <a:spcAft>
                <a:spcPct val="0"/>
              </a:spcAft>
              <a:buClr>
                <a:srgbClr val="F0AB00"/>
              </a:buClr>
              <a:buSzPct val="80000"/>
              <a:buFontTx/>
              <a:buNone/>
              <a:tabLst/>
              <a:defRPr/>
            </a:pPr>
            <a:endParaRPr kumimoji="0" lang="en-US" sz="1961" b="0" i="0" u="none" strike="noStrike" kern="0" cap="none" spc="0" normalizeH="0" baseline="0" noProof="0" dirty="0" err="1">
              <a:ln>
                <a:noFill/>
              </a:ln>
              <a:solidFill>
                <a:srgbClr val="FFFFFF"/>
              </a:solidFill>
              <a:effectLst/>
              <a:uLnTx/>
              <a:uFillTx/>
              <a:latin typeface="Segoe UI Semilight"/>
              <a:ea typeface="Arial Unicode MS" pitchFamily="34" charset="-128"/>
              <a:cs typeface="Arial Unicode MS" pitchFamily="34" charset="-128"/>
            </a:endParaRPr>
          </a:p>
        </p:txBody>
      </p:sp>
      <p:sp>
        <p:nvSpPr>
          <p:cNvPr id="37" name="Rectangle 36">
            <a:extLst>
              <a:ext uri="{FF2B5EF4-FFF2-40B4-BE49-F238E27FC236}">
                <a16:creationId xmlns:a16="http://schemas.microsoft.com/office/drawing/2014/main" id="{9232BEC3-B6B7-4AD7-9656-BC93B99C3DAF}"/>
              </a:ext>
            </a:extLst>
          </p:cNvPr>
          <p:cNvSpPr/>
          <p:nvPr/>
        </p:nvSpPr>
        <p:spPr bwMode="gray">
          <a:xfrm>
            <a:off x="8143156" y="5991451"/>
            <a:ext cx="946928" cy="315206"/>
          </a:xfrm>
          <a:prstGeom prst="rect">
            <a:avLst/>
          </a:prstGeom>
          <a:solidFill>
            <a:schemeClr val="tx2"/>
          </a:solidFill>
          <a:ln w="6350" algn="ctr">
            <a:noFill/>
            <a:miter lim="800000"/>
            <a:headEnd/>
            <a:tailEnd/>
          </a:ln>
        </p:spPr>
        <p:txBody>
          <a:bodyPr rot="0" spcFirstLastPara="0" vertOverflow="overflow" horzOverflow="overflow" vert="horz" wrap="square" lIns="88231" tIns="70585" rIns="88231" bIns="70585" numCol="1" spcCol="0" rtlCol="0" fromWordArt="0" anchor="ctr" anchorCtr="0" forceAA="0" compatLnSpc="1">
            <a:prstTxWarp prst="textNoShape">
              <a:avLst/>
            </a:prstTxWarp>
            <a:noAutofit/>
          </a:bodyPr>
          <a:lstStyle/>
          <a:p>
            <a:pPr marL="0" marR="0" lvl="0" indent="0" algn="ctr" defTabSz="896386" rtl="0" eaLnBrk="1" fontAlgn="base" latinLnBrk="0" hangingPunct="1">
              <a:lnSpc>
                <a:spcPct val="100000"/>
              </a:lnSpc>
              <a:spcBef>
                <a:spcPct val="50000"/>
              </a:spcBef>
              <a:spcAft>
                <a:spcPct val="0"/>
              </a:spcAft>
              <a:buClr>
                <a:srgbClr val="F0AB00"/>
              </a:buClr>
              <a:buSzPct val="80000"/>
              <a:buFontTx/>
              <a:buNone/>
              <a:tabLst/>
              <a:defRPr/>
            </a:pPr>
            <a:r>
              <a:rPr kumimoji="0" lang="de-DE" sz="1568" b="0" i="0" u="none" strike="noStrike" kern="0" cap="none" spc="0" normalizeH="0" baseline="0" noProof="0" dirty="0">
                <a:ln>
                  <a:noFill/>
                </a:ln>
                <a:solidFill>
                  <a:srgbClr val="FFFFFF"/>
                </a:solidFill>
                <a:effectLst/>
                <a:uLnTx/>
                <a:uFillTx/>
                <a:latin typeface="Segoe UI Semilight"/>
                <a:ea typeface="Arial Unicode MS" pitchFamily="34" charset="-128"/>
                <a:cs typeface="Arial Unicode MS" pitchFamily="34" charset="-128"/>
              </a:rPr>
              <a:t>DBMS</a:t>
            </a:r>
            <a:endParaRPr kumimoji="0" lang="en-US" sz="1568" b="0" i="0" u="none" strike="noStrike" kern="0" cap="none" spc="0" normalizeH="0" baseline="0" noProof="0" dirty="0" err="1">
              <a:ln>
                <a:noFill/>
              </a:ln>
              <a:solidFill>
                <a:srgbClr val="FFFFFF"/>
              </a:solidFill>
              <a:effectLst/>
              <a:uLnTx/>
              <a:uFillTx/>
              <a:latin typeface="Segoe UI Semilight"/>
              <a:ea typeface="Arial Unicode MS" pitchFamily="34" charset="-128"/>
              <a:cs typeface="Arial Unicode MS" pitchFamily="34" charset="-128"/>
            </a:endParaRPr>
          </a:p>
        </p:txBody>
      </p:sp>
    </p:spTree>
    <p:extLst>
      <p:ext uri="{BB962C8B-B14F-4D97-AF65-F5344CB8AC3E}">
        <p14:creationId xmlns:p14="http://schemas.microsoft.com/office/powerpoint/2010/main" val="170650278"/>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12">
            <a:extLst>
              <a:ext uri="{FF2B5EF4-FFF2-40B4-BE49-F238E27FC236}">
                <a16:creationId xmlns:a16="http://schemas.microsoft.com/office/drawing/2014/main" id="{5C5F5DD1-8F39-4CE4-9D06-860F1A7C1FEF}"/>
              </a:ext>
            </a:extLst>
          </p:cNvPr>
          <p:cNvSpPr/>
          <p:nvPr/>
        </p:nvSpPr>
        <p:spPr bwMode="auto">
          <a:xfrm>
            <a:off x="8307215" y="1361984"/>
            <a:ext cx="1087284" cy="1567167"/>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de-DE"/>
            </a:defPPr>
            <a:lvl1pPr marL="0" algn="l" defTabSz="1088776" rtl="0" eaLnBrk="1" latinLnBrk="0" hangingPunct="1">
              <a:defRPr lang="de-DE" sz="2100" kern="1200">
                <a:solidFill>
                  <a:schemeClr val="lt1"/>
                </a:solidFill>
                <a:latin typeface="+mn-lt"/>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lt1"/>
                </a:solidFill>
                <a:latin typeface="+mn-lt"/>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lt1"/>
                </a:solidFill>
                <a:latin typeface="+mn-lt"/>
                <a:ea typeface="+mn-ea"/>
                <a:cs typeface="+mn-cs"/>
              </a:defRPr>
            </a:lvl3pPr>
            <a:lvl4pPr marL="1633164" algn="l" defTabSz="1088776" rtl="0" eaLnBrk="1" latinLnBrk="0" hangingPunct="1">
              <a:buClr>
                <a:srgbClr val="666666"/>
              </a:buClr>
              <a:buSzPct val="80000"/>
              <a:buFont typeface="Arial"/>
              <a:buChar char=""/>
              <a:defRPr lang="de-DE" sz="1400" kern="1200">
                <a:solidFill>
                  <a:schemeClr val="lt1"/>
                </a:solidFill>
                <a:latin typeface="+mn-lt"/>
                <a:ea typeface="+mn-ea"/>
                <a:cs typeface="+mn-cs"/>
              </a:defRPr>
            </a:lvl4pPr>
            <a:lvl5pPr marL="2177552" algn="l" defTabSz="1088776" rtl="0" eaLnBrk="1" latinLnBrk="0" hangingPunct="1">
              <a:buClr>
                <a:srgbClr val="666666"/>
              </a:buClr>
              <a:buSzPct val="80000"/>
              <a:buFont typeface="Arial"/>
              <a:buChar char=""/>
              <a:defRPr lang="de-DE" sz="1200" kern="1200">
                <a:solidFill>
                  <a:schemeClr val="lt1"/>
                </a:solidFill>
                <a:latin typeface="+mn-lt"/>
                <a:ea typeface="+mn-ea"/>
                <a:cs typeface="+mn-cs"/>
              </a:defRPr>
            </a:lvl5pPr>
            <a:lvl6pPr marL="2721940" algn="l" defTabSz="1088776" rtl="0" eaLnBrk="1" latinLnBrk="0" hangingPunct="1">
              <a:defRPr sz="2100" kern="1200">
                <a:solidFill>
                  <a:schemeClr val="lt1"/>
                </a:solidFill>
                <a:latin typeface="+mn-lt"/>
                <a:ea typeface="+mn-ea"/>
                <a:cs typeface="+mn-cs"/>
              </a:defRPr>
            </a:lvl6pPr>
            <a:lvl7pPr marL="3266328" algn="l" defTabSz="1088776" rtl="0" eaLnBrk="1" latinLnBrk="0" hangingPunct="1">
              <a:defRPr sz="2100" kern="1200">
                <a:solidFill>
                  <a:schemeClr val="lt1"/>
                </a:solidFill>
                <a:latin typeface="+mn-lt"/>
                <a:ea typeface="+mn-ea"/>
                <a:cs typeface="+mn-cs"/>
              </a:defRPr>
            </a:lvl7pPr>
            <a:lvl8pPr marL="3810716" algn="l" defTabSz="1088776" rtl="0" eaLnBrk="1" latinLnBrk="0" hangingPunct="1">
              <a:defRPr sz="2100" kern="1200">
                <a:solidFill>
                  <a:schemeClr val="lt1"/>
                </a:solidFill>
                <a:latin typeface="+mn-lt"/>
                <a:ea typeface="+mn-ea"/>
                <a:cs typeface="+mn-cs"/>
              </a:defRPr>
            </a:lvl8pPr>
            <a:lvl9pPr marL="4355104" algn="l" defTabSz="1088776" rtl="0" eaLnBrk="1" latinLnBrk="0" hangingPunct="1">
              <a:defRPr sz="2100" kern="1200">
                <a:solidFill>
                  <a:schemeClr val="lt1"/>
                </a:solidFill>
                <a:latin typeface="+mn-lt"/>
                <a:ea typeface="+mn-ea"/>
                <a:cs typeface="+mn-cs"/>
              </a:defRPr>
            </a:lvl9pPr>
          </a:lstStyle>
          <a:p>
            <a:pPr marL="0" marR="0" lvl="0" indent="0" algn="ctr"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FFFFFF"/>
              </a:solidFill>
              <a:effectLst/>
              <a:uLnTx/>
              <a:uFillTx/>
              <a:latin typeface="Segoe UI"/>
              <a:ea typeface="+mn-ea"/>
              <a:cs typeface="+mn-cs"/>
            </a:endParaRPr>
          </a:p>
        </p:txBody>
      </p:sp>
      <p:sp>
        <p:nvSpPr>
          <p:cNvPr id="5" name="Rounded Rectangle 14">
            <a:extLst>
              <a:ext uri="{FF2B5EF4-FFF2-40B4-BE49-F238E27FC236}">
                <a16:creationId xmlns:a16="http://schemas.microsoft.com/office/drawing/2014/main" id="{20D42AA2-46C3-4F00-9B45-3D5CACB7D50D}"/>
              </a:ext>
            </a:extLst>
          </p:cNvPr>
          <p:cNvSpPr/>
          <p:nvPr/>
        </p:nvSpPr>
        <p:spPr bwMode="auto">
          <a:xfrm>
            <a:off x="10645756" y="1361984"/>
            <a:ext cx="960301" cy="1567167"/>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de-DE"/>
            </a:defPPr>
            <a:lvl1pPr marL="0" algn="l" defTabSz="1088776" rtl="0" eaLnBrk="1" latinLnBrk="0" hangingPunct="1">
              <a:defRPr lang="de-DE" sz="2100" kern="1200">
                <a:solidFill>
                  <a:schemeClr val="lt1"/>
                </a:solidFill>
                <a:latin typeface="+mn-lt"/>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lt1"/>
                </a:solidFill>
                <a:latin typeface="+mn-lt"/>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lt1"/>
                </a:solidFill>
                <a:latin typeface="+mn-lt"/>
                <a:ea typeface="+mn-ea"/>
                <a:cs typeface="+mn-cs"/>
              </a:defRPr>
            </a:lvl3pPr>
            <a:lvl4pPr marL="1633164" algn="l" defTabSz="1088776" rtl="0" eaLnBrk="1" latinLnBrk="0" hangingPunct="1">
              <a:buClr>
                <a:srgbClr val="666666"/>
              </a:buClr>
              <a:buSzPct val="80000"/>
              <a:buFont typeface="Arial"/>
              <a:buChar char=""/>
              <a:defRPr lang="de-DE" sz="1400" kern="1200">
                <a:solidFill>
                  <a:schemeClr val="lt1"/>
                </a:solidFill>
                <a:latin typeface="+mn-lt"/>
                <a:ea typeface="+mn-ea"/>
                <a:cs typeface="+mn-cs"/>
              </a:defRPr>
            </a:lvl4pPr>
            <a:lvl5pPr marL="2177552" algn="l" defTabSz="1088776" rtl="0" eaLnBrk="1" latinLnBrk="0" hangingPunct="1">
              <a:buClr>
                <a:srgbClr val="666666"/>
              </a:buClr>
              <a:buSzPct val="80000"/>
              <a:buFont typeface="Arial"/>
              <a:buChar char=""/>
              <a:defRPr lang="de-DE" sz="1200" kern="1200">
                <a:solidFill>
                  <a:schemeClr val="lt1"/>
                </a:solidFill>
                <a:latin typeface="+mn-lt"/>
                <a:ea typeface="+mn-ea"/>
                <a:cs typeface="+mn-cs"/>
              </a:defRPr>
            </a:lvl5pPr>
            <a:lvl6pPr marL="2721940" algn="l" defTabSz="1088776" rtl="0" eaLnBrk="1" latinLnBrk="0" hangingPunct="1">
              <a:defRPr sz="2100" kern="1200">
                <a:solidFill>
                  <a:schemeClr val="lt1"/>
                </a:solidFill>
                <a:latin typeface="+mn-lt"/>
                <a:ea typeface="+mn-ea"/>
                <a:cs typeface="+mn-cs"/>
              </a:defRPr>
            </a:lvl6pPr>
            <a:lvl7pPr marL="3266328" algn="l" defTabSz="1088776" rtl="0" eaLnBrk="1" latinLnBrk="0" hangingPunct="1">
              <a:defRPr sz="2100" kern="1200">
                <a:solidFill>
                  <a:schemeClr val="lt1"/>
                </a:solidFill>
                <a:latin typeface="+mn-lt"/>
                <a:ea typeface="+mn-ea"/>
                <a:cs typeface="+mn-cs"/>
              </a:defRPr>
            </a:lvl7pPr>
            <a:lvl8pPr marL="3810716" algn="l" defTabSz="1088776" rtl="0" eaLnBrk="1" latinLnBrk="0" hangingPunct="1">
              <a:defRPr sz="2100" kern="1200">
                <a:solidFill>
                  <a:schemeClr val="lt1"/>
                </a:solidFill>
                <a:latin typeface="+mn-lt"/>
                <a:ea typeface="+mn-ea"/>
                <a:cs typeface="+mn-cs"/>
              </a:defRPr>
            </a:lvl8pPr>
            <a:lvl9pPr marL="4355104" algn="l" defTabSz="1088776" rtl="0" eaLnBrk="1" latinLnBrk="0" hangingPunct="1">
              <a:defRPr sz="2100" kern="1200">
                <a:solidFill>
                  <a:schemeClr val="lt1"/>
                </a:solidFill>
                <a:latin typeface="+mn-lt"/>
                <a:ea typeface="+mn-ea"/>
                <a:cs typeface="+mn-cs"/>
              </a:defRPr>
            </a:lvl9pPr>
          </a:lstStyle>
          <a:p>
            <a:pPr marL="0" marR="0" lvl="0" indent="0" algn="ctr"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FFFFFF"/>
              </a:solidFill>
              <a:effectLst/>
              <a:uLnTx/>
              <a:uFillTx/>
              <a:latin typeface="Segoe UI"/>
              <a:ea typeface="+mn-ea"/>
              <a:cs typeface="+mn-cs"/>
            </a:endParaRPr>
          </a:p>
        </p:txBody>
      </p:sp>
      <p:sp>
        <p:nvSpPr>
          <p:cNvPr id="6" name="Rounded Rectangle 16">
            <a:extLst>
              <a:ext uri="{FF2B5EF4-FFF2-40B4-BE49-F238E27FC236}">
                <a16:creationId xmlns:a16="http://schemas.microsoft.com/office/drawing/2014/main" id="{160DA007-9561-4F71-B4C5-558652ADA209}"/>
              </a:ext>
            </a:extLst>
          </p:cNvPr>
          <p:cNvSpPr/>
          <p:nvPr/>
        </p:nvSpPr>
        <p:spPr bwMode="auto">
          <a:xfrm>
            <a:off x="8159395" y="1236920"/>
            <a:ext cx="3597119" cy="203337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de-DE"/>
            </a:defPPr>
            <a:lvl1pPr marL="0" algn="l" defTabSz="1088776" rtl="0" eaLnBrk="1" latinLnBrk="0" hangingPunct="1">
              <a:defRPr lang="de-DE" sz="2100" kern="1200">
                <a:solidFill>
                  <a:schemeClr val="lt1"/>
                </a:solidFill>
                <a:latin typeface="+mn-lt"/>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lt1"/>
                </a:solidFill>
                <a:latin typeface="+mn-lt"/>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lt1"/>
                </a:solidFill>
                <a:latin typeface="+mn-lt"/>
                <a:ea typeface="+mn-ea"/>
                <a:cs typeface="+mn-cs"/>
              </a:defRPr>
            </a:lvl3pPr>
            <a:lvl4pPr marL="1633164" algn="l" defTabSz="1088776" rtl="0" eaLnBrk="1" latinLnBrk="0" hangingPunct="1">
              <a:buClr>
                <a:srgbClr val="666666"/>
              </a:buClr>
              <a:buSzPct val="80000"/>
              <a:buFont typeface="Arial"/>
              <a:buChar char=""/>
              <a:defRPr lang="de-DE" sz="1400" kern="1200">
                <a:solidFill>
                  <a:schemeClr val="lt1"/>
                </a:solidFill>
                <a:latin typeface="+mn-lt"/>
                <a:ea typeface="+mn-ea"/>
                <a:cs typeface="+mn-cs"/>
              </a:defRPr>
            </a:lvl4pPr>
            <a:lvl5pPr marL="2177552" algn="l" defTabSz="1088776" rtl="0" eaLnBrk="1" latinLnBrk="0" hangingPunct="1">
              <a:buClr>
                <a:srgbClr val="666666"/>
              </a:buClr>
              <a:buSzPct val="80000"/>
              <a:buFont typeface="Arial"/>
              <a:buChar char=""/>
              <a:defRPr lang="de-DE" sz="1200" kern="1200">
                <a:solidFill>
                  <a:schemeClr val="lt1"/>
                </a:solidFill>
                <a:latin typeface="+mn-lt"/>
                <a:ea typeface="+mn-ea"/>
                <a:cs typeface="+mn-cs"/>
              </a:defRPr>
            </a:lvl5pPr>
            <a:lvl6pPr marL="2721940" algn="l" defTabSz="1088776" rtl="0" eaLnBrk="1" latinLnBrk="0" hangingPunct="1">
              <a:defRPr sz="2100" kern="1200">
                <a:solidFill>
                  <a:schemeClr val="lt1"/>
                </a:solidFill>
                <a:latin typeface="+mn-lt"/>
                <a:ea typeface="+mn-ea"/>
                <a:cs typeface="+mn-cs"/>
              </a:defRPr>
            </a:lvl6pPr>
            <a:lvl7pPr marL="3266328" algn="l" defTabSz="1088776" rtl="0" eaLnBrk="1" latinLnBrk="0" hangingPunct="1">
              <a:defRPr sz="2100" kern="1200">
                <a:solidFill>
                  <a:schemeClr val="lt1"/>
                </a:solidFill>
                <a:latin typeface="+mn-lt"/>
                <a:ea typeface="+mn-ea"/>
                <a:cs typeface="+mn-cs"/>
              </a:defRPr>
            </a:lvl7pPr>
            <a:lvl8pPr marL="3810716" algn="l" defTabSz="1088776" rtl="0" eaLnBrk="1" latinLnBrk="0" hangingPunct="1">
              <a:defRPr sz="2100" kern="1200">
                <a:solidFill>
                  <a:schemeClr val="lt1"/>
                </a:solidFill>
                <a:latin typeface="+mn-lt"/>
                <a:ea typeface="+mn-ea"/>
                <a:cs typeface="+mn-cs"/>
              </a:defRPr>
            </a:lvl8pPr>
            <a:lvl9pPr marL="4355104" algn="l" defTabSz="1088776" rtl="0" eaLnBrk="1" latinLnBrk="0" hangingPunct="1">
              <a:defRPr sz="2100" kern="1200">
                <a:solidFill>
                  <a:schemeClr val="lt1"/>
                </a:solidFill>
                <a:latin typeface="+mn-lt"/>
                <a:ea typeface="+mn-ea"/>
                <a:cs typeface="+mn-cs"/>
              </a:defRPr>
            </a:lvl9pPr>
          </a:lstStyle>
          <a:p>
            <a:pPr marL="0" marR="0" lvl="0" indent="0" algn="ctr"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FFFFFF"/>
              </a:solidFill>
              <a:effectLst/>
              <a:uLnTx/>
              <a:uFillTx/>
              <a:latin typeface="Segoe UI"/>
              <a:ea typeface="+mn-ea"/>
              <a:cs typeface="+mn-cs"/>
            </a:endParaRPr>
          </a:p>
        </p:txBody>
      </p:sp>
      <p:sp>
        <p:nvSpPr>
          <p:cNvPr id="7" name="Rectangle 6">
            <a:extLst>
              <a:ext uri="{FF2B5EF4-FFF2-40B4-BE49-F238E27FC236}">
                <a16:creationId xmlns:a16="http://schemas.microsoft.com/office/drawing/2014/main" id="{9D00E0EA-71B9-425A-8471-388EF9904757}"/>
              </a:ext>
            </a:extLst>
          </p:cNvPr>
          <p:cNvSpPr>
            <a:spLocks noChangeArrowheads="1"/>
          </p:cNvSpPr>
          <p:nvPr/>
        </p:nvSpPr>
        <p:spPr bwMode="auto">
          <a:xfrm>
            <a:off x="8454947" y="1783144"/>
            <a:ext cx="2956339" cy="445293"/>
          </a:xfrm>
          <a:prstGeom prst="rect">
            <a:avLst/>
          </a:prstGeom>
          <a:noFill/>
          <a:ln w="41275">
            <a:solidFill>
              <a:srgbClr val="FF0000"/>
            </a:solidFill>
            <a:miter lim="800000"/>
            <a:headEnd/>
            <a:tailEnd/>
          </a:ln>
          <a:effectLst/>
          <a:extLst>
            <a:ext uri="{909E8E84-426E-40DD-AFC4-6F175D3DCCD1}">
              <a14:hiddenFill xmlns:a14="http://schemas.microsoft.com/office/drawing/2010/main">
                <a:solidFill>
                  <a:srgbClr val="FFFF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505050"/>
              </a:solidFill>
              <a:effectLst/>
              <a:uLnTx/>
              <a:uFillTx/>
              <a:latin typeface="Arial"/>
              <a:ea typeface="+mn-ea"/>
              <a:cs typeface="+mn-cs"/>
            </a:endParaRPr>
          </a:p>
        </p:txBody>
      </p:sp>
      <p:sp>
        <p:nvSpPr>
          <p:cNvPr id="8" name="Text Box 147">
            <a:extLst>
              <a:ext uri="{FF2B5EF4-FFF2-40B4-BE49-F238E27FC236}">
                <a16:creationId xmlns:a16="http://schemas.microsoft.com/office/drawing/2014/main" id="{E1C7FDA7-544C-4F8D-B303-724E59B24378}"/>
              </a:ext>
            </a:extLst>
          </p:cNvPr>
          <p:cNvSpPr txBox="1">
            <a:spLocks noChangeArrowheads="1"/>
          </p:cNvSpPr>
          <p:nvPr/>
        </p:nvSpPr>
        <p:spPr bwMode="auto">
          <a:xfrm>
            <a:off x="9486054" y="1624323"/>
            <a:ext cx="1101277" cy="312029"/>
          </a:xfrm>
          <a:prstGeom prst="rect">
            <a:avLst/>
          </a:prstGeom>
          <a:solidFill>
            <a:srgbClr val="FF0000"/>
          </a:solidFill>
          <a:ln>
            <a:solidFill>
              <a:srgbClr val="FF0000"/>
            </a:solidFill>
          </a:ln>
          <a:effectLst/>
          <a:extLst/>
        </p:spPr>
        <p:txBody>
          <a:bodyPr wrap="square">
            <a:spAutoFit/>
          </a:bodyPr>
          <a:ls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a:lstStyle>
          <a:p>
            <a:pPr marL="0" marR="0" lvl="0" indent="0" algn="ctr" defTabSz="1088776"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Arial"/>
                <a:ea typeface="+mn-ea"/>
                <a:cs typeface="+mn-cs"/>
              </a:rPr>
              <a:t>DBMS</a:t>
            </a:r>
            <a:endParaRPr kumimoji="0" lang="en-US" sz="1400" b="0" i="0" u="none" strike="noStrike" kern="1200" cap="none" spc="0" normalizeH="0" baseline="0" noProof="0" dirty="0">
              <a:ln>
                <a:noFill/>
              </a:ln>
              <a:solidFill>
                <a:srgbClr val="505050"/>
              </a:solidFill>
              <a:effectLst/>
              <a:uLnTx/>
              <a:uFillTx/>
              <a:latin typeface="Arial"/>
              <a:ea typeface="+mn-ea"/>
              <a:cs typeface="+mn-cs"/>
            </a:endParaRPr>
          </a:p>
        </p:txBody>
      </p:sp>
      <p:sp>
        <p:nvSpPr>
          <p:cNvPr id="9" name="TextBox 8">
            <a:extLst>
              <a:ext uri="{FF2B5EF4-FFF2-40B4-BE49-F238E27FC236}">
                <a16:creationId xmlns:a16="http://schemas.microsoft.com/office/drawing/2014/main" id="{781EBBE5-27F7-4413-9C47-6BDABA5A0593}"/>
              </a:ext>
            </a:extLst>
          </p:cNvPr>
          <p:cNvSpPr txBox="1"/>
          <p:nvPr/>
        </p:nvSpPr>
        <p:spPr>
          <a:xfrm>
            <a:off x="9479191" y="1269583"/>
            <a:ext cx="1318398" cy="3120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dirty="0">
                <a:ln>
                  <a:noFill/>
                </a:ln>
                <a:solidFill>
                  <a:srgbClr val="505050"/>
                </a:solidFill>
                <a:effectLst/>
                <a:uLnTx/>
                <a:uFillTx/>
                <a:latin typeface="Segoe UI"/>
                <a:ea typeface="+mn-ea"/>
                <a:cs typeface="+mn-cs"/>
              </a:rPr>
              <a:t> </a:t>
            </a:r>
            <a:endParaRPr kumimoji="0" lang="en-US" sz="14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0" name="Rectangle 28">
            <a:extLst>
              <a:ext uri="{FF2B5EF4-FFF2-40B4-BE49-F238E27FC236}">
                <a16:creationId xmlns:a16="http://schemas.microsoft.com/office/drawing/2014/main" id="{18B1603E-273D-4D46-9CC8-F3F3F9104ED4}"/>
              </a:ext>
            </a:extLst>
          </p:cNvPr>
          <p:cNvSpPr>
            <a:spLocks noChangeArrowheads="1"/>
          </p:cNvSpPr>
          <p:nvPr/>
        </p:nvSpPr>
        <p:spPr bwMode="auto">
          <a:xfrm>
            <a:off x="8652380" y="1838514"/>
            <a:ext cx="572684" cy="310071"/>
          </a:xfrm>
          <a:prstGeom prst="rect">
            <a:avLst/>
          </a:prstGeom>
          <a:solidFill>
            <a:srgbClr val="FF0000"/>
          </a:solidFill>
          <a:ln w="12700" algn="ctr">
            <a:solidFill>
              <a:srgbClr val="04357B"/>
            </a:solidFill>
            <a:miter lim="800000"/>
            <a:headEnd/>
            <a:tailEnd/>
          </a:ln>
          <a:effectLst>
            <a:outerShdw blurRad="50800" dist="38100" algn="l" rotWithShape="0">
              <a:prstClr val="black">
                <a:alpha val="40000"/>
              </a:prstClr>
            </a:outerShdw>
          </a:effectLst>
        </p:spPr>
        <p:txBody>
          <a:bodyPr lIns="0" tIns="0" rIns="0" bIns="0" anchor="ctr"/>
          <a:lstStyle/>
          <a:p>
            <a:pPr marL="0" marR="0" lvl="0" indent="0" algn="ctr" defTabSz="1088567" rtl="0" eaLnBrk="1" fontAlgn="auto" latinLnBrk="0" hangingPunct="1">
              <a:lnSpc>
                <a:spcPct val="100000"/>
              </a:lnSpc>
              <a:spcBef>
                <a:spcPts val="0"/>
              </a:spcBef>
              <a:spcAft>
                <a:spcPts val="0"/>
              </a:spcAft>
              <a:buClrTx/>
              <a:buSzTx/>
              <a:buFontTx/>
              <a:buNone/>
              <a:tabLst/>
              <a:defRPr/>
            </a:pPr>
            <a:r>
              <a:rPr kumimoji="0" lang="de-DE" sz="1200" b="1" i="0" u="none" strike="noStrike" kern="1200" cap="none" spc="0" normalizeH="0" baseline="0" noProof="0" dirty="0">
                <a:ln>
                  <a:noFill/>
                </a:ln>
                <a:solidFill>
                  <a:srgbClr val="FFFFFF"/>
                </a:solidFill>
                <a:effectLst/>
                <a:uLnTx/>
                <a:uFillTx/>
                <a:latin typeface="Arial"/>
                <a:ea typeface="+mn-ea"/>
                <a:cs typeface="+mn-cs"/>
              </a:rPr>
              <a:t>SQL</a:t>
            </a:r>
            <a:endParaRPr kumimoji="0" lang="en-US" sz="1200" b="1" i="0" u="none" strike="noStrike" kern="1200" cap="none" spc="0" normalizeH="0" baseline="0" noProof="0" dirty="0">
              <a:ln>
                <a:noFill/>
              </a:ln>
              <a:solidFill>
                <a:srgbClr val="FFFFFF"/>
              </a:solidFill>
              <a:effectLst/>
              <a:uLnTx/>
              <a:uFillTx/>
              <a:latin typeface="Arial"/>
              <a:ea typeface="+mn-ea"/>
              <a:cs typeface="+mn-cs"/>
            </a:endParaRPr>
          </a:p>
        </p:txBody>
      </p:sp>
      <p:pic>
        <p:nvPicPr>
          <p:cNvPr id="17" name="Picture 16">
            <a:extLst>
              <a:ext uri="{FF2B5EF4-FFF2-40B4-BE49-F238E27FC236}">
                <a16:creationId xmlns:a16="http://schemas.microsoft.com/office/drawing/2014/main" id="{314E3B64-ACCB-4613-BBE8-D10BEB819921}"/>
              </a:ext>
            </a:extLst>
          </p:cNvPr>
          <p:cNvPicPr>
            <a:picLocks noChangeAspect="1"/>
          </p:cNvPicPr>
          <p:nvPr/>
        </p:nvPicPr>
        <p:blipFill>
          <a:blip r:embed="rId3"/>
          <a:stretch>
            <a:fillRect/>
          </a:stretch>
        </p:blipFill>
        <p:spPr>
          <a:xfrm>
            <a:off x="9800425" y="599199"/>
            <a:ext cx="390090" cy="390090"/>
          </a:xfrm>
          <a:prstGeom prst="rect">
            <a:avLst/>
          </a:prstGeom>
        </p:spPr>
      </p:pic>
      <p:cxnSp>
        <p:nvCxnSpPr>
          <p:cNvPr id="18" name="Straight Arrow Connector 17">
            <a:extLst>
              <a:ext uri="{FF2B5EF4-FFF2-40B4-BE49-F238E27FC236}">
                <a16:creationId xmlns:a16="http://schemas.microsoft.com/office/drawing/2014/main" id="{AC6A0615-5C3F-4125-9217-D04547D28C3F}"/>
              </a:ext>
            </a:extLst>
          </p:cNvPr>
          <p:cNvCxnSpPr>
            <a:cxnSpLocks/>
            <a:endCxn id="17" idx="0"/>
          </p:cNvCxnSpPr>
          <p:nvPr/>
        </p:nvCxnSpPr>
        <p:spPr>
          <a:xfrm>
            <a:off x="9995470" y="313640"/>
            <a:ext cx="0" cy="285561"/>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DFE0AED4-23CE-404B-950A-988E098E4538}"/>
              </a:ext>
            </a:extLst>
          </p:cNvPr>
          <p:cNvCxnSpPr>
            <a:cxnSpLocks/>
            <a:stCxn id="17" idx="2"/>
            <a:endCxn id="4" idx="0"/>
          </p:cNvCxnSpPr>
          <p:nvPr/>
        </p:nvCxnSpPr>
        <p:spPr>
          <a:xfrm flipH="1">
            <a:off x="8850858" y="989291"/>
            <a:ext cx="1144613" cy="37269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FE28912D-ADAA-43AA-A72A-EF2168F1D52D}"/>
              </a:ext>
            </a:extLst>
          </p:cNvPr>
          <p:cNvCxnSpPr>
            <a:cxnSpLocks/>
            <a:stCxn id="17" idx="2"/>
            <a:endCxn id="5" idx="0"/>
          </p:cNvCxnSpPr>
          <p:nvPr/>
        </p:nvCxnSpPr>
        <p:spPr>
          <a:xfrm>
            <a:off x="9995471" y="989291"/>
            <a:ext cx="1130436" cy="37269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BAEE22E9-93E0-41AF-862F-61C86B3F53FA}"/>
              </a:ext>
            </a:extLst>
          </p:cNvPr>
          <p:cNvSpPr txBox="1"/>
          <p:nvPr/>
        </p:nvSpPr>
        <p:spPr>
          <a:xfrm>
            <a:off x="10235650" y="608846"/>
            <a:ext cx="1238814" cy="28067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dirty="0">
                <a:ln>
                  <a:noFill/>
                </a:ln>
                <a:solidFill>
                  <a:srgbClr val="505050"/>
                </a:solidFill>
                <a:effectLst/>
                <a:uLnTx/>
                <a:uFillTx/>
                <a:latin typeface="Segoe UI"/>
                <a:ea typeface="+mn-ea"/>
                <a:cs typeface="+mn-cs"/>
              </a:rPr>
              <a:t>SQL Server IP</a:t>
            </a:r>
            <a:endParaRPr kumimoji="0" lang="en-US" sz="12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2" name="TextBox 21">
            <a:extLst>
              <a:ext uri="{FF2B5EF4-FFF2-40B4-BE49-F238E27FC236}">
                <a16:creationId xmlns:a16="http://schemas.microsoft.com/office/drawing/2014/main" id="{7C756D70-BAC9-44CF-9536-EF012BA5ABED}"/>
              </a:ext>
            </a:extLst>
          </p:cNvPr>
          <p:cNvSpPr txBox="1"/>
          <p:nvPr/>
        </p:nvSpPr>
        <p:spPr>
          <a:xfrm>
            <a:off x="9061187" y="626123"/>
            <a:ext cx="828667" cy="28067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dirty="0">
                <a:ln>
                  <a:noFill/>
                </a:ln>
                <a:solidFill>
                  <a:srgbClr val="505050"/>
                </a:solidFill>
                <a:effectLst/>
                <a:uLnTx/>
                <a:uFillTx/>
                <a:latin typeface="Segoe UI"/>
                <a:ea typeface="+mn-ea"/>
                <a:cs typeface="+mn-cs"/>
              </a:rPr>
              <a:t>Azure ILB</a:t>
            </a:r>
            <a:endParaRPr kumimoji="0" lang="en-US" sz="1200" b="0" i="0" u="none" strike="noStrike" kern="1200" cap="none" spc="0" normalizeH="0" baseline="0" noProof="0" dirty="0">
              <a:ln>
                <a:noFill/>
              </a:ln>
              <a:solidFill>
                <a:srgbClr val="505050"/>
              </a:solidFill>
              <a:effectLst/>
              <a:uLnTx/>
              <a:uFillTx/>
              <a:latin typeface="Segoe UI"/>
              <a:ea typeface="+mn-ea"/>
              <a:cs typeface="+mn-cs"/>
            </a:endParaRPr>
          </a:p>
        </p:txBody>
      </p:sp>
      <p:pic>
        <p:nvPicPr>
          <p:cNvPr id="27" name="Picture 26">
            <a:extLst>
              <a:ext uri="{FF2B5EF4-FFF2-40B4-BE49-F238E27FC236}">
                <a16:creationId xmlns:a16="http://schemas.microsoft.com/office/drawing/2014/main" id="{23F9D4BE-09B5-40DC-AFFB-F6CABF950495}"/>
              </a:ext>
            </a:extLst>
          </p:cNvPr>
          <p:cNvPicPr>
            <a:picLocks noChangeAspect="1"/>
          </p:cNvPicPr>
          <p:nvPr/>
        </p:nvPicPr>
        <p:blipFill>
          <a:blip r:embed="rId4"/>
          <a:stretch>
            <a:fillRect/>
          </a:stretch>
        </p:blipFill>
        <p:spPr>
          <a:xfrm>
            <a:off x="8780146" y="3587568"/>
            <a:ext cx="314409" cy="558134"/>
          </a:xfrm>
          <a:prstGeom prst="rect">
            <a:avLst/>
          </a:prstGeom>
        </p:spPr>
      </p:pic>
      <p:cxnSp>
        <p:nvCxnSpPr>
          <p:cNvPr id="28" name="Straight Arrow Connector 27">
            <a:extLst>
              <a:ext uri="{FF2B5EF4-FFF2-40B4-BE49-F238E27FC236}">
                <a16:creationId xmlns:a16="http://schemas.microsoft.com/office/drawing/2014/main" id="{255BE6DD-5F23-47FC-AB9D-AA427323DA61}"/>
              </a:ext>
            </a:extLst>
          </p:cNvPr>
          <p:cNvCxnSpPr>
            <a:cxnSpLocks/>
          </p:cNvCxnSpPr>
          <p:nvPr/>
        </p:nvCxnSpPr>
        <p:spPr>
          <a:xfrm flipV="1">
            <a:off x="8937351" y="4112577"/>
            <a:ext cx="0" cy="266071"/>
          </a:xfrm>
          <a:prstGeom prst="straightConnector1">
            <a:avLst/>
          </a:prstGeom>
          <a:ln w="15875">
            <a:solidFill>
              <a:schemeClr val="accent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04DFCB91-91DB-4329-8E9D-079A77AEC78E}"/>
              </a:ext>
            </a:extLst>
          </p:cNvPr>
          <p:cNvCxnSpPr>
            <a:cxnSpLocks/>
          </p:cNvCxnSpPr>
          <p:nvPr/>
        </p:nvCxnSpPr>
        <p:spPr>
          <a:xfrm flipV="1">
            <a:off x="11020879" y="4079600"/>
            <a:ext cx="0" cy="299047"/>
          </a:xfrm>
          <a:prstGeom prst="straightConnector1">
            <a:avLst/>
          </a:prstGeom>
          <a:ln w="15875">
            <a:solidFill>
              <a:schemeClr val="accent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BB385A44-8C10-488B-BE55-04310E1DDFA0}"/>
              </a:ext>
            </a:extLst>
          </p:cNvPr>
          <p:cNvSpPr txBox="1"/>
          <p:nvPr/>
        </p:nvSpPr>
        <p:spPr>
          <a:xfrm>
            <a:off x="8910772" y="4140168"/>
            <a:ext cx="2070276" cy="22899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900" b="1" i="0" u="none" strike="noStrike" kern="1200" cap="none" spc="0" normalizeH="0" baseline="0" noProof="0" dirty="0">
                <a:ln>
                  <a:noFill/>
                </a:ln>
                <a:solidFill>
                  <a:srgbClr val="505050"/>
                </a:solidFill>
                <a:effectLst/>
                <a:uLnTx/>
                <a:uFillTx/>
                <a:latin typeface="Arial" panose="020B0604020202020204" pitchFamily="34" charset="0"/>
                <a:ea typeface="+mn-ea"/>
                <a:cs typeface="Arial" panose="020B0604020202020204" pitchFamily="34" charset="0"/>
              </a:rPr>
              <a:t>SQL AlwaysOn </a:t>
            </a:r>
            <a:r>
              <a:rPr kumimoji="0" lang="en-US" sz="900" b="1" i="0" u="none" strike="noStrike" kern="1200" cap="none" spc="0" normalizeH="0" baseline="0" noProof="0" dirty="0">
                <a:ln>
                  <a:noFill/>
                </a:ln>
                <a:solidFill>
                  <a:srgbClr val="505050"/>
                </a:solidFill>
                <a:effectLst/>
                <a:uLnTx/>
                <a:uFillTx/>
                <a:latin typeface="Arial" panose="020B0604020202020204" pitchFamily="34" charset="0"/>
                <a:ea typeface="+mn-ea"/>
                <a:cs typeface="Arial" panose="020B0604020202020204" pitchFamily="34" charset="0"/>
              </a:rPr>
              <a:t>Availability Group</a:t>
            </a:r>
          </a:p>
        </p:txBody>
      </p:sp>
      <p:pic>
        <p:nvPicPr>
          <p:cNvPr id="31" name="Picture 30">
            <a:extLst>
              <a:ext uri="{FF2B5EF4-FFF2-40B4-BE49-F238E27FC236}">
                <a16:creationId xmlns:a16="http://schemas.microsoft.com/office/drawing/2014/main" id="{C36C373F-4C0B-4F92-9452-1CDF46E76CFB}"/>
              </a:ext>
            </a:extLst>
          </p:cNvPr>
          <p:cNvPicPr>
            <a:picLocks noChangeAspect="1"/>
          </p:cNvPicPr>
          <p:nvPr/>
        </p:nvPicPr>
        <p:blipFill>
          <a:blip r:embed="rId4"/>
          <a:stretch>
            <a:fillRect/>
          </a:stretch>
        </p:blipFill>
        <p:spPr>
          <a:xfrm>
            <a:off x="10850423" y="3575713"/>
            <a:ext cx="314409" cy="558134"/>
          </a:xfrm>
          <a:prstGeom prst="rect">
            <a:avLst/>
          </a:prstGeom>
        </p:spPr>
      </p:pic>
      <p:pic>
        <p:nvPicPr>
          <p:cNvPr id="32" name="Picture 31">
            <a:extLst>
              <a:ext uri="{FF2B5EF4-FFF2-40B4-BE49-F238E27FC236}">
                <a16:creationId xmlns:a16="http://schemas.microsoft.com/office/drawing/2014/main" id="{05B56555-001E-4609-9DDC-E568B3E1378D}"/>
              </a:ext>
            </a:extLst>
          </p:cNvPr>
          <p:cNvPicPr>
            <a:picLocks noChangeAspect="1"/>
          </p:cNvPicPr>
          <p:nvPr/>
        </p:nvPicPr>
        <p:blipFill>
          <a:blip r:embed="rId5"/>
          <a:stretch>
            <a:fillRect/>
          </a:stretch>
        </p:blipFill>
        <p:spPr>
          <a:xfrm>
            <a:off x="8220940" y="2790270"/>
            <a:ext cx="380940" cy="414503"/>
          </a:xfrm>
          <a:prstGeom prst="rect">
            <a:avLst/>
          </a:prstGeom>
        </p:spPr>
      </p:pic>
      <p:pic>
        <p:nvPicPr>
          <p:cNvPr id="33" name="Picture 32">
            <a:extLst>
              <a:ext uri="{FF2B5EF4-FFF2-40B4-BE49-F238E27FC236}">
                <a16:creationId xmlns:a16="http://schemas.microsoft.com/office/drawing/2014/main" id="{EEF598D0-7897-454A-83C2-0E48514DDBAF}"/>
              </a:ext>
            </a:extLst>
          </p:cNvPr>
          <p:cNvPicPr>
            <a:picLocks noChangeAspect="1"/>
          </p:cNvPicPr>
          <p:nvPr/>
        </p:nvPicPr>
        <p:blipFill>
          <a:blip r:embed="rId5"/>
          <a:stretch>
            <a:fillRect/>
          </a:stretch>
        </p:blipFill>
        <p:spPr>
          <a:xfrm>
            <a:off x="11300347" y="2790270"/>
            <a:ext cx="380940" cy="414503"/>
          </a:xfrm>
          <a:prstGeom prst="rect">
            <a:avLst/>
          </a:prstGeom>
        </p:spPr>
      </p:pic>
      <p:cxnSp>
        <p:nvCxnSpPr>
          <p:cNvPr id="34" name="Straight Connector 33">
            <a:extLst>
              <a:ext uri="{FF2B5EF4-FFF2-40B4-BE49-F238E27FC236}">
                <a16:creationId xmlns:a16="http://schemas.microsoft.com/office/drawing/2014/main" id="{833E582D-2643-4CA4-9615-85DC35A03C6C}"/>
              </a:ext>
            </a:extLst>
          </p:cNvPr>
          <p:cNvCxnSpPr>
            <a:cxnSpLocks/>
            <a:stCxn id="32" idx="2"/>
            <a:endCxn id="27" idx="0"/>
          </p:cNvCxnSpPr>
          <p:nvPr/>
        </p:nvCxnSpPr>
        <p:spPr>
          <a:xfrm>
            <a:off x="8411409" y="3204771"/>
            <a:ext cx="525942" cy="382796"/>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81D7614-4695-4748-8CEA-EB48EDC66C5C}"/>
              </a:ext>
            </a:extLst>
          </p:cNvPr>
          <p:cNvCxnSpPr>
            <a:cxnSpLocks/>
            <a:stCxn id="33" idx="2"/>
            <a:endCxn id="31" idx="0"/>
          </p:cNvCxnSpPr>
          <p:nvPr/>
        </p:nvCxnSpPr>
        <p:spPr>
          <a:xfrm flipH="1">
            <a:off x="11007628" y="3204771"/>
            <a:ext cx="483188" cy="37094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67D4F926-6484-40F3-9EAD-04A038CB1FF1}"/>
              </a:ext>
            </a:extLst>
          </p:cNvPr>
          <p:cNvCxnSpPr>
            <a:cxnSpLocks/>
          </p:cNvCxnSpPr>
          <p:nvPr/>
        </p:nvCxnSpPr>
        <p:spPr>
          <a:xfrm>
            <a:off x="8960331" y="4378648"/>
            <a:ext cx="2070277" cy="0"/>
          </a:xfrm>
          <a:prstGeom prst="line">
            <a:avLst/>
          </a:prstGeom>
          <a:ln w="15875">
            <a:prstDash val="sysDash"/>
          </a:ln>
        </p:spPr>
        <p:style>
          <a:lnRef idx="1">
            <a:schemeClr val="accent1"/>
          </a:lnRef>
          <a:fillRef idx="0">
            <a:schemeClr val="accent1"/>
          </a:fillRef>
          <a:effectRef idx="0">
            <a:schemeClr val="accent1"/>
          </a:effectRef>
          <a:fontRef idx="minor">
            <a:schemeClr val="tx1"/>
          </a:fontRef>
        </p:style>
      </p:cxnSp>
      <p:sp>
        <p:nvSpPr>
          <p:cNvPr id="25" name="Rounded Rectangle 16">
            <a:extLst>
              <a:ext uri="{FF2B5EF4-FFF2-40B4-BE49-F238E27FC236}">
                <a16:creationId xmlns:a16="http://schemas.microsoft.com/office/drawing/2014/main" id="{067797F5-0BF3-4BA9-BB82-8E48ED644771}"/>
              </a:ext>
            </a:extLst>
          </p:cNvPr>
          <p:cNvSpPr/>
          <p:nvPr/>
        </p:nvSpPr>
        <p:spPr bwMode="auto">
          <a:xfrm>
            <a:off x="7997918" y="1100780"/>
            <a:ext cx="3924768" cy="2347053"/>
          </a:xfrm>
          <a:prstGeom prst="round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de-DE"/>
            </a:defPPr>
            <a:lvl1pPr marL="0" algn="l" defTabSz="1088776" rtl="0" eaLnBrk="1" latinLnBrk="0" hangingPunct="1">
              <a:defRPr lang="de-DE" sz="2100" kern="1200">
                <a:solidFill>
                  <a:schemeClr val="lt1"/>
                </a:solidFill>
                <a:latin typeface="+mn-lt"/>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lt1"/>
                </a:solidFill>
                <a:latin typeface="+mn-lt"/>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lt1"/>
                </a:solidFill>
                <a:latin typeface="+mn-lt"/>
                <a:ea typeface="+mn-ea"/>
                <a:cs typeface="+mn-cs"/>
              </a:defRPr>
            </a:lvl3pPr>
            <a:lvl4pPr marL="1633164" algn="l" defTabSz="1088776" rtl="0" eaLnBrk="1" latinLnBrk="0" hangingPunct="1">
              <a:buClr>
                <a:srgbClr val="666666"/>
              </a:buClr>
              <a:buSzPct val="80000"/>
              <a:buFont typeface="Arial"/>
              <a:buChar char=""/>
              <a:defRPr lang="de-DE" sz="1400" kern="1200">
                <a:solidFill>
                  <a:schemeClr val="lt1"/>
                </a:solidFill>
                <a:latin typeface="+mn-lt"/>
                <a:ea typeface="+mn-ea"/>
                <a:cs typeface="+mn-cs"/>
              </a:defRPr>
            </a:lvl4pPr>
            <a:lvl5pPr marL="2177552" algn="l" defTabSz="1088776" rtl="0" eaLnBrk="1" latinLnBrk="0" hangingPunct="1">
              <a:buClr>
                <a:srgbClr val="666666"/>
              </a:buClr>
              <a:buSzPct val="80000"/>
              <a:buFont typeface="Arial"/>
              <a:buChar char=""/>
              <a:defRPr lang="de-DE" sz="1200" kern="1200">
                <a:solidFill>
                  <a:schemeClr val="lt1"/>
                </a:solidFill>
                <a:latin typeface="+mn-lt"/>
                <a:ea typeface="+mn-ea"/>
                <a:cs typeface="+mn-cs"/>
              </a:defRPr>
            </a:lvl5pPr>
            <a:lvl6pPr marL="2721940" algn="l" defTabSz="1088776" rtl="0" eaLnBrk="1" latinLnBrk="0" hangingPunct="1">
              <a:defRPr sz="2100" kern="1200">
                <a:solidFill>
                  <a:schemeClr val="lt1"/>
                </a:solidFill>
                <a:latin typeface="+mn-lt"/>
                <a:ea typeface="+mn-ea"/>
                <a:cs typeface="+mn-cs"/>
              </a:defRPr>
            </a:lvl6pPr>
            <a:lvl7pPr marL="3266328" algn="l" defTabSz="1088776" rtl="0" eaLnBrk="1" latinLnBrk="0" hangingPunct="1">
              <a:defRPr sz="2100" kern="1200">
                <a:solidFill>
                  <a:schemeClr val="lt1"/>
                </a:solidFill>
                <a:latin typeface="+mn-lt"/>
                <a:ea typeface="+mn-ea"/>
                <a:cs typeface="+mn-cs"/>
              </a:defRPr>
            </a:lvl7pPr>
            <a:lvl8pPr marL="3810716" algn="l" defTabSz="1088776" rtl="0" eaLnBrk="1" latinLnBrk="0" hangingPunct="1">
              <a:defRPr sz="2100" kern="1200">
                <a:solidFill>
                  <a:schemeClr val="lt1"/>
                </a:solidFill>
                <a:latin typeface="+mn-lt"/>
                <a:ea typeface="+mn-ea"/>
                <a:cs typeface="+mn-cs"/>
              </a:defRPr>
            </a:lvl8pPr>
            <a:lvl9pPr marL="4355104" algn="l" defTabSz="1088776" rtl="0" eaLnBrk="1" latinLnBrk="0" hangingPunct="1">
              <a:defRPr sz="2100" kern="1200">
                <a:solidFill>
                  <a:schemeClr val="lt1"/>
                </a:solidFill>
                <a:latin typeface="+mn-lt"/>
                <a:ea typeface="+mn-ea"/>
                <a:cs typeface="+mn-cs"/>
              </a:defRPr>
            </a:lvl9pPr>
          </a:lstStyle>
          <a:p>
            <a:pPr marL="0" marR="0" lvl="0" indent="0" algn="ctr" defTabSz="1088776" rtl="0" eaLnBrk="1" fontAlgn="auto" latinLnBrk="0" hangingPunct="1">
              <a:lnSpc>
                <a:spcPct val="100000"/>
              </a:lnSpc>
              <a:spcBef>
                <a:spcPts val="0"/>
              </a:spcBef>
              <a:spcAft>
                <a:spcPts val="0"/>
              </a:spcAft>
              <a:buClrTx/>
              <a:buSzTx/>
              <a:buFontTx/>
              <a:buNone/>
              <a:tabLst/>
              <a:defRPr/>
            </a:pPr>
            <a:endParaRPr kumimoji="0" lang="en-US" sz="2059" b="0" i="0" u="none" strike="noStrike" kern="1200" cap="none" spc="0" normalizeH="0" baseline="0" noProof="0">
              <a:ln>
                <a:noFill/>
              </a:ln>
              <a:solidFill>
                <a:srgbClr val="FFFFFF"/>
              </a:solidFill>
              <a:effectLst/>
              <a:uLnTx/>
              <a:uFillTx/>
              <a:latin typeface="Segoe UI"/>
              <a:ea typeface="+mn-ea"/>
              <a:cs typeface="+mn-cs"/>
            </a:endParaRPr>
          </a:p>
        </p:txBody>
      </p:sp>
      <p:sp>
        <p:nvSpPr>
          <p:cNvPr id="26" name="TextBox 25">
            <a:extLst>
              <a:ext uri="{FF2B5EF4-FFF2-40B4-BE49-F238E27FC236}">
                <a16:creationId xmlns:a16="http://schemas.microsoft.com/office/drawing/2014/main" id="{916B3960-8007-4689-9AB4-3E14919735CA}"/>
              </a:ext>
            </a:extLst>
          </p:cNvPr>
          <p:cNvSpPr txBox="1"/>
          <p:nvPr/>
        </p:nvSpPr>
        <p:spPr>
          <a:xfrm>
            <a:off x="7742818" y="776384"/>
            <a:ext cx="943828" cy="430853"/>
          </a:xfrm>
          <a:prstGeom prst="rect">
            <a:avLst/>
          </a:prstGeom>
          <a:noFill/>
        </p:spPr>
        <p:txBody>
          <a:bodyPr wrap="none" lIns="179259" tIns="143407" rIns="179259" bIns="143407"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000" b="1" i="0" u="none" strike="noStrike" kern="1200" cap="none" spc="0" normalizeH="0" baseline="0" noProof="0" dirty="0">
                <a:ln>
                  <a:noFill/>
                </a:ln>
                <a:solidFill>
                  <a:srgbClr val="008272">
                    <a:lumMod val="75000"/>
                  </a:srgbClr>
                </a:solidFill>
                <a:effectLst/>
                <a:uLnTx/>
                <a:uFillTx/>
                <a:latin typeface="Arial" panose="020B0604020202020204" pitchFamily="34" charset="0"/>
                <a:ea typeface="+mn-ea"/>
                <a:cs typeface="Arial" panose="020B0604020202020204" pitchFamily="34" charset="0"/>
              </a:rPr>
              <a:t>Azure AS</a:t>
            </a:r>
          </a:p>
        </p:txBody>
      </p:sp>
      <p:sp>
        <p:nvSpPr>
          <p:cNvPr id="35" name="TextBox 34">
            <a:extLst>
              <a:ext uri="{FF2B5EF4-FFF2-40B4-BE49-F238E27FC236}">
                <a16:creationId xmlns:a16="http://schemas.microsoft.com/office/drawing/2014/main" id="{C5EBAFC9-93E7-4131-83E1-CE60A25620D1}"/>
              </a:ext>
            </a:extLst>
          </p:cNvPr>
          <p:cNvSpPr txBox="1"/>
          <p:nvPr/>
        </p:nvSpPr>
        <p:spPr>
          <a:xfrm>
            <a:off x="8411409" y="2275278"/>
            <a:ext cx="1040090" cy="452352"/>
          </a:xfrm>
          <a:prstGeom prst="rect">
            <a:avLst/>
          </a:prstGeom>
          <a:noFill/>
        </p:spPr>
        <p:txBody>
          <a:bodyPr wrap="none" lIns="179259" tIns="143407" rIns="179259" bIns="143407"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175" b="1" i="0" u="none" strike="noStrike" kern="1200" cap="none" spc="0" normalizeH="0" baseline="0" noProof="0" dirty="0">
                <a:ln>
                  <a:noFill/>
                </a:ln>
                <a:solidFill>
                  <a:srgbClr val="008272">
                    <a:lumMod val="75000"/>
                  </a:srgbClr>
                </a:solidFill>
                <a:effectLst/>
                <a:uLnTx/>
                <a:uFillTx/>
                <a:latin typeface="Segoe UI"/>
                <a:ea typeface="+mn-ea"/>
                <a:cs typeface="+mn-cs"/>
              </a:rPr>
              <a:t>PRIMARY</a:t>
            </a:r>
          </a:p>
        </p:txBody>
      </p:sp>
      <p:sp>
        <p:nvSpPr>
          <p:cNvPr id="36" name="TextBox 35">
            <a:extLst>
              <a:ext uri="{FF2B5EF4-FFF2-40B4-BE49-F238E27FC236}">
                <a16:creationId xmlns:a16="http://schemas.microsoft.com/office/drawing/2014/main" id="{A5AD10F9-60C8-40DD-AF87-F6D6D097D8D4}"/>
              </a:ext>
            </a:extLst>
          </p:cNvPr>
          <p:cNvSpPr txBox="1"/>
          <p:nvPr/>
        </p:nvSpPr>
        <p:spPr>
          <a:xfrm>
            <a:off x="10581731" y="2250787"/>
            <a:ext cx="1259701" cy="452352"/>
          </a:xfrm>
          <a:prstGeom prst="rect">
            <a:avLst/>
          </a:prstGeom>
          <a:noFill/>
        </p:spPr>
        <p:txBody>
          <a:bodyPr wrap="none" lIns="179259" tIns="143407" rIns="179259" bIns="143407"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175" b="1" i="0" u="none" strike="noStrike" kern="1200" cap="none" spc="0" normalizeH="0" baseline="0" noProof="0" dirty="0">
                <a:ln>
                  <a:noFill/>
                </a:ln>
                <a:solidFill>
                  <a:srgbClr val="008272">
                    <a:lumMod val="75000"/>
                  </a:srgbClr>
                </a:solidFill>
                <a:effectLst/>
                <a:uLnTx/>
                <a:uFillTx/>
                <a:latin typeface="Segoe UI"/>
                <a:ea typeface="+mn-ea"/>
                <a:cs typeface="+mn-cs"/>
              </a:rPr>
              <a:t>SECONDARY</a:t>
            </a:r>
          </a:p>
        </p:txBody>
      </p:sp>
      <p:sp>
        <p:nvSpPr>
          <p:cNvPr id="41" name="Rounded Rectangle 12">
            <a:extLst>
              <a:ext uri="{FF2B5EF4-FFF2-40B4-BE49-F238E27FC236}">
                <a16:creationId xmlns:a16="http://schemas.microsoft.com/office/drawing/2014/main" id="{BE8FC102-0077-48FE-B9FE-E7265D4C9EAC}"/>
              </a:ext>
            </a:extLst>
          </p:cNvPr>
          <p:cNvSpPr/>
          <p:nvPr/>
        </p:nvSpPr>
        <p:spPr bwMode="auto">
          <a:xfrm>
            <a:off x="4140945" y="1345507"/>
            <a:ext cx="960301" cy="1626530"/>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de-DE"/>
            </a:defPPr>
            <a:lvl1pPr marL="0" algn="l" defTabSz="1088776" rtl="0" eaLnBrk="1" latinLnBrk="0" hangingPunct="1">
              <a:defRPr lang="de-DE" sz="2100" kern="1200">
                <a:solidFill>
                  <a:schemeClr val="lt1"/>
                </a:solidFill>
                <a:latin typeface="+mn-lt"/>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lt1"/>
                </a:solidFill>
                <a:latin typeface="+mn-lt"/>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lt1"/>
                </a:solidFill>
                <a:latin typeface="+mn-lt"/>
                <a:ea typeface="+mn-ea"/>
                <a:cs typeface="+mn-cs"/>
              </a:defRPr>
            </a:lvl3pPr>
            <a:lvl4pPr marL="1633164" algn="l" defTabSz="1088776" rtl="0" eaLnBrk="1" latinLnBrk="0" hangingPunct="1">
              <a:buClr>
                <a:srgbClr val="666666"/>
              </a:buClr>
              <a:buSzPct val="80000"/>
              <a:buFont typeface="Arial"/>
              <a:buChar char=""/>
              <a:defRPr lang="de-DE" sz="1400" kern="1200">
                <a:solidFill>
                  <a:schemeClr val="lt1"/>
                </a:solidFill>
                <a:latin typeface="+mn-lt"/>
                <a:ea typeface="+mn-ea"/>
                <a:cs typeface="+mn-cs"/>
              </a:defRPr>
            </a:lvl4pPr>
            <a:lvl5pPr marL="2177552" algn="l" defTabSz="1088776" rtl="0" eaLnBrk="1" latinLnBrk="0" hangingPunct="1">
              <a:buClr>
                <a:srgbClr val="666666"/>
              </a:buClr>
              <a:buSzPct val="80000"/>
              <a:buFont typeface="Arial"/>
              <a:buChar char=""/>
              <a:defRPr lang="de-DE" sz="1200" kern="1200">
                <a:solidFill>
                  <a:schemeClr val="lt1"/>
                </a:solidFill>
                <a:latin typeface="+mn-lt"/>
                <a:ea typeface="+mn-ea"/>
                <a:cs typeface="+mn-cs"/>
              </a:defRPr>
            </a:lvl5pPr>
            <a:lvl6pPr marL="2721940" algn="l" defTabSz="1088776" rtl="0" eaLnBrk="1" latinLnBrk="0" hangingPunct="1">
              <a:defRPr sz="2100" kern="1200">
                <a:solidFill>
                  <a:schemeClr val="lt1"/>
                </a:solidFill>
                <a:latin typeface="+mn-lt"/>
                <a:ea typeface="+mn-ea"/>
                <a:cs typeface="+mn-cs"/>
              </a:defRPr>
            </a:lvl6pPr>
            <a:lvl7pPr marL="3266328" algn="l" defTabSz="1088776" rtl="0" eaLnBrk="1" latinLnBrk="0" hangingPunct="1">
              <a:defRPr sz="2100" kern="1200">
                <a:solidFill>
                  <a:schemeClr val="lt1"/>
                </a:solidFill>
                <a:latin typeface="+mn-lt"/>
                <a:ea typeface="+mn-ea"/>
                <a:cs typeface="+mn-cs"/>
              </a:defRPr>
            </a:lvl7pPr>
            <a:lvl8pPr marL="3810716" algn="l" defTabSz="1088776" rtl="0" eaLnBrk="1" latinLnBrk="0" hangingPunct="1">
              <a:defRPr sz="2100" kern="1200">
                <a:solidFill>
                  <a:schemeClr val="lt1"/>
                </a:solidFill>
                <a:latin typeface="+mn-lt"/>
                <a:ea typeface="+mn-ea"/>
                <a:cs typeface="+mn-cs"/>
              </a:defRPr>
            </a:lvl8pPr>
            <a:lvl9pPr marL="4355104" algn="l" defTabSz="1088776" rtl="0" eaLnBrk="1" latinLnBrk="0" hangingPunct="1">
              <a:defRPr sz="2100" kern="1200">
                <a:solidFill>
                  <a:schemeClr val="lt1"/>
                </a:solidFill>
                <a:latin typeface="+mn-lt"/>
                <a:ea typeface="+mn-ea"/>
                <a:cs typeface="+mn-cs"/>
              </a:defRPr>
            </a:lvl9pPr>
          </a:lstStyle>
          <a:p>
            <a:pPr marL="0" marR="0" lvl="0" indent="0" algn="ctr"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FFFFFF"/>
              </a:solidFill>
              <a:effectLst/>
              <a:uLnTx/>
              <a:uFillTx/>
              <a:latin typeface="Segoe UI"/>
              <a:ea typeface="+mn-ea"/>
              <a:cs typeface="+mn-cs"/>
            </a:endParaRPr>
          </a:p>
        </p:txBody>
      </p:sp>
      <p:sp>
        <p:nvSpPr>
          <p:cNvPr id="42" name="Rounded Rectangle 14">
            <a:extLst>
              <a:ext uri="{FF2B5EF4-FFF2-40B4-BE49-F238E27FC236}">
                <a16:creationId xmlns:a16="http://schemas.microsoft.com/office/drawing/2014/main" id="{2876338E-F3AF-4417-838A-8AB7134FA600}"/>
              </a:ext>
            </a:extLst>
          </p:cNvPr>
          <p:cNvSpPr/>
          <p:nvPr/>
        </p:nvSpPr>
        <p:spPr bwMode="auto">
          <a:xfrm>
            <a:off x="6339262" y="1372386"/>
            <a:ext cx="927309" cy="1555203"/>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de-DE"/>
            </a:defPPr>
            <a:lvl1pPr marL="0" algn="l" defTabSz="1088776" rtl="0" eaLnBrk="1" latinLnBrk="0" hangingPunct="1">
              <a:defRPr lang="de-DE" sz="2100" kern="1200">
                <a:solidFill>
                  <a:schemeClr val="lt1"/>
                </a:solidFill>
                <a:latin typeface="+mn-lt"/>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lt1"/>
                </a:solidFill>
                <a:latin typeface="+mn-lt"/>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lt1"/>
                </a:solidFill>
                <a:latin typeface="+mn-lt"/>
                <a:ea typeface="+mn-ea"/>
                <a:cs typeface="+mn-cs"/>
              </a:defRPr>
            </a:lvl3pPr>
            <a:lvl4pPr marL="1633164" algn="l" defTabSz="1088776" rtl="0" eaLnBrk="1" latinLnBrk="0" hangingPunct="1">
              <a:buClr>
                <a:srgbClr val="666666"/>
              </a:buClr>
              <a:buSzPct val="80000"/>
              <a:buFont typeface="Arial"/>
              <a:buChar char=""/>
              <a:defRPr lang="de-DE" sz="1400" kern="1200">
                <a:solidFill>
                  <a:schemeClr val="lt1"/>
                </a:solidFill>
                <a:latin typeface="+mn-lt"/>
                <a:ea typeface="+mn-ea"/>
                <a:cs typeface="+mn-cs"/>
              </a:defRPr>
            </a:lvl4pPr>
            <a:lvl5pPr marL="2177552" algn="l" defTabSz="1088776" rtl="0" eaLnBrk="1" latinLnBrk="0" hangingPunct="1">
              <a:buClr>
                <a:srgbClr val="666666"/>
              </a:buClr>
              <a:buSzPct val="80000"/>
              <a:buFont typeface="Arial"/>
              <a:buChar char=""/>
              <a:defRPr lang="de-DE" sz="1200" kern="1200">
                <a:solidFill>
                  <a:schemeClr val="lt1"/>
                </a:solidFill>
                <a:latin typeface="+mn-lt"/>
                <a:ea typeface="+mn-ea"/>
                <a:cs typeface="+mn-cs"/>
              </a:defRPr>
            </a:lvl5pPr>
            <a:lvl6pPr marL="2721940" algn="l" defTabSz="1088776" rtl="0" eaLnBrk="1" latinLnBrk="0" hangingPunct="1">
              <a:defRPr sz="2100" kern="1200">
                <a:solidFill>
                  <a:schemeClr val="lt1"/>
                </a:solidFill>
                <a:latin typeface="+mn-lt"/>
                <a:ea typeface="+mn-ea"/>
                <a:cs typeface="+mn-cs"/>
              </a:defRPr>
            </a:lvl6pPr>
            <a:lvl7pPr marL="3266328" algn="l" defTabSz="1088776" rtl="0" eaLnBrk="1" latinLnBrk="0" hangingPunct="1">
              <a:defRPr sz="2100" kern="1200">
                <a:solidFill>
                  <a:schemeClr val="lt1"/>
                </a:solidFill>
                <a:latin typeface="+mn-lt"/>
                <a:ea typeface="+mn-ea"/>
                <a:cs typeface="+mn-cs"/>
              </a:defRPr>
            </a:lvl7pPr>
            <a:lvl8pPr marL="3810716" algn="l" defTabSz="1088776" rtl="0" eaLnBrk="1" latinLnBrk="0" hangingPunct="1">
              <a:defRPr sz="2100" kern="1200">
                <a:solidFill>
                  <a:schemeClr val="lt1"/>
                </a:solidFill>
                <a:latin typeface="+mn-lt"/>
                <a:ea typeface="+mn-ea"/>
                <a:cs typeface="+mn-cs"/>
              </a:defRPr>
            </a:lvl8pPr>
            <a:lvl9pPr marL="4355104" algn="l" defTabSz="1088776" rtl="0" eaLnBrk="1" latinLnBrk="0" hangingPunct="1">
              <a:defRPr sz="2100" kern="1200">
                <a:solidFill>
                  <a:schemeClr val="lt1"/>
                </a:solidFill>
                <a:latin typeface="+mn-lt"/>
                <a:ea typeface="+mn-ea"/>
                <a:cs typeface="+mn-cs"/>
              </a:defRPr>
            </a:lvl9pPr>
          </a:lstStyle>
          <a:p>
            <a:pPr marL="0" marR="0" lvl="0" indent="0" algn="ctr"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FFFFFF"/>
              </a:solidFill>
              <a:effectLst/>
              <a:uLnTx/>
              <a:uFillTx/>
              <a:latin typeface="Segoe UI"/>
              <a:ea typeface="+mn-ea"/>
              <a:cs typeface="+mn-cs"/>
            </a:endParaRPr>
          </a:p>
        </p:txBody>
      </p:sp>
      <p:sp>
        <p:nvSpPr>
          <p:cNvPr id="44" name="Rounded Rectangle 16">
            <a:extLst>
              <a:ext uri="{FF2B5EF4-FFF2-40B4-BE49-F238E27FC236}">
                <a16:creationId xmlns:a16="http://schemas.microsoft.com/office/drawing/2014/main" id="{1B29583B-33BA-489B-8D77-D1DF5BB27A9D}"/>
              </a:ext>
            </a:extLst>
          </p:cNvPr>
          <p:cNvSpPr/>
          <p:nvPr/>
        </p:nvSpPr>
        <p:spPr bwMode="auto">
          <a:xfrm>
            <a:off x="3946601" y="1236919"/>
            <a:ext cx="3437639" cy="203131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de-DE"/>
            </a:defPPr>
            <a:lvl1pPr marL="0" algn="l" defTabSz="1088776" rtl="0" eaLnBrk="1" latinLnBrk="0" hangingPunct="1">
              <a:defRPr lang="de-DE" sz="2100" kern="1200">
                <a:solidFill>
                  <a:schemeClr val="lt1"/>
                </a:solidFill>
                <a:latin typeface="+mn-lt"/>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lt1"/>
                </a:solidFill>
                <a:latin typeface="+mn-lt"/>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lt1"/>
                </a:solidFill>
                <a:latin typeface="+mn-lt"/>
                <a:ea typeface="+mn-ea"/>
                <a:cs typeface="+mn-cs"/>
              </a:defRPr>
            </a:lvl3pPr>
            <a:lvl4pPr marL="1633164" algn="l" defTabSz="1088776" rtl="0" eaLnBrk="1" latinLnBrk="0" hangingPunct="1">
              <a:buClr>
                <a:srgbClr val="666666"/>
              </a:buClr>
              <a:buSzPct val="80000"/>
              <a:buFont typeface="Arial"/>
              <a:buChar char=""/>
              <a:defRPr lang="de-DE" sz="1400" kern="1200">
                <a:solidFill>
                  <a:schemeClr val="lt1"/>
                </a:solidFill>
                <a:latin typeface="+mn-lt"/>
                <a:ea typeface="+mn-ea"/>
                <a:cs typeface="+mn-cs"/>
              </a:defRPr>
            </a:lvl4pPr>
            <a:lvl5pPr marL="2177552" algn="l" defTabSz="1088776" rtl="0" eaLnBrk="1" latinLnBrk="0" hangingPunct="1">
              <a:buClr>
                <a:srgbClr val="666666"/>
              </a:buClr>
              <a:buSzPct val="80000"/>
              <a:buFont typeface="Arial"/>
              <a:buChar char=""/>
              <a:defRPr lang="de-DE" sz="1200" kern="1200">
                <a:solidFill>
                  <a:schemeClr val="lt1"/>
                </a:solidFill>
                <a:latin typeface="+mn-lt"/>
                <a:ea typeface="+mn-ea"/>
                <a:cs typeface="+mn-cs"/>
              </a:defRPr>
            </a:lvl5pPr>
            <a:lvl6pPr marL="2721940" algn="l" defTabSz="1088776" rtl="0" eaLnBrk="1" latinLnBrk="0" hangingPunct="1">
              <a:defRPr sz="2100" kern="1200">
                <a:solidFill>
                  <a:schemeClr val="lt1"/>
                </a:solidFill>
                <a:latin typeface="+mn-lt"/>
                <a:ea typeface="+mn-ea"/>
                <a:cs typeface="+mn-cs"/>
              </a:defRPr>
            </a:lvl6pPr>
            <a:lvl7pPr marL="3266328" algn="l" defTabSz="1088776" rtl="0" eaLnBrk="1" latinLnBrk="0" hangingPunct="1">
              <a:defRPr sz="2100" kern="1200">
                <a:solidFill>
                  <a:schemeClr val="lt1"/>
                </a:solidFill>
                <a:latin typeface="+mn-lt"/>
                <a:ea typeface="+mn-ea"/>
                <a:cs typeface="+mn-cs"/>
              </a:defRPr>
            </a:lvl7pPr>
            <a:lvl8pPr marL="3810716" algn="l" defTabSz="1088776" rtl="0" eaLnBrk="1" latinLnBrk="0" hangingPunct="1">
              <a:defRPr sz="2100" kern="1200">
                <a:solidFill>
                  <a:schemeClr val="lt1"/>
                </a:solidFill>
                <a:latin typeface="+mn-lt"/>
                <a:ea typeface="+mn-ea"/>
                <a:cs typeface="+mn-cs"/>
              </a:defRPr>
            </a:lvl8pPr>
            <a:lvl9pPr marL="4355104" algn="l" defTabSz="1088776" rtl="0" eaLnBrk="1" latinLnBrk="0" hangingPunct="1">
              <a:defRPr sz="2100" kern="1200">
                <a:solidFill>
                  <a:schemeClr val="lt1"/>
                </a:solidFill>
                <a:latin typeface="+mn-lt"/>
                <a:ea typeface="+mn-ea"/>
                <a:cs typeface="+mn-cs"/>
              </a:defRPr>
            </a:lvl9pPr>
          </a:lstStyle>
          <a:p>
            <a:pPr marL="0" marR="0" lvl="0" indent="0" algn="ctr"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FFFFFF"/>
              </a:solidFill>
              <a:effectLst/>
              <a:uLnTx/>
              <a:uFillTx/>
              <a:latin typeface="Segoe UI"/>
              <a:ea typeface="+mn-ea"/>
              <a:cs typeface="+mn-cs"/>
            </a:endParaRPr>
          </a:p>
        </p:txBody>
      </p:sp>
      <p:sp>
        <p:nvSpPr>
          <p:cNvPr id="45" name="Rectangle 44">
            <a:extLst>
              <a:ext uri="{FF2B5EF4-FFF2-40B4-BE49-F238E27FC236}">
                <a16:creationId xmlns:a16="http://schemas.microsoft.com/office/drawing/2014/main" id="{29724592-4CDE-404E-B494-8D310F092471}"/>
              </a:ext>
            </a:extLst>
          </p:cNvPr>
          <p:cNvSpPr>
            <a:spLocks noChangeArrowheads="1"/>
          </p:cNvSpPr>
          <p:nvPr/>
        </p:nvSpPr>
        <p:spPr bwMode="auto">
          <a:xfrm>
            <a:off x="4318849" y="1875681"/>
            <a:ext cx="2501282" cy="469773"/>
          </a:xfrm>
          <a:prstGeom prst="rect">
            <a:avLst/>
          </a:prstGeom>
          <a:noFill/>
          <a:ln w="41275">
            <a:solidFill>
              <a:srgbClr val="FFC000"/>
            </a:solidFill>
            <a:miter lim="800000"/>
            <a:headEnd/>
            <a:tailEnd/>
          </a:ln>
          <a:effectLst/>
          <a:extLst>
            <a:ext uri="{909E8E84-426E-40DD-AFC4-6F175D3DCCD1}">
              <a14:hiddenFill xmlns:a14="http://schemas.microsoft.com/office/drawing/2010/main">
                <a:solidFill>
                  <a:srgbClr val="FFFF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505050"/>
              </a:solidFill>
              <a:effectLst/>
              <a:uLnTx/>
              <a:uFillTx/>
              <a:latin typeface="Arial"/>
              <a:ea typeface="+mn-ea"/>
              <a:cs typeface="+mn-cs"/>
            </a:endParaRPr>
          </a:p>
        </p:txBody>
      </p:sp>
      <p:sp>
        <p:nvSpPr>
          <p:cNvPr id="46" name="Text Box 147">
            <a:extLst>
              <a:ext uri="{FF2B5EF4-FFF2-40B4-BE49-F238E27FC236}">
                <a16:creationId xmlns:a16="http://schemas.microsoft.com/office/drawing/2014/main" id="{8150E0EE-5A2C-453C-AC60-2A8732AEBCC3}"/>
              </a:ext>
            </a:extLst>
          </p:cNvPr>
          <p:cNvSpPr txBox="1">
            <a:spLocks noChangeArrowheads="1"/>
          </p:cNvSpPr>
          <p:nvPr/>
        </p:nvSpPr>
        <p:spPr bwMode="auto">
          <a:xfrm>
            <a:off x="5205488" y="1522897"/>
            <a:ext cx="1114619" cy="512684"/>
          </a:xfrm>
          <a:prstGeom prst="rect">
            <a:avLst/>
          </a:prstGeom>
          <a:solidFill>
            <a:srgbClr val="FFC000"/>
          </a:solidFill>
          <a:ln>
            <a:noFill/>
          </a:ln>
          <a:effectLst/>
          <a:extLst/>
        </p:spPr>
        <p:txBody>
          <a:bodyPr wrap="square">
            <a:spAutoFit/>
          </a:bodyPr>
          <a:lstStyle>
            <a:defPPr>
              <a:defRPr lang="en-US"/>
            </a:defPPr>
            <a:lvl1pPr defTabSz="1088776">
              <a:defRPr sz="1372" b="1">
                <a:solidFill>
                  <a:schemeClr val="bg1"/>
                </a:solidFill>
                <a:latin typeface="Arial"/>
              </a:defRPr>
            </a:lvl1pPr>
            <a:lvl2pPr marL="544388" defTabSz="1088776">
              <a:buClr>
                <a:srgbClr val="FDB913"/>
              </a:buClr>
              <a:buSzPct val="100000"/>
              <a:buFont typeface="wingdings"/>
              <a:buChar char=""/>
              <a:defRPr sz="2100">
                <a:latin typeface="Arial"/>
              </a:defRPr>
            </a:lvl2pPr>
            <a:lvl3pPr marL="1088776" defTabSz="1088776">
              <a:buClr>
                <a:srgbClr val="666666"/>
              </a:buClr>
              <a:buSzPct val="80000"/>
              <a:buFont typeface="Wingdings"/>
              <a:buChar char="n"/>
              <a:defRPr sz="1700">
                <a:latin typeface="Arial"/>
              </a:defRPr>
            </a:lvl3pPr>
            <a:lvl4pPr marL="1633164" defTabSz="1088776">
              <a:buClr>
                <a:srgbClr val="666666"/>
              </a:buClr>
              <a:buSzPct val="80000"/>
              <a:buFont typeface="Arial"/>
              <a:buChar char=""/>
              <a:defRPr sz="1400">
                <a:latin typeface="Arial"/>
              </a:defRPr>
            </a:lvl4pPr>
            <a:lvl5pPr marL="2177552" defTabSz="1088776">
              <a:buClr>
                <a:srgbClr val="666666"/>
              </a:buClr>
              <a:buSzPct val="80000"/>
              <a:buFont typeface="Arial"/>
              <a:buChar char=""/>
              <a:defRPr sz="1200">
                <a:latin typeface="Arial"/>
              </a:defRPr>
            </a:lvl5pPr>
            <a:lvl6pPr marL="2721940" defTabSz="1088776">
              <a:defRPr sz="2100"/>
            </a:lvl6pPr>
            <a:lvl7pPr marL="3266328" defTabSz="1088776">
              <a:defRPr sz="2100"/>
            </a:lvl7pPr>
            <a:lvl8pPr marL="3810716" defTabSz="1088776">
              <a:defRPr sz="2100"/>
            </a:lvl8pPr>
            <a:lvl9pPr marL="4355104" defTabSz="1088776">
              <a:defRPr sz="2100"/>
            </a:lvl9pPr>
          </a:lstStyle>
          <a:p>
            <a:pPr marL="0" marR="0" lvl="0" indent="0" algn="l" defTabSz="1088776" rtl="0" eaLnBrk="1" fontAlgn="auto" latinLnBrk="0" hangingPunct="1">
              <a:lnSpc>
                <a:spcPct val="100000"/>
              </a:lnSpc>
              <a:spcBef>
                <a:spcPts val="0"/>
              </a:spcBef>
              <a:spcAft>
                <a:spcPts val="0"/>
              </a:spcAft>
              <a:buClrTx/>
              <a:buSzTx/>
              <a:buFontTx/>
              <a:buNone/>
              <a:tabLst/>
              <a:defRPr/>
            </a:pPr>
            <a:r>
              <a:rPr kumimoji="0" lang="en-US" sz="1371" b="1" i="0" u="none" strike="noStrike" kern="1200" cap="none" spc="0" normalizeH="0" baseline="0" noProof="0" dirty="0">
                <a:ln>
                  <a:noFill/>
                </a:ln>
                <a:solidFill>
                  <a:srgbClr val="FFFFFF"/>
                </a:solidFill>
                <a:effectLst/>
                <a:uLnTx/>
                <a:uFillTx/>
                <a:latin typeface="Arial"/>
                <a:ea typeface="+mn-ea"/>
                <a:cs typeface="+mn-cs"/>
              </a:rPr>
              <a:t>SAP ASCS</a:t>
            </a:r>
          </a:p>
          <a:p>
            <a:pPr marL="0" marR="0" lvl="0" indent="0" algn="l" defTabSz="1088776" rtl="0" eaLnBrk="1" fontAlgn="auto" latinLnBrk="0" hangingPunct="1">
              <a:lnSpc>
                <a:spcPct val="100000"/>
              </a:lnSpc>
              <a:spcBef>
                <a:spcPts val="0"/>
              </a:spcBef>
              <a:spcAft>
                <a:spcPts val="0"/>
              </a:spcAft>
              <a:buClrTx/>
              <a:buSzTx/>
              <a:buFontTx/>
              <a:buNone/>
              <a:tabLst/>
              <a:defRPr/>
            </a:pPr>
            <a:r>
              <a:rPr kumimoji="0" lang="en-US" sz="1371" b="1" i="0" u="none" strike="noStrike" kern="1200" cap="none" spc="0" normalizeH="0" baseline="0" noProof="0" dirty="0">
                <a:ln>
                  <a:noFill/>
                </a:ln>
                <a:solidFill>
                  <a:srgbClr val="FFFFFF"/>
                </a:solidFill>
                <a:effectLst/>
                <a:uLnTx/>
                <a:uFillTx/>
                <a:latin typeface="Arial"/>
                <a:ea typeface="+mn-ea"/>
                <a:cs typeface="+mn-cs"/>
              </a:rPr>
              <a:t>SAP &lt;SID&gt;</a:t>
            </a:r>
          </a:p>
        </p:txBody>
      </p:sp>
      <p:sp>
        <p:nvSpPr>
          <p:cNvPr id="47" name="Rounded Rectangle 12">
            <a:extLst>
              <a:ext uri="{FF2B5EF4-FFF2-40B4-BE49-F238E27FC236}">
                <a16:creationId xmlns:a16="http://schemas.microsoft.com/office/drawing/2014/main" id="{CE49C9B6-58EA-4090-8629-9EA2894036FA}"/>
              </a:ext>
            </a:extLst>
          </p:cNvPr>
          <p:cNvSpPr/>
          <p:nvPr/>
        </p:nvSpPr>
        <p:spPr bwMode="auto">
          <a:xfrm>
            <a:off x="3953300" y="4010556"/>
            <a:ext cx="960302" cy="1576780"/>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de-DE"/>
            </a:defPPr>
            <a:lvl1pPr marL="0" algn="l" defTabSz="1088776" rtl="0" eaLnBrk="1" latinLnBrk="0" hangingPunct="1">
              <a:defRPr lang="de-DE" sz="2100" kern="1200">
                <a:solidFill>
                  <a:schemeClr val="lt1"/>
                </a:solidFill>
                <a:latin typeface="+mn-lt"/>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lt1"/>
                </a:solidFill>
                <a:latin typeface="+mn-lt"/>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lt1"/>
                </a:solidFill>
                <a:latin typeface="+mn-lt"/>
                <a:ea typeface="+mn-ea"/>
                <a:cs typeface="+mn-cs"/>
              </a:defRPr>
            </a:lvl3pPr>
            <a:lvl4pPr marL="1633164" algn="l" defTabSz="1088776" rtl="0" eaLnBrk="1" latinLnBrk="0" hangingPunct="1">
              <a:buClr>
                <a:srgbClr val="666666"/>
              </a:buClr>
              <a:buSzPct val="80000"/>
              <a:buFont typeface="Arial"/>
              <a:buChar char=""/>
              <a:defRPr lang="de-DE" sz="1400" kern="1200">
                <a:solidFill>
                  <a:schemeClr val="lt1"/>
                </a:solidFill>
                <a:latin typeface="+mn-lt"/>
                <a:ea typeface="+mn-ea"/>
                <a:cs typeface="+mn-cs"/>
              </a:defRPr>
            </a:lvl4pPr>
            <a:lvl5pPr marL="2177552" algn="l" defTabSz="1088776" rtl="0" eaLnBrk="1" latinLnBrk="0" hangingPunct="1">
              <a:buClr>
                <a:srgbClr val="666666"/>
              </a:buClr>
              <a:buSzPct val="80000"/>
              <a:buFont typeface="Arial"/>
              <a:buChar char=""/>
              <a:defRPr lang="de-DE" sz="1200" kern="1200">
                <a:solidFill>
                  <a:schemeClr val="lt1"/>
                </a:solidFill>
                <a:latin typeface="+mn-lt"/>
                <a:ea typeface="+mn-ea"/>
                <a:cs typeface="+mn-cs"/>
              </a:defRPr>
            </a:lvl5pPr>
            <a:lvl6pPr marL="2721940" algn="l" defTabSz="1088776" rtl="0" eaLnBrk="1" latinLnBrk="0" hangingPunct="1">
              <a:defRPr sz="2100" kern="1200">
                <a:solidFill>
                  <a:schemeClr val="lt1"/>
                </a:solidFill>
                <a:latin typeface="+mn-lt"/>
                <a:ea typeface="+mn-ea"/>
                <a:cs typeface="+mn-cs"/>
              </a:defRPr>
            </a:lvl6pPr>
            <a:lvl7pPr marL="3266328" algn="l" defTabSz="1088776" rtl="0" eaLnBrk="1" latinLnBrk="0" hangingPunct="1">
              <a:defRPr sz="2100" kern="1200">
                <a:solidFill>
                  <a:schemeClr val="lt1"/>
                </a:solidFill>
                <a:latin typeface="+mn-lt"/>
                <a:ea typeface="+mn-ea"/>
                <a:cs typeface="+mn-cs"/>
              </a:defRPr>
            </a:lvl7pPr>
            <a:lvl8pPr marL="3810716" algn="l" defTabSz="1088776" rtl="0" eaLnBrk="1" latinLnBrk="0" hangingPunct="1">
              <a:defRPr sz="2100" kern="1200">
                <a:solidFill>
                  <a:schemeClr val="lt1"/>
                </a:solidFill>
                <a:latin typeface="+mn-lt"/>
                <a:ea typeface="+mn-ea"/>
                <a:cs typeface="+mn-cs"/>
              </a:defRPr>
            </a:lvl8pPr>
            <a:lvl9pPr marL="4355104" algn="l" defTabSz="1088776" rtl="0" eaLnBrk="1" latinLnBrk="0" hangingPunct="1">
              <a:defRPr sz="2100" kern="1200">
                <a:solidFill>
                  <a:schemeClr val="lt1"/>
                </a:solidFill>
                <a:latin typeface="+mn-lt"/>
                <a:ea typeface="+mn-ea"/>
                <a:cs typeface="+mn-cs"/>
              </a:defRPr>
            </a:lvl9pPr>
          </a:lstStyle>
          <a:p>
            <a:pPr marL="0" marR="0" lvl="0" indent="0" algn="ctr"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FFFFFF"/>
              </a:solidFill>
              <a:effectLst/>
              <a:uLnTx/>
              <a:uFillTx/>
              <a:latin typeface="Segoe UI"/>
              <a:ea typeface="+mn-ea"/>
              <a:cs typeface="+mn-cs"/>
            </a:endParaRPr>
          </a:p>
        </p:txBody>
      </p:sp>
      <p:sp>
        <p:nvSpPr>
          <p:cNvPr id="48" name="Rounded Rectangle 14">
            <a:extLst>
              <a:ext uri="{FF2B5EF4-FFF2-40B4-BE49-F238E27FC236}">
                <a16:creationId xmlns:a16="http://schemas.microsoft.com/office/drawing/2014/main" id="{D9B16AEA-63B7-40F0-B375-FAF17038C0D9}"/>
              </a:ext>
            </a:extLst>
          </p:cNvPr>
          <p:cNvSpPr/>
          <p:nvPr/>
        </p:nvSpPr>
        <p:spPr bwMode="auto">
          <a:xfrm>
            <a:off x="6326205" y="3938203"/>
            <a:ext cx="927310" cy="1576780"/>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de-DE"/>
            </a:defPPr>
            <a:lvl1pPr marL="0" algn="l" defTabSz="1088776" rtl="0" eaLnBrk="1" latinLnBrk="0" hangingPunct="1">
              <a:defRPr lang="de-DE" sz="2100" kern="1200">
                <a:solidFill>
                  <a:schemeClr val="lt1"/>
                </a:solidFill>
                <a:latin typeface="+mn-lt"/>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lt1"/>
                </a:solidFill>
                <a:latin typeface="+mn-lt"/>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lt1"/>
                </a:solidFill>
                <a:latin typeface="+mn-lt"/>
                <a:ea typeface="+mn-ea"/>
                <a:cs typeface="+mn-cs"/>
              </a:defRPr>
            </a:lvl3pPr>
            <a:lvl4pPr marL="1633164" algn="l" defTabSz="1088776" rtl="0" eaLnBrk="1" latinLnBrk="0" hangingPunct="1">
              <a:buClr>
                <a:srgbClr val="666666"/>
              </a:buClr>
              <a:buSzPct val="80000"/>
              <a:buFont typeface="Arial"/>
              <a:buChar char=""/>
              <a:defRPr lang="de-DE" sz="1400" kern="1200">
                <a:solidFill>
                  <a:schemeClr val="lt1"/>
                </a:solidFill>
                <a:latin typeface="+mn-lt"/>
                <a:ea typeface="+mn-ea"/>
                <a:cs typeface="+mn-cs"/>
              </a:defRPr>
            </a:lvl4pPr>
            <a:lvl5pPr marL="2177552" algn="l" defTabSz="1088776" rtl="0" eaLnBrk="1" latinLnBrk="0" hangingPunct="1">
              <a:buClr>
                <a:srgbClr val="666666"/>
              </a:buClr>
              <a:buSzPct val="80000"/>
              <a:buFont typeface="Arial"/>
              <a:buChar char=""/>
              <a:defRPr lang="de-DE" sz="1200" kern="1200">
                <a:solidFill>
                  <a:schemeClr val="lt1"/>
                </a:solidFill>
                <a:latin typeface="+mn-lt"/>
                <a:ea typeface="+mn-ea"/>
                <a:cs typeface="+mn-cs"/>
              </a:defRPr>
            </a:lvl5pPr>
            <a:lvl6pPr marL="2721940" algn="l" defTabSz="1088776" rtl="0" eaLnBrk="1" latinLnBrk="0" hangingPunct="1">
              <a:defRPr sz="2100" kern="1200">
                <a:solidFill>
                  <a:schemeClr val="lt1"/>
                </a:solidFill>
                <a:latin typeface="+mn-lt"/>
                <a:ea typeface="+mn-ea"/>
                <a:cs typeface="+mn-cs"/>
              </a:defRPr>
            </a:lvl6pPr>
            <a:lvl7pPr marL="3266328" algn="l" defTabSz="1088776" rtl="0" eaLnBrk="1" latinLnBrk="0" hangingPunct="1">
              <a:defRPr sz="2100" kern="1200">
                <a:solidFill>
                  <a:schemeClr val="lt1"/>
                </a:solidFill>
                <a:latin typeface="+mn-lt"/>
                <a:ea typeface="+mn-ea"/>
                <a:cs typeface="+mn-cs"/>
              </a:defRPr>
            </a:lvl7pPr>
            <a:lvl8pPr marL="3810716" algn="l" defTabSz="1088776" rtl="0" eaLnBrk="1" latinLnBrk="0" hangingPunct="1">
              <a:defRPr sz="2100" kern="1200">
                <a:solidFill>
                  <a:schemeClr val="lt1"/>
                </a:solidFill>
                <a:latin typeface="+mn-lt"/>
                <a:ea typeface="+mn-ea"/>
                <a:cs typeface="+mn-cs"/>
              </a:defRPr>
            </a:lvl8pPr>
            <a:lvl9pPr marL="4355104" algn="l" defTabSz="1088776" rtl="0" eaLnBrk="1" latinLnBrk="0" hangingPunct="1">
              <a:defRPr sz="2100" kern="1200">
                <a:solidFill>
                  <a:schemeClr val="lt1"/>
                </a:solidFill>
                <a:latin typeface="+mn-lt"/>
                <a:ea typeface="+mn-ea"/>
                <a:cs typeface="+mn-cs"/>
              </a:defRPr>
            </a:lvl9pPr>
          </a:lstStyle>
          <a:p>
            <a:pPr marL="0" marR="0" lvl="0" indent="0" algn="ctr"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FFFFFF"/>
              </a:solidFill>
              <a:effectLst/>
              <a:uLnTx/>
              <a:uFillTx/>
              <a:latin typeface="Segoe UI"/>
              <a:ea typeface="+mn-ea"/>
              <a:cs typeface="+mn-cs"/>
            </a:endParaRPr>
          </a:p>
        </p:txBody>
      </p:sp>
      <p:sp>
        <p:nvSpPr>
          <p:cNvPr id="49" name="Rounded Rectangle 16">
            <a:extLst>
              <a:ext uri="{FF2B5EF4-FFF2-40B4-BE49-F238E27FC236}">
                <a16:creationId xmlns:a16="http://schemas.microsoft.com/office/drawing/2014/main" id="{BE0140C1-B2E6-438C-ADD5-1251126BC4FA}"/>
              </a:ext>
            </a:extLst>
          </p:cNvPr>
          <p:cNvSpPr/>
          <p:nvPr/>
        </p:nvSpPr>
        <p:spPr bwMode="auto">
          <a:xfrm>
            <a:off x="3799150" y="3855636"/>
            <a:ext cx="3591790" cy="1880557"/>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de-DE"/>
            </a:defPPr>
            <a:lvl1pPr marL="0" algn="l" defTabSz="1088776" rtl="0" eaLnBrk="1" latinLnBrk="0" hangingPunct="1">
              <a:defRPr lang="de-DE" sz="2100" kern="1200">
                <a:solidFill>
                  <a:schemeClr val="lt1"/>
                </a:solidFill>
                <a:latin typeface="+mn-lt"/>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lt1"/>
                </a:solidFill>
                <a:latin typeface="+mn-lt"/>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lt1"/>
                </a:solidFill>
                <a:latin typeface="+mn-lt"/>
                <a:ea typeface="+mn-ea"/>
                <a:cs typeface="+mn-cs"/>
              </a:defRPr>
            </a:lvl3pPr>
            <a:lvl4pPr marL="1633164" algn="l" defTabSz="1088776" rtl="0" eaLnBrk="1" latinLnBrk="0" hangingPunct="1">
              <a:buClr>
                <a:srgbClr val="666666"/>
              </a:buClr>
              <a:buSzPct val="80000"/>
              <a:buFont typeface="Arial"/>
              <a:buChar char=""/>
              <a:defRPr lang="de-DE" sz="1400" kern="1200">
                <a:solidFill>
                  <a:schemeClr val="lt1"/>
                </a:solidFill>
                <a:latin typeface="+mn-lt"/>
                <a:ea typeface="+mn-ea"/>
                <a:cs typeface="+mn-cs"/>
              </a:defRPr>
            </a:lvl4pPr>
            <a:lvl5pPr marL="2177552" algn="l" defTabSz="1088776" rtl="0" eaLnBrk="1" latinLnBrk="0" hangingPunct="1">
              <a:buClr>
                <a:srgbClr val="666666"/>
              </a:buClr>
              <a:buSzPct val="80000"/>
              <a:buFont typeface="Arial"/>
              <a:buChar char=""/>
              <a:defRPr lang="de-DE" sz="1200" kern="1200">
                <a:solidFill>
                  <a:schemeClr val="lt1"/>
                </a:solidFill>
                <a:latin typeface="+mn-lt"/>
                <a:ea typeface="+mn-ea"/>
                <a:cs typeface="+mn-cs"/>
              </a:defRPr>
            </a:lvl5pPr>
            <a:lvl6pPr marL="2721940" algn="l" defTabSz="1088776" rtl="0" eaLnBrk="1" latinLnBrk="0" hangingPunct="1">
              <a:defRPr sz="2100" kern="1200">
                <a:solidFill>
                  <a:schemeClr val="lt1"/>
                </a:solidFill>
                <a:latin typeface="+mn-lt"/>
                <a:ea typeface="+mn-ea"/>
                <a:cs typeface="+mn-cs"/>
              </a:defRPr>
            </a:lvl6pPr>
            <a:lvl7pPr marL="3266328" algn="l" defTabSz="1088776" rtl="0" eaLnBrk="1" latinLnBrk="0" hangingPunct="1">
              <a:defRPr sz="2100" kern="1200">
                <a:solidFill>
                  <a:schemeClr val="lt1"/>
                </a:solidFill>
                <a:latin typeface="+mn-lt"/>
                <a:ea typeface="+mn-ea"/>
                <a:cs typeface="+mn-cs"/>
              </a:defRPr>
            </a:lvl7pPr>
            <a:lvl8pPr marL="3810716" algn="l" defTabSz="1088776" rtl="0" eaLnBrk="1" latinLnBrk="0" hangingPunct="1">
              <a:defRPr sz="2100" kern="1200">
                <a:solidFill>
                  <a:schemeClr val="lt1"/>
                </a:solidFill>
                <a:latin typeface="+mn-lt"/>
                <a:ea typeface="+mn-ea"/>
                <a:cs typeface="+mn-cs"/>
              </a:defRPr>
            </a:lvl8pPr>
            <a:lvl9pPr marL="4355104" algn="l" defTabSz="1088776" rtl="0" eaLnBrk="1" latinLnBrk="0" hangingPunct="1">
              <a:defRPr sz="2100" kern="1200">
                <a:solidFill>
                  <a:schemeClr val="lt1"/>
                </a:solidFill>
                <a:latin typeface="+mn-lt"/>
                <a:ea typeface="+mn-ea"/>
                <a:cs typeface="+mn-cs"/>
              </a:defRPr>
            </a:lvl9pPr>
          </a:lstStyle>
          <a:p>
            <a:pPr marL="0" marR="0" lvl="0" indent="0" algn="ctr"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FFFFFF"/>
              </a:solidFill>
              <a:effectLst/>
              <a:uLnTx/>
              <a:uFillTx/>
              <a:latin typeface="Segoe UI"/>
              <a:ea typeface="+mn-ea"/>
              <a:cs typeface="+mn-cs"/>
            </a:endParaRPr>
          </a:p>
        </p:txBody>
      </p:sp>
      <p:sp>
        <p:nvSpPr>
          <p:cNvPr id="50" name="Rectangle 49">
            <a:extLst>
              <a:ext uri="{FF2B5EF4-FFF2-40B4-BE49-F238E27FC236}">
                <a16:creationId xmlns:a16="http://schemas.microsoft.com/office/drawing/2014/main" id="{CCF92596-41F0-4B43-8783-59229461C258}"/>
              </a:ext>
            </a:extLst>
          </p:cNvPr>
          <p:cNvSpPr>
            <a:spLocks noChangeArrowheads="1"/>
          </p:cNvSpPr>
          <p:nvPr/>
        </p:nvSpPr>
        <p:spPr bwMode="auto">
          <a:xfrm>
            <a:off x="4280616" y="4784671"/>
            <a:ext cx="2384003" cy="469773"/>
          </a:xfrm>
          <a:prstGeom prst="rect">
            <a:avLst/>
          </a:prstGeom>
          <a:noFill/>
          <a:ln w="41275">
            <a:solidFill>
              <a:srgbClr val="FFFF00"/>
            </a:solidFill>
            <a:miter lim="800000"/>
            <a:headEnd/>
            <a:tailEnd/>
          </a:ln>
          <a:effectLst/>
          <a:extLst>
            <a:ext uri="{909E8E84-426E-40DD-AFC4-6F175D3DCCD1}">
              <a14:hiddenFill xmlns:a14="http://schemas.microsoft.com/office/drawing/2010/main">
                <a:solidFill>
                  <a:srgbClr val="FFFF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505050"/>
              </a:solidFill>
              <a:effectLst/>
              <a:uLnTx/>
              <a:uFillTx/>
              <a:latin typeface="Arial"/>
              <a:ea typeface="+mn-ea"/>
              <a:cs typeface="+mn-cs"/>
            </a:endParaRPr>
          </a:p>
        </p:txBody>
      </p:sp>
      <p:sp>
        <p:nvSpPr>
          <p:cNvPr id="51" name="Text Box 147">
            <a:extLst>
              <a:ext uri="{FF2B5EF4-FFF2-40B4-BE49-F238E27FC236}">
                <a16:creationId xmlns:a16="http://schemas.microsoft.com/office/drawing/2014/main" id="{B7B2CC4F-4212-4202-AC5F-5A0FDA769578}"/>
              </a:ext>
            </a:extLst>
          </p:cNvPr>
          <p:cNvSpPr txBox="1">
            <a:spLocks noChangeArrowheads="1"/>
          </p:cNvSpPr>
          <p:nvPr/>
        </p:nvSpPr>
        <p:spPr bwMode="auto">
          <a:xfrm>
            <a:off x="4981921" y="4618671"/>
            <a:ext cx="1114619" cy="312029"/>
          </a:xfrm>
          <a:prstGeom prst="rect">
            <a:avLst/>
          </a:prstGeom>
          <a:solidFill>
            <a:srgbClr val="FFFF00"/>
          </a:solidFill>
          <a:ln>
            <a:noFill/>
          </a:ln>
          <a:effectLst/>
          <a:extLst/>
        </p:spPr>
        <p:txBody>
          <a:bodyPr wrap="square">
            <a:spAutoFit/>
          </a:bodyPr>
          <a:ls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a:lstStyle>
          <a:p>
            <a:pPr marL="0" marR="0" lvl="0" indent="0" algn="ctr" defTabSz="1088776" rtl="0" eaLnBrk="1" fontAlgn="auto" latinLnBrk="0" hangingPunct="1">
              <a:lnSpc>
                <a:spcPct val="100000"/>
              </a:lnSpc>
              <a:spcBef>
                <a:spcPts val="0"/>
              </a:spcBef>
              <a:spcAft>
                <a:spcPts val="0"/>
              </a:spcAft>
              <a:buClrTx/>
              <a:buSzTx/>
              <a:buFontTx/>
              <a:buNone/>
              <a:tabLst/>
              <a:defRPr/>
            </a:pPr>
            <a:r>
              <a:rPr kumimoji="0" lang="de-DE" sz="1400" b="1" i="0" u="none" strike="noStrike" kern="1200" cap="none" spc="0" normalizeH="0" baseline="0" noProof="0" dirty="0">
                <a:ln>
                  <a:noFill/>
                </a:ln>
                <a:solidFill>
                  <a:srgbClr val="505050"/>
                </a:solidFill>
                <a:effectLst/>
                <a:uLnTx/>
                <a:uFillTx/>
                <a:latin typeface="Arial"/>
                <a:ea typeface="+mn-ea"/>
                <a:cs typeface="+mn-cs"/>
              </a:rPr>
              <a:t>SOFS</a:t>
            </a:r>
            <a:endParaRPr kumimoji="0" lang="en-US" sz="1400" b="1" i="0" u="none" strike="noStrike" kern="1200" cap="none" spc="0" normalizeH="0" baseline="0" noProof="0" dirty="0">
              <a:ln>
                <a:noFill/>
              </a:ln>
              <a:solidFill>
                <a:srgbClr val="505050"/>
              </a:solidFill>
              <a:effectLst/>
              <a:uLnTx/>
              <a:uFillTx/>
              <a:latin typeface="Arial"/>
              <a:ea typeface="+mn-ea"/>
              <a:cs typeface="+mn-cs"/>
            </a:endParaRPr>
          </a:p>
        </p:txBody>
      </p:sp>
      <p:sp>
        <p:nvSpPr>
          <p:cNvPr id="52" name="TextBox 51">
            <a:extLst>
              <a:ext uri="{FF2B5EF4-FFF2-40B4-BE49-F238E27FC236}">
                <a16:creationId xmlns:a16="http://schemas.microsoft.com/office/drawing/2014/main" id="{8C94287F-DEAF-4CE6-8D7C-1782BBA221CA}"/>
              </a:ext>
            </a:extLst>
          </p:cNvPr>
          <p:cNvSpPr txBox="1"/>
          <p:nvPr/>
        </p:nvSpPr>
        <p:spPr>
          <a:xfrm>
            <a:off x="4268993" y="3637437"/>
            <a:ext cx="3311131" cy="2492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000" b="0" i="0" u="none" strike="noStrike" kern="1200" cap="none" spc="0" normalizeH="0" baseline="0" noProof="0" dirty="0">
                <a:ln>
                  <a:noFill/>
                </a:ln>
                <a:solidFill>
                  <a:srgbClr val="505050"/>
                </a:solidFill>
                <a:effectLst/>
                <a:uLnTx/>
                <a:uFillTx/>
                <a:latin typeface="Segoe UI"/>
                <a:ea typeface="+mn-ea"/>
                <a:cs typeface="+mn-cs"/>
              </a:rPr>
              <a:t>\\</a:t>
            </a:r>
            <a:r>
              <a:rPr kumimoji="0" lang="de-DE" sz="1000" b="1" i="0" u="none" strike="noStrike" kern="1200" cap="none" spc="0" normalizeH="0" baseline="0" noProof="0" dirty="0">
                <a:ln>
                  <a:noFill/>
                </a:ln>
                <a:solidFill>
                  <a:srgbClr val="0070C0"/>
                </a:solidFill>
                <a:effectLst/>
                <a:uLnTx/>
                <a:uFillTx/>
                <a:latin typeface="Segoe UI"/>
                <a:ea typeface="+mn-ea"/>
                <a:cs typeface="+mn-cs"/>
              </a:rPr>
              <a:t>&lt;SAPGLOBALHost&gt;\sapmnt</a:t>
            </a:r>
            <a:r>
              <a:rPr kumimoji="0" lang="de-DE" sz="1000" b="0" i="0" u="none" strike="noStrike" kern="1200" cap="none" spc="0" normalizeH="0" baseline="0" noProof="0" dirty="0">
                <a:ln>
                  <a:noFill/>
                </a:ln>
                <a:solidFill>
                  <a:srgbClr val="505050"/>
                </a:solidFill>
                <a:effectLst/>
                <a:uLnTx/>
                <a:uFillTx/>
                <a:latin typeface="Segoe UI"/>
                <a:ea typeface="+mn-ea"/>
                <a:cs typeface="+mn-cs"/>
              </a:rPr>
              <a:t>\&lt;</a:t>
            </a:r>
            <a:r>
              <a:rPr kumimoji="0" lang="de-DE" sz="1000" b="1" i="0" u="none" strike="noStrike" kern="1200" cap="none" spc="0" normalizeH="0" baseline="0" noProof="0" dirty="0">
                <a:ln>
                  <a:noFill/>
                </a:ln>
                <a:solidFill>
                  <a:srgbClr val="0070C0"/>
                </a:solidFill>
                <a:effectLst/>
                <a:uLnTx/>
                <a:uFillTx/>
                <a:latin typeface="Segoe UI"/>
                <a:ea typeface="+mn-ea"/>
                <a:cs typeface="+mn-cs"/>
              </a:rPr>
              <a:t>SID&gt;\SYS</a:t>
            </a:r>
            <a:r>
              <a:rPr kumimoji="0" lang="de-DE" sz="1000" b="0" i="0" u="none" strike="noStrike" kern="1200" cap="none" spc="0" normalizeH="0" baseline="0" noProof="0" dirty="0">
                <a:ln>
                  <a:noFill/>
                </a:ln>
                <a:solidFill>
                  <a:srgbClr val="505050"/>
                </a:solidFill>
                <a:effectLst/>
                <a:uLnTx/>
                <a:uFillTx/>
                <a:latin typeface="Segoe UI"/>
                <a:ea typeface="+mn-ea"/>
                <a:cs typeface="+mn-cs"/>
              </a:rPr>
              <a:t>\...</a:t>
            </a:r>
            <a:endParaRPr kumimoji="0" lang="en-US" sz="1000" b="0" i="0" u="none" strike="noStrike" kern="1200" cap="none" spc="0" normalizeH="0" baseline="0" noProof="0" dirty="0">
              <a:ln>
                <a:noFill/>
              </a:ln>
              <a:solidFill>
                <a:srgbClr val="505050"/>
              </a:solidFill>
              <a:effectLst/>
              <a:uLnTx/>
              <a:uFillTx/>
              <a:latin typeface="Segoe UI"/>
              <a:ea typeface="+mn-ea"/>
              <a:cs typeface="+mn-cs"/>
            </a:endParaRPr>
          </a:p>
        </p:txBody>
      </p:sp>
      <p:pic>
        <p:nvPicPr>
          <p:cNvPr id="54" name="Picture 53">
            <a:extLst>
              <a:ext uri="{FF2B5EF4-FFF2-40B4-BE49-F238E27FC236}">
                <a16:creationId xmlns:a16="http://schemas.microsoft.com/office/drawing/2014/main" id="{F26E7A59-11C7-44F7-B6DB-E9FE61AACD14}"/>
              </a:ext>
            </a:extLst>
          </p:cNvPr>
          <p:cNvPicPr>
            <a:picLocks noChangeAspect="1"/>
          </p:cNvPicPr>
          <p:nvPr/>
        </p:nvPicPr>
        <p:blipFill>
          <a:blip r:embed="rId3"/>
          <a:stretch>
            <a:fillRect/>
          </a:stretch>
        </p:blipFill>
        <p:spPr>
          <a:xfrm>
            <a:off x="5438172" y="604007"/>
            <a:ext cx="390090" cy="390090"/>
          </a:xfrm>
          <a:prstGeom prst="rect">
            <a:avLst/>
          </a:prstGeom>
        </p:spPr>
      </p:pic>
      <p:cxnSp>
        <p:nvCxnSpPr>
          <p:cNvPr id="55" name="Straight Arrow Connector 54">
            <a:extLst>
              <a:ext uri="{FF2B5EF4-FFF2-40B4-BE49-F238E27FC236}">
                <a16:creationId xmlns:a16="http://schemas.microsoft.com/office/drawing/2014/main" id="{F19DC7B2-3B59-4A91-A068-C25D13F039F7}"/>
              </a:ext>
            </a:extLst>
          </p:cNvPr>
          <p:cNvCxnSpPr>
            <a:cxnSpLocks/>
            <a:endCxn id="54" idx="0"/>
          </p:cNvCxnSpPr>
          <p:nvPr/>
        </p:nvCxnSpPr>
        <p:spPr>
          <a:xfrm>
            <a:off x="5633217" y="318447"/>
            <a:ext cx="0" cy="285561"/>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1C8AAF12-9CA8-434D-9168-B6A44EF0D270}"/>
              </a:ext>
            </a:extLst>
          </p:cNvPr>
          <p:cNvCxnSpPr>
            <a:cxnSpLocks/>
            <a:stCxn id="54" idx="2"/>
            <a:endCxn id="41" idx="0"/>
          </p:cNvCxnSpPr>
          <p:nvPr/>
        </p:nvCxnSpPr>
        <p:spPr>
          <a:xfrm flipH="1">
            <a:off x="4621096" y="994097"/>
            <a:ext cx="1012122" cy="35141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5E373A51-4F6B-421D-85DF-7C7F9E9EA78B}"/>
              </a:ext>
            </a:extLst>
          </p:cNvPr>
          <p:cNvCxnSpPr>
            <a:cxnSpLocks/>
            <a:stCxn id="54" idx="2"/>
            <a:endCxn id="42" idx="0"/>
          </p:cNvCxnSpPr>
          <p:nvPr/>
        </p:nvCxnSpPr>
        <p:spPr>
          <a:xfrm>
            <a:off x="5633217" y="994097"/>
            <a:ext cx="1169700" cy="37829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5C355EBC-6496-4E13-8C84-9848D5C424BA}"/>
              </a:ext>
            </a:extLst>
          </p:cNvPr>
          <p:cNvSpPr txBox="1"/>
          <p:nvPr/>
        </p:nvSpPr>
        <p:spPr>
          <a:xfrm>
            <a:off x="5873397" y="604807"/>
            <a:ext cx="1238814" cy="28067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dirty="0">
                <a:ln>
                  <a:noFill/>
                </a:ln>
                <a:solidFill>
                  <a:srgbClr val="505050"/>
                </a:solidFill>
                <a:effectLst/>
                <a:uLnTx/>
                <a:uFillTx/>
                <a:latin typeface="Segoe UI"/>
                <a:ea typeface="+mn-ea"/>
                <a:cs typeface="+mn-cs"/>
              </a:rPr>
              <a:t>(A)SCS IP</a:t>
            </a:r>
            <a:endParaRPr kumimoji="0" lang="en-US" sz="12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59" name="TextBox 58">
            <a:extLst>
              <a:ext uri="{FF2B5EF4-FFF2-40B4-BE49-F238E27FC236}">
                <a16:creationId xmlns:a16="http://schemas.microsoft.com/office/drawing/2014/main" id="{5783345B-D6BC-4C4D-B4DB-076F02E3BB73}"/>
              </a:ext>
            </a:extLst>
          </p:cNvPr>
          <p:cNvSpPr txBox="1"/>
          <p:nvPr/>
        </p:nvSpPr>
        <p:spPr>
          <a:xfrm>
            <a:off x="4698934" y="643522"/>
            <a:ext cx="828667" cy="28067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dirty="0">
                <a:ln>
                  <a:noFill/>
                </a:ln>
                <a:solidFill>
                  <a:srgbClr val="505050"/>
                </a:solidFill>
                <a:effectLst/>
                <a:uLnTx/>
                <a:uFillTx/>
                <a:latin typeface="Segoe UI"/>
                <a:ea typeface="+mn-ea"/>
                <a:cs typeface="+mn-cs"/>
              </a:rPr>
              <a:t>Azure ILB</a:t>
            </a:r>
            <a:endParaRPr kumimoji="0" lang="en-US" sz="12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60" name="Rectangle 28">
            <a:extLst>
              <a:ext uri="{FF2B5EF4-FFF2-40B4-BE49-F238E27FC236}">
                <a16:creationId xmlns:a16="http://schemas.microsoft.com/office/drawing/2014/main" id="{87E0A744-BBA6-40E9-BEE6-114A474B6BC7}"/>
              </a:ext>
            </a:extLst>
          </p:cNvPr>
          <p:cNvSpPr>
            <a:spLocks noChangeArrowheads="1"/>
          </p:cNvSpPr>
          <p:nvPr/>
        </p:nvSpPr>
        <p:spPr bwMode="auto">
          <a:xfrm>
            <a:off x="4413323" y="1959819"/>
            <a:ext cx="572684" cy="310071"/>
          </a:xfrm>
          <a:prstGeom prst="rect">
            <a:avLst/>
          </a:prstGeom>
          <a:solidFill>
            <a:srgbClr val="FFC000"/>
          </a:solidFill>
          <a:ln w="12700" algn="ctr">
            <a:solidFill>
              <a:srgbClr val="04357B"/>
            </a:solidFill>
            <a:miter lim="800000"/>
            <a:headEnd/>
            <a:tailEnd/>
          </a:ln>
          <a:effectLst>
            <a:outerShdw blurRad="50800" dist="38100" algn="l" rotWithShape="0">
              <a:prstClr val="black">
                <a:alpha val="40000"/>
              </a:prstClr>
            </a:outerShdw>
          </a:effectLst>
        </p:spPr>
        <p:txBody>
          <a:bodyPr lIns="0" tIns="0" rIns="0" bIns="0" anchor="ctr"/>
          <a:lstStyle/>
          <a:p>
            <a:pPr marL="0" marR="0" lvl="0" indent="0" algn="ctr" defTabSz="1088567" rtl="0" eaLnBrk="1" fontAlgn="auto" latinLnBrk="0" hangingPunct="1">
              <a:lnSpc>
                <a:spcPct val="100000"/>
              </a:lnSpc>
              <a:spcBef>
                <a:spcPts val="0"/>
              </a:spcBef>
              <a:spcAft>
                <a:spcPts val="0"/>
              </a:spcAft>
              <a:buClrTx/>
              <a:buSzTx/>
              <a:buFontTx/>
              <a:buNone/>
              <a:tabLst/>
              <a:defRPr/>
            </a:pPr>
            <a:r>
              <a:rPr kumimoji="0" lang="de-DE" sz="1200" b="1" i="0" u="none" strike="noStrike" kern="1200" cap="none" spc="0" normalizeH="0" baseline="0" noProof="0" dirty="0">
                <a:ln>
                  <a:noFill/>
                </a:ln>
                <a:solidFill>
                  <a:srgbClr val="FFFFFF"/>
                </a:solidFill>
                <a:effectLst/>
                <a:uLnTx/>
                <a:uFillTx/>
                <a:latin typeface="Arial"/>
                <a:ea typeface="+mn-ea"/>
                <a:cs typeface="+mn-cs"/>
              </a:rPr>
              <a:t>(A)SCS</a:t>
            </a:r>
            <a:endParaRPr kumimoji="0" lang="en-US" sz="1200" b="1" i="0" u="none" strike="noStrike" kern="1200" cap="none" spc="0" normalizeH="0" baseline="0" noProof="0" dirty="0">
              <a:ln>
                <a:noFill/>
              </a:ln>
              <a:solidFill>
                <a:srgbClr val="FFFFFF"/>
              </a:solidFill>
              <a:effectLst/>
              <a:uLnTx/>
              <a:uFillTx/>
              <a:latin typeface="Arial"/>
              <a:ea typeface="+mn-ea"/>
              <a:cs typeface="+mn-cs"/>
            </a:endParaRPr>
          </a:p>
        </p:txBody>
      </p:sp>
      <p:sp>
        <p:nvSpPr>
          <p:cNvPr id="61" name="Rectangle 60">
            <a:extLst>
              <a:ext uri="{FF2B5EF4-FFF2-40B4-BE49-F238E27FC236}">
                <a16:creationId xmlns:a16="http://schemas.microsoft.com/office/drawing/2014/main" id="{35603051-66B8-453A-89BE-2FA73A21AF39}"/>
              </a:ext>
            </a:extLst>
          </p:cNvPr>
          <p:cNvSpPr>
            <a:spLocks noChangeArrowheads="1"/>
          </p:cNvSpPr>
          <p:nvPr/>
        </p:nvSpPr>
        <p:spPr bwMode="auto">
          <a:xfrm>
            <a:off x="6518683" y="2593888"/>
            <a:ext cx="572684" cy="310071"/>
          </a:xfrm>
          <a:prstGeom prst="rect">
            <a:avLst/>
          </a:prstGeom>
          <a:solidFill>
            <a:srgbClr val="04357B"/>
          </a:solidFill>
          <a:ln w="12700" algn="ctr">
            <a:solidFill>
              <a:srgbClr val="04357B"/>
            </a:solidFill>
            <a:miter lim="800000"/>
            <a:headEnd/>
            <a:tailEnd/>
          </a:ln>
          <a:effectLst>
            <a:outerShdw blurRad="50800" dist="38100" algn="l" rotWithShape="0">
              <a:prstClr val="black">
                <a:alpha val="40000"/>
              </a:prstClr>
            </a:outerShdw>
          </a:effectLst>
        </p:spPr>
        <p:txBody>
          <a:bodyPr lIns="0" tIns="0" rIns="0" bIns="0" anchor="ctr"/>
          <a:lstStyle/>
          <a:p>
            <a:pPr marL="0" marR="0" lvl="0" indent="0" algn="ctr" defTabSz="1088567" rtl="0" eaLnBrk="1" fontAlgn="auto" latinLnBrk="0" hangingPunct="1">
              <a:lnSpc>
                <a:spcPct val="100000"/>
              </a:lnSpc>
              <a:spcBef>
                <a:spcPts val="0"/>
              </a:spcBef>
              <a:spcAft>
                <a:spcPts val="0"/>
              </a:spcAft>
              <a:buClrTx/>
              <a:buSzTx/>
              <a:buFontTx/>
              <a:buNone/>
              <a:tabLst/>
              <a:defRPr/>
            </a:pPr>
            <a:r>
              <a:rPr kumimoji="0" lang="de-DE" sz="1200" b="1" i="0" u="none" strike="noStrike" kern="1200" cap="none" spc="0" normalizeH="0" baseline="0" noProof="0" dirty="0">
                <a:ln>
                  <a:noFill/>
                </a:ln>
                <a:solidFill>
                  <a:srgbClr val="FFFFFF"/>
                </a:solidFill>
                <a:effectLst/>
                <a:uLnTx/>
                <a:uFillTx/>
                <a:latin typeface="Arial"/>
                <a:ea typeface="+mn-ea"/>
                <a:cs typeface="+mn-cs"/>
              </a:rPr>
              <a:t>ERS</a:t>
            </a:r>
            <a:endParaRPr kumimoji="0" lang="en-US" sz="1200" b="1" i="0" u="none" strike="noStrike" kern="1200" cap="none" spc="0" normalizeH="0" baseline="0" noProof="0" dirty="0">
              <a:ln>
                <a:noFill/>
              </a:ln>
              <a:solidFill>
                <a:srgbClr val="FFFFFF"/>
              </a:solidFill>
              <a:effectLst/>
              <a:uLnTx/>
              <a:uFillTx/>
              <a:latin typeface="Arial"/>
              <a:ea typeface="+mn-ea"/>
              <a:cs typeface="+mn-cs"/>
            </a:endParaRPr>
          </a:p>
        </p:txBody>
      </p:sp>
      <p:sp>
        <p:nvSpPr>
          <p:cNvPr id="62" name="Rectangle 61">
            <a:extLst>
              <a:ext uri="{FF2B5EF4-FFF2-40B4-BE49-F238E27FC236}">
                <a16:creationId xmlns:a16="http://schemas.microsoft.com/office/drawing/2014/main" id="{16955568-07E1-444F-A437-7D9EEF996DD6}"/>
              </a:ext>
            </a:extLst>
          </p:cNvPr>
          <p:cNvSpPr>
            <a:spLocks noChangeArrowheads="1"/>
          </p:cNvSpPr>
          <p:nvPr/>
        </p:nvSpPr>
        <p:spPr bwMode="auto">
          <a:xfrm>
            <a:off x="4420934" y="2578401"/>
            <a:ext cx="572684" cy="310071"/>
          </a:xfrm>
          <a:prstGeom prst="rect">
            <a:avLst/>
          </a:prstGeom>
          <a:solidFill>
            <a:srgbClr val="04357B"/>
          </a:solidFill>
          <a:ln w="12700" algn="ctr">
            <a:solidFill>
              <a:srgbClr val="04357B"/>
            </a:solidFill>
            <a:miter lim="800000"/>
            <a:headEnd/>
            <a:tailEnd/>
          </a:ln>
          <a:effectLst>
            <a:outerShdw blurRad="50800" dist="38100" algn="l" rotWithShape="0">
              <a:prstClr val="black">
                <a:alpha val="40000"/>
              </a:prstClr>
            </a:outerShdw>
          </a:effectLst>
        </p:spPr>
        <p:txBody>
          <a:bodyPr lIns="0" tIns="0" rIns="0" bIns="0" anchor="ctr"/>
          <a:lstStyle/>
          <a:p>
            <a:pPr marL="0" marR="0" lvl="0" indent="0" algn="ctr" defTabSz="1088567" rtl="0" eaLnBrk="1" fontAlgn="auto" latinLnBrk="0" hangingPunct="1">
              <a:lnSpc>
                <a:spcPct val="100000"/>
              </a:lnSpc>
              <a:spcBef>
                <a:spcPts val="0"/>
              </a:spcBef>
              <a:spcAft>
                <a:spcPts val="0"/>
              </a:spcAft>
              <a:buClrTx/>
              <a:buSzTx/>
              <a:buFontTx/>
              <a:buNone/>
              <a:tabLst/>
              <a:defRPr/>
            </a:pPr>
            <a:r>
              <a:rPr kumimoji="0" lang="de-DE" sz="1200" b="1" i="0" u="none" strike="noStrike" kern="1200" cap="none" spc="0" normalizeH="0" baseline="0" noProof="0" dirty="0">
                <a:ln>
                  <a:noFill/>
                </a:ln>
                <a:solidFill>
                  <a:srgbClr val="FFFFFF"/>
                </a:solidFill>
                <a:effectLst/>
                <a:uLnTx/>
                <a:uFillTx/>
                <a:latin typeface="Arial"/>
                <a:ea typeface="+mn-ea"/>
                <a:cs typeface="+mn-cs"/>
              </a:rPr>
              <a:t>ERS</a:t>
            </a:r>
            <a:endParaRPr kumimoji="0" lang="en-US" sz="1200" b="1" i="0" u="none" strike="noStrike" kern="1200" cap="none" spc="0" normalizeH="0" baseline="0" noProof="0" dirty="0">
              <a:ln>
                <a:noFill/>
              </a:ln>
              <a:solidFill>
                <a:srgbClr val="FFFFFF"/>
              </a:solidFill>
              <a:effectLst/>
              <a:uLnTx/>
              <a:uFillTx/>
              <a:latin typeface="Arial"/>
              <a:ea typeface="+mn-ea"/>
              <a:cs typeface="+mn-cs"/>
            </a:endParaRPr>
          </a:p>
        </p:txBody>
      </p:sp>
      <p:cxnSp>
        <p:nvCxnSpPr>
          <p:cNvPr id="63" name="Connector: Elbow 62">
            <a:extLst>
              <a:ext uri="{FF2B5EF4-FFF2-40B4-BE49-F238E27FC236}">
                <a16:creationId xmlns:a16="http://schemas.microsoft.com/office/drawing/2014/main" id="{7744D85F-228F-4A01-AE59-756D946BEEFF}"/>
              </a:ext>
            </a:extLst>
          </p:cNvPr>
          <p:cNvCxnSpPr>
            <a:cxnSpLocks/>
            <a:stCxn id="60" idx="3"/>
            <a:endCxn id="61" idx="1"/>
          </p:cNvCxnSpPr>
          <p:nvPr/>
        </p:nvCxnSpPr>
        <p:spPr>
          <a:xfrm>
            <a:off x="4986007" y="2114853"/>
            <a:ext cx="1532675" cy="634070"/>
          </a:xfrm>
          <a:prstGeom prst="bentConnector3">
            <a:avLst/>
          </a:prstGeom>
          <a:ln w="22225">
            <a:headEnd type="triangle"/>
            <a:tailEnd type="triangle"/>
          </a:ln>
        </p:spPr>
        <p:style>
          <a:lnRef idx="1">
            <a:schemeClr val="accent1"/>
          </a:lnRef>
          <a:fillRef idx="0">
            <a:schemeClr val="accent1"/>
          </a:fillRef>
          <a:effectRef idx="0">
            <a:schemeClr val="accent1"/>
          </a:effectRef>
          <a:fontRef idx="minor">
            <a:schemeClr val="tx1"/>
          </a:fontRef>
        </p:style>
      </p:cxnSp>
      <p:pic>
        <p:nvPicPr>
          <p:cNvPr id="64" name="Picture 63">
            <a:extLst>
              <a:ext uri="{FF2B5EF4-FFF2-40B4-BE49-F238E27FC236}">
                <a16:creationId xmlns:a16="http://schemas.microsoft.com/office/drawing/2014/main" id="{C14AA1D8-ACC8-4343-9670-145A7C1D8886}"/>
              </a:ext>
            </a:extLst>
          </p:cNvPr>
          <p:cNvPicPr>
            <a:picLocks noChangeAspect="1"/>
          </p:cNvPicPr>
          <p:nvPr/>
        </p:nvPicPr>
        <p:blipFill>
          <a:blip r:embed="rId4"/>
          <a:stretch>
            <a:fillRect/>
          </a:stretch>
        </p:blipFill>
        <p:spPr>
          <a:xfrm>
            <a:off x="4648058" y="5831321"/>
            <a:ext cx="314409" cy="558134"/>
          </a:xfrm>
          <a:prstGeom prst="rect">
            <a:avLst/>
          </a:prstGeom>
        </p:spPr>
      </p:pic>
      <p:cxnSp>
        <p:nvCxnSpPr>
          <p:cNvPr id="65" name="Straight Arrow Connector 64">
            <a:extLst>
              <a:ext uri="{FF2B5EF4-FFF2-40B4-BE49-F238E27FC236}">
                <a16:creationId xmlns:a16="http://schemas.microsoft.com/office/drawing/2014/main" id="{C9B18629-613A-4ABC-ACF1-4C356D0555B0}"/>
              </a:ext>
            </a:extLst>
          </p:cNvPr>
          <p:cNvCxnSpPr>
            <a:cxnSpLocks/>
          </p:cNvCxnSpPr>
          <p:nvPr/>
        </p:nvCxnSpPr>
        <p:spPr>
          <a:xfrm flipV="1">
            <a:off x="4831767" y="6406948"/>
            <a:ext cx="0" cy="266071"/>
          </a:xfrm>
          <a:prstGeom prst="straightConnector1">
            <a:avLst/>
          </a:prstGeom>
          <a:ln w="15875">
            <a:solidFill>
              <a:schemeClr val="accent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7EEB648A-E38C-4748-A586-F81DB906CAA9}"/>
              </a:ext>
            </a:extLst>
          </p:cNvPr>
          <p:cNvCxnSpPr>
            <a:cxnSpLocks/>
          </p:cNvCxnSpPr>
          <p:nvPr/>
        </p:nvCxnSpPr>
        <p:spPr>
          <a:xfrm flipV="1">
            <a:off x="6511163" y="6373971"/>
            <a:ext cx="0" cy="299047"/>
          </a:xfrm>
          <a:prstGeom prst="straightConnector1">
            <a:avLst/>
          </a:prstGeom>
          <a:ln w="15875">
            <a:solidFill>
              <a:schemeClr val="accent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93C89073-EE33-482E-87DD-328B1E0F999D}"/>
              </a:ext>
            </a:extLst>
          </p:cNvPr>
          <p:cNvSpPr txBox="1"/>
          <p:nvPr/>
        </p:nvSpPr>
        <p:spPr>
          <a:xfrm>
            <a:off x="4745604" y="6188491"/>
            <a:ext cx="1950535" cy="50595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505050"/>
                </a:solidFill>
                <a:effectLst/>
                <a:uLnTx/>
                <a:uFillTx/>
                <a:latin typeface="Arial" panose="020B0604020202020204" pitchFamily="34" charset="0"/>
                <a:ea typeface="+mn-ea"/>
                <a:cs typeface="Arial" panose="020B0604020202020204" pitchFamily="34" charset="0"/>
              </a:rPr>
              <a:t>Windows Server 2016</a:t>
            </a:r>
            <a:br>
              <a:rPr kumimoji="0" lang="en-US" sz="900" b="1" i="0" u="none" strike="noStrike" kern="1200" cap="none" spc="0" normalizeH="0" baseline="0" noProof="0" dirty="0">
                <a:ln>
                  <a:noFill/>
                </a:ln>
                <a:solidFill>
                  <a:srgbClr val="505050"/>
                </a:solidFill>
                <a:effectLst/>
                <a:uLnTx/>
                <a:uFillTx/>
                <a:latin typeface="Arial" panose="020B0604020202020204" pitchFamily="34" charset="0"/>
                <a:ea typeface="+mn-ea"/>
                <a:cs typeface="Arial" panose="020B0604020202020204" pitchFamily="34" charset="0"/>
              </a:rPr>
            </a:br>
            <a:r>
              <a:rPr kumimoji="0" lang="en-US" sz="900" b="1" i="0" u="none" strike="noStrike" kern="1200" cap="none" spc="0" normalizeH="0" baseline="0" noProof="0" dirty="0">
                <a:ln>
                  <a:noFill/>
                </a:ln>
                <a:solidFill>
                  <a:srgbClr val="505050"/>
                </a:solidFill>
                <a:effectLst/>
                <a:uLnTx/>
                <a:uFillTx/>
                <a:latin typeface="Arial" panose="020B0604020202020204" pitchFamily="34" charset="0"/>
                <a:ea typeface="+mn-ea"/>
                <a:cs typeface="Arial" panose="020B0604020202020204" pitchFamily="34" charset="0"/>
              </a:rPr>
              <a:t>Scale Out Files Server  (SOFS) +</a:t>
            </a:r>
            <a:br>
              <a:rPr kumimoji="0" lang="en-US" sz="900" b="1" i="0" u="none" strike="noStrike" kern="1200" cap="none" spc="0" normalizeH="0" baseline="0" noProof="0" dirty="0">
                <a:ln>
                  <a:noFill/>
                </a:ln>
                <a:solidFill>
                  <a:srgbClr val="505050"/>
                </a:solidFill>
                <a:effectLst/>
                <a:uLnTx/>
                <a:uFillTx/>
                <a:latin typeface="Arial" panose="020B0604020202020204" pitchFamily="34" charset="0"/>
                <a:ea typeface="+mn-ea"/>
                <a:cs typeface="Arial" panose="020B0604020202020204" pitchFamily="34" charset="0"/>
              </a:rPr>
            </a:br>
            <a:r>
              <a:rPr kumimoji="0" lang="en-US" sz="900" b="1" i="0" u="none" strike="noStrike" kern="1200" cap="none" spc="0" normalizeH="0" baseline="0" noProof="0" dirty="0">
                <a:ln>
                  <a:noFill/>
                </a:ln>
                <a:solidFill>
                  <a:srgbClr val="505050"/>
                </a:solidFill>
                <a:effectLst/>
                <a:uLnTx/>
                <a:uFillTx/>
                <a:latin typeface="Arial" panose="020B0604020202020204" pitchFamily="34" charset="0"/>
                <a:ea typeface="+mn-ea"/>
                <a:cs typeface="Arial" panose="020B0604020202020204" pitchFamily="34" charset="0"/>
              </a:rPr>
              <a:t>Storage Spaces Direct (S2D) </a:t>
            </a:r>
          </a:p>
        </p:txBody>
      </p:sp>
      <p:pic>
        <p:nvPicPr>
          <p:cNvPr id="68" name="Picture 67">
            <a:extLst>
              <a:ext uri="{FF2B5EF4-FFF2-40B4-BE49-F238E27FC236}">
                <a16:creationId xmlns:a16="http://schemas.microsoft.com/office/drawing/2014/main" id="{31E03117-7C60-4F09-B9D5-88FC2EDE06A2}"/>
              </a:ext>
            </a:extLst>
          </p:cNvPr>
          <p:cNvPicPr>
            <a:picLocks noChangeAspect="1"/>
          </p:cNvPicPr>
          <p:nvPr/>
        </p:nvPicPr>
        <p:blipFill>
          <a:blip r:embed="rId4"/>
          <a:stretch>
            <a:fillRect/>
          </a:stretch>
        </p:blipFill>
        <p:spPr>
          <a:xfrm>
            <a:off x="6340706" y="5819466"/>
            <a:ext cx="314409" cy="558134"/>
          </a:xfrm>
          <a:prstGeom prst="rect">
            <a:avLst/>
          </a:prstGeom>
        </p:spPr>
      </p:pic>
      <p:cxnSp>
        <p:nvCxnSpPr>
          <p:cNvPr id="69" name="Straight Connector 68">
            <a:extLst>
              <a:ext uri="{FF2B5EF4-FFF2-40B4-BE49-F238E27FC236}">
                <a16:creationId xmlns:a16="http://schemas.microsoft.com/office/drawing/2014/main" id="{21C2EA80-A56C-4E53-BD2C-57A098362FEE}"/>
              </a:ext>
            </a:extLst>
          </p:cNvPr>
          <p:cNvCxnSpPr>
            <a:cxnSpLocks/>
          </p:cNvCxnSpPr>
          <p:nvPr/>
        </p:nvCxnSpPr>
        <p:spPr>
          <a:xfrm>
            <a:off x="4831768" y="6673019"/>
            <a:ext cx="1689125" cy="0"/>
          </a:xfrm>
          <a:prstGeom prst="line">
            <a:avLst/>
          </a:prstGeom>
          <a:ln w="15875">
            <a:prstDash val="sysDash"/>
          </a:ln>
        </p:spPr>
        <p:style>
          <a:lnRef idx="1">
            <a:schemeClr val="accent1"/>
          </a:lnRef>
          <a:fillRef idx="0">
            <a:schemeClr val="accent1"/>
          </a:fillRef>
          <a:effectRef idx="0">
            <a:schemeClr val="accent1"/>
          </a:effectRef>
          <a:fontRef idx="minor">
            <a:schemeClr val="tx1"/>
          </a:fontRef>
        </p:style>
      </p:cxnSp>
      <p:pic>
        <p:nvPicPr>
          <p:cNvPr id="70" name="Picture 69">
            <a:extLst>
              <a:ext uri="{FF2B5EF4-FFF2-40B4-BE49-F238E27FC236}">
                <a16:creationId xmlns:a16="http://schemas.microsoft.com/office/drawing/2014/main" id="{332BA49A-95CC-4778-9E52-57780A87DD43}"/>
              </a:ext>
            </a:extLst>
          </p:cNvPr>
          <p:cNvPicPr>
            <a:picLocks noChangeAspect="1"/>
          </p:cNvPicPr>
          <p:nvPr/>
        </p:nvPicPr>
        <p:blipFill>
          <a:blip r:embed="rId5"/>
          <a:stretch>
            <a:fillRect/>
          </a:stretch>
        </p:blipFill>
        <p:spPr>
          <a:xfrm>
            <a:off x="3983782" y="2853730"/>
            <a:ext cx="380940" cy="414503"/>
          </a:xfrm>
          <a:prstGeom prst="rect">
            <a:avLst/>
          </a:prstGeom>
        </p:spPr>
      </p:pic>
      <p:pic>
        <p:nvPicPr>
          <p:cNvPr id="71" name="Picture 70">
            <a:extLst>
              <a:ext uri="{FF2B5EF4-FFF2-40B4-BE49-F238E27FC236}">
                <a16:creationId xmlns:a16="http://schemas.microsoft.com/office/drawing/2014/main" id="{7A04837A-2818-4B82-8BA9-57059110FBE5}"/>
              </a:ext>
            </a:extLst>
          </p:cNvPr>
          <p:cNvPicPr>
            <a:picLocks noChangeAspect="1"/>
          </p:cNvPicPr>
          <p:nvPr/>
        </p:nvPicPr>
        <p:blipFill>
          <a:blip r:embed="rId5"/>
          <a:stretch>
            <a:fillRect/>
          </a:stretch>
        </p:blipFill>
        <p:spPr>
          <a:xfrm>
            <a:off x="7063189" y="2853730"/>
            <a:ext cx="380940" cy="414503"/>
          </a:xfrm>
          <a:prstGeom prst="rect">
            <a:avLst/>
          </a:prstGeom>
        </p:spPr>
      </p:pic>
      <p:pic>
        <p:nvPicPr>
          <p:cNvPr id="72" name="Picture 71">
            <a:extLst>
              <a:ext uri="{FF2B5EF4-FFF2-40B4-BE49-F238E27FC236}">
                <a16:creationId xmlns:a16="http://schemas.microsoft.com/office/drawing/2014/main" id="{C61D1645-52A5-48F0-8A72-A2976897BC04}"/>
              </a:ext>
            </a:extLst>
          </p:cNvPr>
          <p:cNvPicPr>
            <a:picLocks noChangeAspect="1"/>
          </p:cNvPicPr>
          <p:nvPr/>
        </p:nvPicPr>
        <p:blipFill>
          <a:blip r:embed="rId5"/>
          <a:stretch>
            <a:fillRect/>
          </a:stretch>
        </p:blipFill>
        <p:spPr>
          <a:xfrm>
            <a:off x="3986201" y="5381120"/>
            <a:ext cx="380940" cy="414503"/>
          </a:xfrm>
          <a:prstGeom prst="rect">
            <a:avLst/>
          </a:prstGeom>
        </p:spPr>
      </p:pic>
      <p:pic>
        <p:nvPicPr>
          <p:cNvPr id="73" name="Picture 72">
            <a:extLst>
              <a:ext uri="{FF2B5EF4-FFF2-40B4-BE49-F238E27FC236}">
                <a16:creationId xmlns:a16="http://schemas.microsoft.com/office/drawing/2014/main" id="{73198E4C-1EFB-4C1E-8E52-CF80DE7974A7}"/>
              </a:ext>
            </a:extLst>
          </p:cNvPr>
          <p:cNvPicPr>
            <a:picLocks noChangeAspect="1"/>
          </p:cNvPicPr>
          <p:nvPr/>
        </p:nvPicPr>
        <p:blipFill>
          <a:blip r:embed="rId5"/>
          <a:stretch>
            <a:fillRect/>
          </a:stretch>
        </p:blipFill>
        <p:spPr>
          <a:xfrm>
            <a:off x="7065607" y="5381120"/>
            <a:ext cx="380940" cy="414503"/>
          </a:xfrm>
          <a:prstGeom prst="rect">
            <a:avLst/>
          </a:prstGeom>
        </p:spPr>
      </p:pic>
      <p:cxnSp>
        <p:nvCxnSpPr>
          <p:cNvPr id="74" name="Straight Connector 73">
            <a:extLst>
              <a:ext uri="{FF2B5EF4-FFF2-40B4-BE49-F238E27FC236}">
                <a16:creationId xmlns:a16="http://schemas.microsoft.com/office/drawing/2014/main" id="{BB254792-208F-4E65-9371-68A5D05AA42A}"/>
              </a:ext>
            </a:extLst>
          </p:cNvPr>
          <p:cNvCxnSpPr>
            <a:cxnSpLocks/>
            <a:stCxn id="72" idx="3"/>
            <a:endCxn id="64" idx="0"/>
          </p:cNvCxnSpPr>
          <p:nvPr/>
        </p:nvCxnSpPr>
        <p:spPr>
          <a:xfrm>
            <a:off x="4367140" y="5588372"/>
            <a:ext cx="438123" cy="242949"/>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DCEBC2D4-3AEE-4F5E-8F90-46258566C5F9}"/>
              </a:ext>
            </a:extLst>
          </p:cNvPr>
          <p:cNvCxnSpPr>
            <a:cxnSpLocks/>
            <a:stCxn id="73" idx="1"/>
            <a:endCxn id="68" idx="0"/>
          </p:cNvCxnSpPr>
          <p:nvPr/>
        </p:nvCxnSpPr>
        <p:spPr>
          <a:xfrm flipH="1">
            <a:off x="6497911" y="5588372"/>
            <a:ext cx="567696" cy="231095"/>
          </a:xfrm>
          <a:prstGeom prst="line">
            <a:avLst/>
          </a:prstGeom>
          <a:ln w="12700"/>
        </p:spPr>
        <p:style>
          <a:lnRef idx="1">
            <a:schemeClr val="accent1"/>
          </a:lnRef>
          <a:fillRef idx="0">
            <a:schemeClr val="accent1"/>
          </a:fillRef>
          <a:effectRef idx="0">
            <a:schemeClr val="accent1"/>
          </a:effectRef>
          <a:fontRef idx="minor">
            <a:schemeClr val="tx1"/>
          </a:fontRef>
        </p:style>
      </p:cxnSp>
      <p:pic>
        <p:nvPicPr>
          <p:cNvPr id="84" name="Picture 83">
            <a:extLst>
              <a:ext uri="{FF2B5EF4-FFF2-40B4-BE49-F238E27FC236}">
                <a16:creationId xmlns:a16="http://schemas.microsoft.com/office/drawing/2014/main" id="{929A50A7-F1F1-42E4-B2B7-CC1E3E54E8AC}"/>
              </a:ext>
            </a:extLst>
          </p:cNvPr>
          <p:cNvPicPr>
            <a:picLocks noChangeAspect="1"/>
          </p:cNvPicPr>
          <p:nvPr/>
        </p:nvPicPr>
        <p:blipFill>
          <a:blip r:embed="rId6"/>
          <a:stretch>
            <a:fillRect/>
          </a:stretch>
        </p:blipFill>
        <p:spPr>
          <a:xfrm>
            <a:off x="4279958" y="4137370"/>
            <a:ext cx="261070" cy="261070"/>
          </a:xfrm>
          <a:prstGeom prst="rect">
            <a:avLst/>
          </a:prstGeom>
        </p:spPr>
      </p:pic>
      <p:pic>
        <p:nvPicPr>
          <p:cNvPr id="85" name="Picture 84">
            <a:extLst>
              <a:ext uri="{FF2B5EF4-FFF2-40B4-BE49-F238E27FC236}">
                <a16:creationId xmlns:a16="http://schemas.microsoft.com/office/drawing/2014/main" id="{F394216D-26E6-469A-96A8-2D495B9997ED}"/>
              </a:ext>
            </a:extLst>
          </p:cNvPr>
          <p:cNvPicPr>
            <a:picLocks noChangeAspect="1"/>
          </p:cNvPicPr>
          <p:nvPr/>
        </p:nvPicPr>
        <p:blipFill>
          <a:blip r:embed="rId6"/>
          <a:stretch>
            <a:fillRect/>
          </a:stretch>
        </p:blipFill>
        <p:spPr>
          <a:xfrm>
            <a:off x="6696138" y="4098672"/>
            <a:ext cx="261070" cy="261070"/>
          </a:xfrm>
          <a:prstGeom prst="rect">
            <a:avLst/>
          </a:prstGeom>
        </p:spPr>
      </p:pic>
      <p:pic>
        <p:nvPicPr>
          <p:cNvPr id="86" name="Picture 85">
            <a:extLst>
              <a:ext uri="{FF2B5EF4-FFF2-40B4-BE49-F238E27FC236}">
                <a16:creationId xmlns:a16="http://schemas.microsoft.com/office/drawing/2014/main" id="{CBBF9D06-9980-448D-A7E0-659054E61B32}"/>
              </a:ext>
            </a:extLst>
          </p:cNvPr>
          <p:cNvPicPr>
            <a:picLocks noChangeAspect="1"/>
          </p:cNvPicPr>
          <p:nvPr/>
        </p:nvPicPr>
        <p:blipFill>
          <a:blip r:embed="rId6"/>
          <a:stretch>
            <a:fillRect/>
          </a:stretch>
        </p:blipFill>
        <p:spPr>
          <a:xfrm>
            <a:off x="6689438" y="1544626"/>
            <a:ext cx="261070" cy="261070"/>
          </a:xfrm>
          <a:prstGeom prst="rect">
            <a:avLst/>
          </a:prstGeom>
        </p:spPr>
      </p:pic>
      <p:pic>
        <p:nvPicPr>
          <p:cNvPr id="87" name="Picture 86">
            <a:extLst>
              <a:ext uri="{FF2B5EF4-FFF2-40B4-BE49-F238E27FC236}">
                <a16:creationId xmlns:a16="http://schemas.microsoft.com/office/drawing/2014/main" id="{15DB2FAD-75E4-4FC8-8907-51B7EF377343}"/>
              </a:ext>
            </a:extLst>
          </p:cNvPr>
          <p:cNvPicPr>
            <a:picLocks noChangeAspect="1"/>
          </p:cNvPicPr>
          <p:nvPr/>
        </p:nvPicPr>
        <p:blipFill>
          <a:blip r:embed="rId6"/>
          <a:stretch>
            <a:fillRect/>
          </a:stretch>
        </p:blipFill>
        <p:spPr>
          <a:xfrm>
            <a:off x="4510823" y="1539046"/>
            <a:ext cx="261070" cy="261070"/>
          </a:xfrm>
          <a:prstGeom prst="rect">
            <a:avLst/>
          </a:prstGeom>
        </p:spPr>
      </p:pic>
      <p:sp>
        <p:nvSpPr>
          <p:cNvPr id="88" name="Rounded Rectangle 16">
            <a:extLst>
              <a:ext uri="{FF2B5EF4-FFF2-40B4-BE49-F238E27FC236}">
                <a16:creationId xmlns:a16="http://schemas.microsoft.com/office/drawing/2014/main" id="{2C15443E-BF6A-4594-A065-3608DEE34B89}"/>
              </a:ext>
            </a:extLst>
          </p:cNvPr>
          <p:cNvSpPr/>
          <p:nvPr/>
        </p:nvSpPr>
        <p:spPr bwMode="auto">
          <a:xfrm>
            <a:off x="3770998" y="1104312"/>
            <a:ext cx="3924768" cy="2324688"/>
          </a:xfrm>
          <a:prstGeom prst="round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de-DE"/>
            </a:defPPr>
            <a:lvl1pPr marL="0" algn="l" defTabSz="1088776" rtl="0" eaLnBrk="1" latinLnBrk="0" hangingPunct="1">
              <a:defRPr lang="de-DE" sz="2100" kern="1200">
                <a:solidFill>
                  <a:schemeClr val="lt1"/>
                </a:solidFill>
                <a:latin typeface="+mn-lt"/>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lt1"/>
                </a:solidFill>
                <a:latin typeface="+mn-lt"/>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lt1"/>
                </a:solidFill>
                <a:latin typeface="+mn-lt"/>
                <a:ea typeface="+mn-ea"/>
                <a:cs typeface="+mn-cs"/>
              </a:defRPr>
            </a:lvl3pPr>
            <a:lvl4pPr marL="1633164" algn="l" defTabSz="1088776" rtl="0" eaLnBrk="1" latinLnBrk="0" hangingPunct="1">
              <a:buClr>
                <a:srgbClr val="666666"/>
              </a:buClr>
              <a:buSzPct val="80000"/>
              <a:buFont typeface="Arial"/>
              <a:buChar char=""/>
              <a:defRPr lang="de-DE" sz="1400" kern="1200">
                <a:solidFill>
                  <a:schemeClr val="lt1"/>
                </a:solidFill>
                <a:latin typeface="+mn-lt"/>
                <a:ea typeface="+mn-ea"/>
                <a:cs typeface="+mn-cs"/>
              </a:defRPr>
            </a:lvl4pPr>
            <a:lvl5pPr marL="2177552" algn="l" defTabSz="1088776" rtl="0" eaLnBrk="1" latinLnBrk="0" hangingPunct="1">
              <a:buClr>
                <a:srgbClr val="666666"/>
              </a:buClr>
              <a:buSzPct val="80000"/>
              <a:buFont typeface="Arial"/>
              <a:buChar char=""/>
              <a:defRPr lang="de-DE" sz="1200" kern="1200">
                <a:solidFill>
                  <a:schemeClr val="lt1"/>
                </a:solidFill>
                <a:latin typeface="+mn-lt"/>
                <a:ea typeface="+mn-ea"/>
                <a:cs typeface="+mn-cs"/>
              </a:defRPr>
            </a:lvl5pPr>
            <a:lvl6pPr marL="2721940" algn="l" defTabSz="1088776" rtl="0" eaLnBrk="1" latinLnBrk="0" hangingPunct="1">
              <a:defRPr sz="2100" kern="1200">
                <a:solidFill>
                  <a:schemeClr val="lt1"/>
                </a:solidFill>
                <a:latin typeface="+mn-lt"/>
                <a:ea typeface="+mn-ea"/>
                <a:cs typeface="+mn-cs"/>
              </a:defRPr>
            </a:lvl6pPr>
            <a:lvl7pPr marL="3266328" algn="l" defTabSz="1088776" rtl="0" eaLnBrk="1" latinLnBrk="0" hangingPunct="1">
              <a:defRPr sz="2100" kern="1200">
                <a:solidFill>
                  <a:schemeClr val="lt1"/>
                </a:solidFill>
                <a:latin typeface="+mn-lt"/>
                <a:ea typeface="+mn-ea"/>
                <a:cs typeface="+mn-cs"/>
              </a:defRPr>
            </a:lvl7pPr>
            <a:lvl8pPr marL="3810716" algn="l" defTabSz="1088776" rtl="0" eaLnBrk="1" latinLnBrk="0" hangingPunct="1">
              <a:defRPr sz="2100" kern="1200">
                <a:solidFill>
                  <a:schemeClr val="lt1"/>
                </a:solidFill>
                <a:latin typeface="+mn-lt"/>
                <a:ea typeface="+mn-ea"/>
                <a:cs typeface="+mn-cs"/>
              </a:defRPr>
            </a:lvl8pPr>
            <a:lvl9pPr marL="4355104" algn="l" defTabSz="1088776" rtl="0" eaLnBrk="1" latinLnBrk="0" hangingPunct="1">
              <a:defRPr sz="2100" kern="1200">
                <a:solidFill>
                  <a:schemeClr val="lt1"/>
                </a:solidFill>
                <a:latin typeface="+mn-lt"/>
                <a:ea typeface="+mn-ea"/>
                <a:cs typeface="+mn-cs"/>
              </a:defRPr>
            </a:lvl9pPr>
          </a:lstStyle>
          <a:p>
            <a:pPr marL="0" marR="0" lvl="0" indent="0" algn="ctr" defTabSz="1088776" rtl="0" eaLnBrk="1" fontAlgn="auto" latinLnBrk="0" hangingPunct="1">
              <a:lnSpc>
                <a:spcPct val="100000"/>
              </a:lnSpc>
              <a:spcBef>
                <a:spcPts val="0"/>
              </a:spcBef>
              <a:spcAft>
                <a:spcPts val="0"/>
              </a:spcAft>
              <a:buClrTx/>
              <a:buSzTx/>
              <a:buFontTx/>
              <a:buNone/>
              <a:tabLst/>
              <a:defRPr/>
            </a:pPr>
            <a:endParaRPr kumimoji="0" lang="en-US" sz="2059" b="0" i="0" u="none" strike="noStrike" kern="1200" cap="none" spc="0" normalizeH="0" baseline="0" noProof="0">
              <a:ln>
                <a:noFill/>
              </a:ln>
              <a:solidFill>
                <a:srgbClr val="FFFFFF"/>
              </a:solidFill>
              <a:effectLst/>
              <a:uLnTx/>
              <a:uFillTx/>
              <a:latin typeface="Segoe UI"/>
              <a:ea typeface="+mn-ea"/>
              <a:cs typeface="+mn-cs"/>
            </a:endParaRPr>
          </a:p>
        </p:txBody>
      </p:sp>
      <p:sp>
        <p:nvSpPr>
          <p:cNvPr id="89" name="TextBox 88">
            <a:extLst>
              <a:ext uri="{FF2B5EF4-FFF2-40B4-BE49-F238E27FC236}">
                <a16:creationId xmlns:a16="http://schemas.microsoft.com/office/drawing/2014/main" id="{A26FF20F-DADB-4F17-8028-1CF350D30148}"/>
              </a:ext>
            </a:extLst>
          </p:cNvPr>
          <p:cNvSpPr txBox="1"/>
          <p:nvPr/>
        </p:nvSpPr>
        <p:spPr>
          <a:xfrm>
            <a:off x="3727901" y="760042"/>
            <a:ext cx="943828" cy="430853"/>
          </a:xfrm>
          <a:prstGeom prst="rect">
            <a:avLst/>
          </a:prstGeom>
          <a:noFill/>
        </p:spPr>
        <p:txBody>
          <a:bodyPr wrap="none" lIns="179259" tIns="143407" rIns="179259" bIns="143407"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000" b="1" i="0" u="none" strike="noStrike" kern="1200" cap="none" spc="0" normalizeH="0" baseline="0" noProof="0" dirty="0">
                <a:ln>
                  <a:noFill/>
                </a:ln>
                <a:solidFill>
                  <a:srgbClr val="008272">
                    <a:lumMod val="75000"/>
                  </a:srgbClr>
                </a:solidFill>
                <a:effectLst/>
                <a:uLnTx/>
                <a:uFillTx/>
                <a:latin typeface="Arial" panose="020B0604020202020204" pitchFamily="34" charset="0"/>
                <a:ea typeface="+mn-ea"/>
                <a:cs typeface="Arial" panose="020B0604020202020204" pitchFamily="34" charset="0"/>
              </a:rPr>
              <a:t>Azure AS</a:t>
            </a:r>
          </a:p>
        </p:txBody>
      </p:sp>
      <p:sp>
        <p:nvSpPr>
          <p:cNvPr id="94" name="Rounded Rectangle 16">
            <a:extLst>
              <a:ext uri="{FF2B5EF4-FFF2-40B4-BE49-F238E27FC236}">
                <a16:creationId xmlns:a16="http://schemas.microsoft.com/office/drawing/2014/main" id="{CC280D98-99AF-4697-B668-60A2FD124360}"/>
              </a:ext>
            </a:extLst>
          </p:cNvPr>
          <p:cNvSpPr/>
          <p:nvPr/>
        </p:nvSpPr>
        <p:spPr bwMode="auto">
          <a:xfrm>
            <a:off x="3727902" y="3633571"/>
            <a:ext cx="3805756" cy="3117914"/>
          </a:xfrm>
          <a:prstGeom prst="round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de-DE"/>
            </a:defPPr>
            <a:lvl1pPr marL="0" algn="l" defTabSz="1088776" rtl="0" eaLnBrk="1" latinLnBrk="0" hangingPunct="1">
              <a:defRPr lang="de-DE" sz="2100" kern="1200">
                <a:solidFill>
                  <a:schemeClr val="lt1"/>
                </a:solidFill>
                <a:latin typeface="+mn-lt"/>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lt1"/>
                </a:solidFill>
                <a:latin typeface="+mn-lt"/>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lt1"/>
                </a:solidFill>
                <a:latin typeface="+mn-lt"/>
                <a:ea typeface="+mn-ea"/>
                <a:cs typeface="+mn-cs"/>
              </a:defRPr>
            </a:lvl3pPr>
            <a:lvl4pPr marL="1633164" algn="l" defTabSz="1088776" rtl="0" eaLnBrk="1" latinLnBrk="0" hangingPunct="1">
              <a:buClr>
                <a:srgbClr val="666666"/>
              </a:buClr>
              <a:buSzPct val="80000"/>
              <a:buFont typeface="Arial"/>
              <a:buChar char=""/>
              <a:defRPr lang="de-DE" sz="1400" kern="1200">
                <a:solidFill>
                  <a:schemeClr val="lt1"/>
                </a:solidFill>
                <a:latin typeface="+mn-lt"/>
                <a:ea typeface="+mn-ea"/>
                <a:cs typeface="+mn-cs"/>
              </a:defRPr>
            </a:lvl4pPr>
            <a:lvl5pPr marL="2177552" algn="l" defTabSz="1088776" rtl="0" eaLnBrk="1" latinLnBrk="0" hangingPunct="1">
              <a:buClr>
                <a:srgbClr val="666666"/>
              </a:buClr>
              <a:buSzPct val="80000"/>
              <a:buFont typeface="Arial"/>
              <a:buChar char=""/>
              <a:defRPr lang="de-DE" sz="1200" kern="1200">
                <a:solidFill>
                  <a:schemeClr val="lt1"/>
                </a:solidFill>
                <a:latin typeface="+mn-lt"/>
                <a:ea typeface="+mn-ea"/>
                <a:cs typeface="+mn-cs"/>
              </a:defRPr>
            </a:lvl5pPr>
            <a:lvl6pPr marL="2721940" algn="l" defTabSz="1088776" rtl="0" eaLnBrk="1" latinLnBrk="0" hangingPunct="1">
              <a:defRPr sz="2100" kern="1200">
                <a:solidFill>
                  <a:schemeClr val="lt1"/>
                </a:solidFill>
                <a:latin typeface="+mn-lt"/>
                <a:ea typeface="+mn-ea"/>
                <a:cs typeface="+mn-cs"/>
              </a:defRPr>
            </a:lvl6pPr>
            <a:lvl7pPr marL="3266328" algn="l" defTabSz="1088776" rtl="0" eaLnBrk="1" latinLnBrk="0" hangingPunct="1">
              <a:defRPr sz="2100" kern="1200">
                <a:solidFill>
                  <a:schemeClr val="lt1"/>
                </a:solidFill>
                <a:latin typeface="+mn-lt"/>
                <a:ea typeface="+mn-ea"/>
                <a:cs typeface="+mn-cs"/>
              </a:defRPr>
            </a:lvl7pPr>
            <a:lvl8pPr marL="3810716" algn="l" defTabSz="1088776" rtl="0" eaLnBrk="1" latinLnBrk="0" hangingPunct="1">
              <a:defRPr sz="2100" kern="1200">
                <a:solidFill>
                  <a:schemeClr val="lt1"/>
                </a:solidFill>
                <a:latin typeface="+mn-lt"/>
                <a:ea typeface="+mn-ea"/>
                <a:cs typeface="+mn-cs"/>
              </a:defRPr>
            </a:lvl8pPr>
            <a:lvl9pPr marL="4355104" algn="l" defTabSz="1088776" rtl="0" eaLnBrk="1" latinLnBrk="0" hangingPunct="1">
              <a:defRPr sz="2100" kern="1200">
                <a:solidFill>
                  <a:schemeClr val="lt1"/>
                </a:solidFill>
                <a:latin typeface="+mn-lt"/>
                <a:ea typeface="+mn-ea"/>
                <a:cs typeface="+mn-cs"/>
              </a:defRPr>
            </a:lvl9pPr>
          </a:lstStyle>
          <a:p>
            <a:pPr marL="0" marR="0" lvl="0" indent="0" algn="ctr" defTabSz="1088776" rtl="0" eaLnBrk="1" fontAlgn="auto" latinLnBrk="0" hangingPunct="1">
              <a:lnSpc>
                <a:spcPct val="100000"/>
              </a:lnSpc>
              <a:spcBef>
                <a:spcPts val="0"/>
              </a:spcBef>
              <a:spcAft>
                <a:spcPts val="0"/>
              </a:spcAft>
              <a:buClrTx/>
              <a:buSzTx/>
              <a:buFontTx/>
              <a:buNone/>
              <a:tabLst/>
              <a:defRPr/>
            </a:pPr>
            <a:endParaRPr kumimoji="0" lang="en-US" sz="2059" b="0" i="0" u="none" strike="noStrike" kern="1200" cap="none" spc="0" normalizeH="0" baseline="0" noProof="0">
              <a:ln>
                <a:noFill/>
              </a:ln>
              <a:solidFill>
                <a:srgbClr val="FFFFFF"/>
              </a:solidFill>
              <a:effectLst/>
              <a:uLnTx/>
              <a:uFillTx/>
              <a:latin typeface="Segoe UI"/>
              <a:ea typeface="+mn-ea"/>
              <a:cs typeface="+mn-cs"/>
            </a:endParaRPr>
          </a:p>
        </p:txBody>
      </p:sp>
      <p:sp>
        <p:nvSpPr>
          <p:cNvPr id="95" name="Rounded Rectangle 12">
            <a:extLst>
              <a:ext uri="{FF2B5EF4-FFF2-40B4-BE49-F238E27FC236}">
                <a16:creationId xmlns:a16="http://schemas.microsoft.com/office/drawing/2014/main" id="{6F3F60E1-3484-4DDB-895C-8DA51F637935}"/>
              </a:ext>
            </a:extLst>
          </p:cNvPr>
          <p:cNvSpPr/>
          <p:nvPr/>
        </p:nvSpPr>
        <p:spPr bwMode="auto">
          <a:xfrm>
            <a:off x="798795" y="1277430"/>
            <a:ext cx="960301" cy="1626530"/>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de-DE"/>
            </a:defPPr>
            <a:lvl1pPr marL="0" algn="l" defTabSz="1088776" rtl="0" eaLnBrk="1" latinLnBrk="0" hangingPunct="1">
              <a:defRPr lang="de-DE" sz="2100" kern="1200">
                <a:solidFill>
                  <a:schemeClr val="lt1"/>
                </a:solidFill>
                <a:latin typeface="+mn-lt"/>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lt1"/>
                </a:solidFill>
                <a:latin typeface="+mn-lt"/>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lt1"/>
                </a:solidFill>
                <a:latin typeface="+mn-lt"/>
                <a:ea typeface="+mn-ea"/>
                <a:cs typeface="+mn-cs"/>
              </a:defRPr>
            </a:lvl3pPr>
            <a:lvl4pPr marL="1633164" algn="l" defTabSz="1088776" rtl="0" eaLnBrk="1" latinLnBrk="0" hangingPunct="1">
              <a:buClr>
                <a:srgbClr val="666666"/>
              </a:buClr>
              <a:buSzPct val="80000"/>
              <a:buFont typeface="Arial"/>
              <a:buChar char=""/>
              <a:defRPr lang="de-DE" sz="1400" kern="1200">
                <a:solidFill>
                  <a:schemeClr val="lt1"/>
                </a:solidFill>
                <a:latin typeface="+mn-lt"/>
                <a:ea typeface="+mn-ea"/>
                <a:cs typeface="+mn-cs"/>
              </a:defRPr>
            </a:lvl4pPr>
            <a:lvl5pPr marL="2177552" algn="l" defTabSz="1088776" rtl="0" eaLnBrk="1" latinLnBrk="0" hangingPunct="1">
              <a:buClr>
                <a:srgbClr val="666666"/>
              </a:buClr>
              <a:buSzPct val="80000"/>
              <a:buFont typeface="Arial"/>
              <a:buChar char=""/>
              <a:defRPr lang="de-DE" sz="1200" kern="1200">
                <a:solidFill>
                  <a:schemeClr val="lt1"/>
                </a:solidFill>
                <a:latin typeface="+mn-lt"/>
                <a:ea typeface="+mn-ea"/>
                <a:cs typeface="+mn-cs"/>
              </a:defRPr>
            </a:lvl5pPr>
            <a:lvl6pPr marL="2721940" algn="l" defTabSz="1088776" rtl="0" eaLnBrk="1" latinLnBrk="0" hangingPunct="1">
              <a:defRPr sz="2100" kern="1200">
                <a:solidFill>
                  <a:schemeClr val="lt1"/>
                </a:solidFill>
                <a:latin typeface="+mn-lt"/>
                <a:ea typeface="+mn-ea"/>
                <a:cs typeface="+mn-cs"/>
              </a:defRPr>
            </a:lvl6pPr>
            <a:lvl7pPr marL="3266328" algn="l" defTabSz="1088776" rtl="0" eaLnBrk="1" latinLnBrk="0" hangingPunct="1">
              <a:defRPr sz="2100" kern="1200">
                <a:solidFill>
                  <a:schemeClr val="lt1"/>
                </a:solidFill>
                <a:latin typeface="+mn-lt"/>
                <a:ea typeface="+mn-ea"/>
                <a:cs typeface="+mn-cs"/>
              </a:defRPr>
            </a:lvl7pPr>
            <a:lvl8pPr marL="3810716" algn="l" defTabSz="1088776" rtl="0" eaLnBrk="1" latinLnBrk="0" hangingPunct="1">
              <a:defRPr sz="2100" kern="1200">
                <a:solidFill>
                  <a:schemeClr val="lt1"/>
                </a:solidFill>
                <a:latin typeface="+mn-lt"/>
                <a:ea typeface="+mn-ea"/>
                <a:cs typeface="+mn-cs"/>
              </a:defRPr>
            </a:lvl8pPr>
            <a:lvl9pPr marL="4355104" algn="l" defTabSz="1088776" rtl="0" eaLnBrk="1" latinLnBrk="0" hangingPunct="1">
              <a:defRPr sz="2100" kern="1200">
                <a:solidFill>
                  <a:schemeClr val="lt1"/>
                </a:solidFill>
                <a:latin typeface="+mn-lt"/>
                <a:ea typeface="+mn-ea"/>
                <a:cs typeface="+mn-cs"/>
              </a:defRPr>
            </a:lvl9pPr>
          </a:lstStyle>
          <a:p>
            <a:pPr marL="0" marR="0" lvl="0" indent="0" algn="ctr"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FFFFFF"/>
              </a:solidFill>
              <a:effectLst/>
              <a:uLnTx/>
              <a:uFillTx/>
              <a:latin typeface="Segoe UI"/>
              <a:ea typeface="+mn-ea"/>
              <a:cs typeface="+mn-cs"/>
            </a:endParaRPr>
          </a:p>
        </p:txBody>
      </p:sp>
      <p:sp>
        <p:nvSpPr>
          <p:cNvPr id="96" name="Rounded Rectangle 14">
            <a:extLst>
              <a:ext uri="{FF2B5EF4-FFF2-40B4-BE49-F238E27FC236}">
                <a16:creationId xmlns:a16="http://schemas.microsoft.com/office/drawing/2014/main" id="{584730C2-DA29-4AC4-9284-15F32E0405E1}"/>
              </a:ext>
            </a:extLst>
          </p:cNvPr>
          <p:cNvSpPr/>
          <p:nvPr/>
        </p:nvSpPr>
        <p:spPr bwMode="auto">
          <a:xfrm>
            <a:off x="2219283" y="1372386"/>
            <a:ext cx="927309" cy="1555203"/>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de-DE"/>
            </a:defPPr>
            <a:lvl1pPr marL="0" algn="l" defTabSz="1088776" rtl="0" eaLnBrk="1" latinLnBrk="0" hangingPunct="1">
              <a:defRPr lang="de-DE" sz="2100" kern="1200">
                <a:solidFill>
                  <a:schemeClr val="lt1"/>
                </a:solidFill>
                <a:latin typeface="+mn-lt"/>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lt1"/>
                </a:solidFill>
                <a:latin typeface="+mn-lt"/>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lt1"/>
                </a:solidFill>
                <a:latin typeface="+mn-lt"/>
                <a:ea typeface="+mn-ea"/>
                <a:cs typeface="+mn-cs"/>
              </a:defRPr>
            </a:lvl3pPr>
            <a:lvl4pPr marL="1633164" algn="l" defTabSz="1088776" rtl="0" eaLnBrk="1" latinLnBrk="0" hangingPunct="1">
              <a:buClr>
                <a:srgbClr val="666666"/>
              </a:buClr>
              <a:buSzPct val="80000"/>
              <a:buFont typeface="Arial"/>
              <a:buChar char=""/>
              <a:defRPr lang="de-DE" sz="1400" kern="1200">
                <a:solidFill>
                  <a:schemeClr val="lt1"/>
                </a:solidFill>
                <a:latin typeface="+mn-lt"/>
                <a:ea typeface="+mn-ea"/>
                <a:cs typeface="+mn-cs"/>
              </a:defRPr>
            </a:lvl4pPr>
            <a:lvl5pPr marL="2177552" algn="l" defTabSz="1088776" rtl="0" eaLnBrk="1" latinLnBrk="0" hangingPunct="1">
              <a:buClr>
                <a:srgbClr val="666666"/>
              </a:buClr>
              <a:buSzPct val="80000"/>
              <a:buFont typeface="Arial"/>
              <a:buChar char=""/>
              <a:defRPr lang="de-DE" sz="1200" kern="1200">
                <a:solidFill>
                  <a:schemeClr val="lt1"/>
                </a:solidFill>
                <a:latin typeface="+mn-lt"/>
                <a:ea typeface="+mn-ea"/>
                <a:cs typeface="+mn-cs"/>
              </a:defRPr>
            </a:lvl5pPr>
            <a:lvl6pPr marL="2721940" algn="l" defTabSz="1088776" rtl="0" eaLnBrk="1" latinLnBrk="0" hangingPunct="1">
              <a:defRPr sz="2100" kern="1200">
                <a:solidFill>
                  <a:schemeClr val="lt1"/>
                </a:solidFill>
                <a:latin typeface="+mn-lt"/>
                <a:ea typeface="+mn-ea"/>
                <a:cs typeface="+mn-cs"/>
              </a:defRPr>
            </a:lvl6pPr>
            <a:lvl7pPr marL="3266328" algn="l" defTabSz="1088776" rtl="0" eaLnBrk="1" latinLnBrk="0" hangingPunct="1">
              <a:defRPr sz="2100" kern="1200">
                <a:solidFill>
                  <a:schemeClr val="lt1"/>
                </a:solidFill>
                <a:latin typeface="+mn-lt"/>
                <a:ea typeface="+mn-ea"/>
                <a:cs typeface="+mn-cs"/>
              </a:defRPr>
            </a:lvl7pPr>
            <a:lvl8pPr marL="3810716" algn="l" defTabSz="1088776" rtl="0" eaLnBrk="1" latinLnBrk="0" hangingPunct="1">
              <a:defRPr sz="2100" kern="1200">
                <a:solidFill>
                  <a:schemeClr val="lt1"/>
                </a:solidFill>
                <a:latin typeface="+mn-lt"/>
                <a:ea typeface="+mn-ea"/>
                <a:cs typeface="+mn-cs"/>
              </a:defRPr>
            </a:lvl8pPr>
            <a:lvl9pPr marL="4355104" algn="l" defTabSz="1088776" rtl="0" eaLnBrk="1" latinLnBrk="0" hangingPunct="1">
              <a:defRPr sz="2100" kern="1200">
                <a:solidFill>
                  <a:schemeClr val="lt1"/>
                </a:solidFill>
                <a:latin typeface="+mn-lt"/>
                <a:ea typeface="+mn-ea"/>
                <a:cs typeface="+mn-cs"/>
              </a:defRPr>
            </a:lvl9pPr>
          </a:lstStyle>
          <a:p>
            <a:pPr marL="0" marR="0" lvl="0" indent="0" algn="ctr"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FFFFFF"/>
              </a:solidFill>
              <a:effectLst/>
              <a:uLnTx/>
              <a:uFillTx/>
              <a:latin typeface="Segoe UI"/>
              <a:ea typeface="+mn-ea"/>
              <a:cs typeface="+mn-cs"/>
            </a:endParaRPr>
          </a:p>
        </p:txBody>
      </p:sp>
      <p:sp>
        <p:nvSpPr>
          <p:cNvPr id="97" name="Rectangle 28">
            <a:extLst>
              <a:ext uri="{FF2B5EF4-FFF2-40B4-BE49-F238E27FC236}">
                <a16:creationId xmlns:a16="http://schemas.microsoft.com/office/drawing/2014/main" id="{66FE0399-EC19-472A-AD36-B3E1E21C2D21}"/>
              </a:ext>
            </a:extLst>
          </p:cNvPr>
          <p:cNvSpPr>
            <a:spLocks noChangeArrowheads="1"/>
          </p:cNvSpPr>
          <p:nvPr/>
        </p:nvSpPr>
        <p:spPr bwMode="auto">
          <a:xfrm>
            <a:off x="1022572" y="1964235"/>
            <a:ext cx="572684" cy="310071"/>
          </a:xfrm>
          <a:prstGeom prst="rect">
            <a:avLst/>
          </a:prstGeom>
          <a:solidFill>
            <a:srgbClr val="00B050"/>
          </a:solidFill>
          <a:ln w="12700" algn="ctr">
            <a:solidFill>
              <a:srgbClr val="04357B"/>
            </a:solidFill>
            <a:miter lim="800000"/>
            <a:headEnd/>
            <a:tailEnd/>
          </a:ln>
          <a:effectLst>
            <a:outerShdw blurRad="50800" dist="38100" algn="l" rotWithShape="0">
              <a:prstClr val="black">
                <a:alpha val="40000"/>
              </a:prstClr>
            </a:outerShdw>
          </a:effectLst>
        </p:spPr>
        <p:txBody>
          <a:bodyPr lIns="0" tIns="0" rIns="0" bIns="0" anchor="ctr"/>
          <a:lstStyle/>
          <a:p>
            <a:pPr marL="0" marR="0" lvl="0" indent="0" algn="ctr" defTabSz="1088567" rtl="0" eaLnBrk="1" fontAlgn="auto" latinLnBrk="0" hangingPunct="1">
              <a:lnSpc>
                <a:spcPct val="100000"/>
              </a:lnSpc>
              <a:spcBef>
                <a:spcPts val="0"/>
              </a:spcBef>
              <a:spcAft>
                <a:spcPts val="0"/>
              </a:spcAft>
              <a:buClrTx/>
              <a:buSzTx/>
              <a:buFontTx/>
              <a:buNone/>
              <a:tabLst/>
              <a:defRPr/>
            </a:pPr>
            <a:r>
              <a:rPr kumimoji="0" lang="de-DE" sz="1200" b="1" i="0" u="none" strike="noStrike" kern="1200" cap="none" spc="0" normalizeH="0" baseline="0" noProof="0" dirty="0">
                <a:ln>
                  <a:noFill/>
                </a:ln>
                <a:solidFill>
                  <a:srgbClr val="FFFFFF"/>
                </a:solidFill>
                <a:effectLst/>
                <a:uLnTx/>
                <a:uFillTx/>
                <a:latin typeface="Arial"/>
                <a:ea typeface="+mn-ea"/>
                <a:cs typeface="+mn-cs"/>
              </a:rPr>
              <a:t>AS</a:t>
            </a:r>
            <a:endParaRPr kumimoji="0" lang="en-US" sz="1200" b="1" i="0" u="none" strike="noStrike" kern="1200" cap="none" spc="0" normalizeH="0" baseline="0" noProof="0" dirty="0">
              <a:ln>
                <a:noFill/>
              </a:ln>
              <a:solidFill>
                <a:srgbClr val="FFFFFF"/>
              </a:solidFill>
              <a:effectLst/>
              <a:uLnTx/>
              <a:uFillTx/>
              <a:latin typeface="Arial"/>
              <a:ea typeface="+mn-ea"/>
              <a:cs typeface="+mn-cs"/>
            </a:endParaRPr>
          </a:p>
        </p:txBody>
      </p:sp>
      <p:pic>
        <p:nvPicPr>
          <p:cNvPr id="98" name="Picture 97">
            <a:extLst>
              <a:ext uri="{FF2B5EF4-FFF2-40B4-BE49-F238E27FC236}">
                <a16:creationId xmlns:a16="http://schemas.microsoft.com/office/drawing/2014/main" id="{CADABC1B-F7F3-4B3F-8F80-79E8D455A5FF}"/>
              </a:ext>
            </a:extLst>
          </p:cNvPr>
          <p:cNvPicPr>
            <a:picLocks noChangeAspect="1"/>
          </p:cNvPicPr>
          <p:nvPr/>
        </p:nvPicPr>
        <p:blipFill>
          <a:blip r:embed="rId5"/>
          <a:stretch>
            <a:fillRect/>
          </a:stretch>
        </p:blipFill>
        <p:spPr>
          <a:xfrm>
            <a:off x="641632" y="2785653"/>
            <a:ext cx="380940" cy="414503"/>
          </a:xfrm>
          <a:prstGeom prst="rect">
            <a:avLst/>
          </a:prstGeom>
        </p:spPr>
      </p:pic>
      <p:pic>
        <p:nvPicPr>
          <p:cNvPr id="99" name="Picture 98">
            <a:extLst>
              <a:ext uri="{FF2B5EF4-FFF2-40B4-BE49-F238E27FC236}">
                <a16:creationId xmlns:a16="http://schemas.microsoft.com/office/drawing/2014/main" id="{BA1B247B-4791-488B-B02F-C554970EFD94}"/>
              </a:ext>
            </a:extLst>
          </p:cNvPr>
          <p:cNvPicPr>
            <a:picLocks noChangeAspect="1"/>
          </p:cNvPicPr>
          <p:nvPr/>
        </p:nvPicPr>
        <p:blipFill>
          <a:blip r:embed="rId5"/>
          <a:stretch>
            <a:fillRect/>
          </a:stretch>
        </p:blipFill>
        <p:spPr>
          <a:xfrm>
            <a:off x="2943208" y="2853730"/>
            <a:ext cx="380940" cy="414503"/>
          </a:xfrm>
          <a:prstGeom prst="rect">
            <a:avLst/>
          </a:prstGeom>
        </p:spPr>
      </p:pic>
      <p:pic>
        <p:nvPicPr>
          <p:cNvPr id="100" name="Picture 99">
            <a:extLst>
              <a:ext uri="{FF2B5EF4-FFF2-40B4-BE49-F238E27FC236}">
                <a16:creationId xmlns:a16="http://schemas.microsoft.com/office/drawing/2014/main" id="{D224FA89-9063-4C5C-9948-819E17E16DCA}"/>
              </a:ext>
            </a:extLst>
          </p:cNvPr>
          <p:cNvPicPr>
            <a:picLocks noChangeAspect="1"/>
          </p:cNvPicPr>
          <p:nvPr/>
        </p:nvPicPr>
        <p:blipFill>
          <a:blip r:embed="rId6"/>
          <a:stretch>
            <a:fillRect/>
          </a:stretch>
        </p:blipFill>
        <p:spPr>
          <a:xfrm>
            <a:off x="2569457" y="1544626"/>
            <a:ext cx="261070" cy="261070"/>
          </a:xfrm>
          <a:prstGeom prst="rect">
            <a:avLst/>
          </a:prstGeom>
        </p:spPr>
      </p:pic>
      <p:pic>
        <p:nvPicPr>
          <p:cNvPr id="101" name="Picture 100">
            <a:extLst>
              <a:ext uri="{FF2B5EF4-FFF2-40B4-BE49-F238E27FC236}">
                <a16:creationId xmlns:a16="http://schemas.microsoft.com/office/drawing/2014/main" id="{E9163A88-95A0-4D6B-AE2A-6A1A4A0CA36B}"/>
              </a:ext>
            </a:extLst>
          </p:cNvPr>
          <p:cNvPicPr>
            <a:picLocks noChangeAspect="1"/>
          </p:cNvPicPr>
          <p:nvPr/>
        </p:nvPicPr>
        <p:blipFill>
          <a:blip r:embed="rId6"/>
          <a:stretch>
            <a:fillRect/>
          </a:stretch>
        </p:blipFill>
        <p:spPr>
          <a:xfrm>
            <a:off x="1168673" y="1470969"/>
            <a:ext cx="261070" cy="261070"/>
          </a:xfrm>
          <a:prstGeom prst="rect">
            <a:avLst/>
          </a:prstGeom>
        </p:spPr>
      </p:pic>
      <p:sp>
        <p:nvSpPr>
          <p:cNvPr id="102" name="Rectangle 28">
            <a:extLst>
              <a:ext uri="{FF2B5EF4-FFF2-40B4-BE49-F238E27FC236}">
                <a16:creationId xmlns:a16="http://schemas.microsoft.com/office/drawing/2014/main" id="{A995AC3B-ECBB-4315-9F6E-40D4862D222E}"/>
              </a:ext>
            </a:extLst>
          </p:cNvPr>
          <p:cNvSpPr>
            <a:spLocks noChangeArrowheads="1"/>
          </p:cNvSpPr>
          <p:nvPr/>
        </p:nvSpPr>
        <p:spPr bwMode="auto">
          <a:xfrm>
            <a:off x="2426255" y="1964235"/>
            <a:ext cx="572684" cy="310071"/>
          </a:xfrm>
          <a:prstGeom prst="rect">
            <a:avLst/>
          </a:prstGeom>
          <a:solidFill>
            <a:srgbClr val="00B050"/>
          </a:solidFill>
          <a:ln w="12700" algn="ctr">
            <a:solidFill>
              <a:srgbClr val="04357B"/>
            </a:solidFill>
            <a:miter lim="800000"/>
            <a:headEnd/>
            <a:tailEnd/>
          </a:ln>
          <a:effectLst>
            <a:outerShdw blurRad="50800" dist="38100" algn="l" rotWithShape="0">
              <a:prstClr val="black">
                <a:alpha val="40000"/>
              </a:prstClr>
            </a:outerShdw>
          </a:effectLst>
        </p:spPr>
        <p:txBody>
          <a:bodyPr lIns="0" tIns="0" rIns="0" bIns="0" anchor="ctr"/>
          <a:lstStyle/>
          <a:p>
            <a:pPr marL="0" marR="0" lvl="0" indent="0" algn="ctr" defTabSz="1088567" rtl="0" eaLnBrk="1" fontAlgn="auto" latinLnBrk="0" hangingPunct="1">
              <a:lnSpc>
                <a:spcPct val="100000"/>
              </a:lnSpc>
              <a:spcBef>
                <a:spcPts val="0"/>
              </a:spcBef>
              <a:spcAft>
                <a:spcPts val="0"/>
              </a:spcAft>
              <a:buClrTx/>
              <a:buSzTx/>
              <a:buFontTx/>
              <a:buNone/>
              <a:tabLst/>
              <a:defRPr/>
            </a:pPr>
            <a:r>
              <a:rPr kumimoji="0" lang="de-DE" sz="1200" b="1" i="0" u="none" strike="noStrike" kern="1200" cap="none" spc="0" normalizeH="0" baseline="0" noProof="0" dirty="0">
                <a:ln>
                  <a:noFill/>
                </a:ln>
                <a:solidFill>
                  <a:srgbClr val="FFFFFF"/>
                </a:solidFill>
                <a:effectLst/>
                <a:uLnTx/>
                <a:uFillTx/>
                <a:latin typeface="Arial"/>
                <a:ea typeface="+mn-ea"/>
                <a:cs typeface="+mn-cs"/>
              </a:rPr>
              <a:t>AS</a:t>
            </a:r>
            <a:endParaRPr kumimoji="0" lang="en-US" sz="1200" b="1" i="0" u="none" strike="noStrike" kern="1200" cap="none" spc="0" normalizeH="0" baseline="0" noProof="0" dirty="0">
              <a:ln>
                <a:noFill/>
              </a:ln>
              <a:solidFill>
                <a:srgbClr val="FFFFFF"/>
              </a:solidFill>
              <a:effectLst/>
              <a:uLnTx/>
              <a:uFillTx/>
              <a:latin typeface="Arial"/>
              <a:ea typeface="+mn-ea"/>
              <a:cs typeface="+mn-cs"/>
            </a:endParaRPr>
          </a:p>
        </p:txBody>
      </p:sp>
      <p:sp>
        <p:nvSpPr>
          <p:cNvPr id="103" name="Rounded Rectangle 16">
            <a:extLst>
              <a:ext uri="{FF2B5EF4-FFF2-40B4-BE49-F238E27FC236}">
                <a16:creationId xmlns:a16="http://schemas.microsoft.com/office/drawing/2014/main" id="{54F35DB7-A8BF-454F-BE76-389AF57F0CF0}"/>
              </a:ext>
            </a:extLst>
          </p:cNvPr>
          <p:cNvSpPr/>
          <p:nvPr/>
        </p:nvSpPr>
        <p:spPr bwMode="auto">
          <a:xfrm>
            <a:off x="265873" y="1100780"/>
            <a:ext cx="3191969" cy="2328220"/>
          </a:xfrm>
          <a:prstGeom prst="round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de-DE"/>
            </a:defPPr>
            <a:lvl1pPr marL="0" algn="l" defTabSz="1088776" rtl="0" eaLnBrk="1" latinLnBrk="0" hangingPunct="1">
              <a:defRPr lang="de-DE" sz="2100" kern="1200">
                <a:solidFill>
                  <a:schemeClr val="lt1"/>
                </a:solidFill>
                <a:latin typeface="+mn-lt"/>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lt1"/>
                </a:solidFill>
                <a:latin typeface="+mn-lt"/>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lt1"/>
                </a:solidFill>
                <a:latin typeface="+mn-lt"/>
                <a:ea typeface="+mn-ea"/>
                <a:cs typeface="+mn-cs"/>
              </a:defRPr>
            </a:lvl3pPr>
            <a:lvl4pPr marL="1633164" algn="l" defTabSz="1088776" rtl="0" eaLnBrk="1" latinLnBrk="0" hangingPunct="1">
              <a:buClr>
                <a:srgbClr val="666666"/>
              </a:buClr>
              <a:buSzPct val="80000"/>
              <a:buFont typeface="Arial"/>
              <a:buChar char=""/>
              <a:defRPr lang="de-DE" sz="1400" kern="1200">
                <a:solidFill>
                  <a:schemeClr val="lt1"/>
                </a:solidFill>
                <a:latin typeface="+mn-lt"/>
                <a:ea typeface="+mn-ea"/>
                <a:cs typeface="+mn-cs"/>
              </a:defRPr>
            </a:lvl4pPr>
            <a:lvl5pPr marL="2177552" algn="l" defTabSz="1088776" rtl="0" eaLnBrk="1" latinLnBrk="0" hangingPunct="1">
              <a:buClr>
                <a:srgbClr val="666666"/>
              </a:buClr>
              <a:buSzPct val="80000"/>
              <a:buFont typeface="Arial"/>
              <a:buChar char=""/>
              <a:defRPr lang="de-DE" sz="1200" kern="1200">
                <a:solidFill>
                  <a:schemeClr val="lt1"/>
                </a:solidFill>
                <a:latin typeface="+mn-lt"/>
                <a:ea typeface="+mn-ea"/>
                <a:cs typeface="+mn-cs"/>
              </a:defRPr>
            </a:lvl5pPr>
            <a:lvl6pPr marL="2721940" algn="l" defTabSz="1088776" rtl="0" eaLnBrk="1" latinLnBrk="0" hangingPunct="1">
              <a:defRPr sz="2100" kern="1200">
                <a:solidFill>
                  <a:schemeClr val="lt1"/>
                </a:solidFill>
                <a:latin typeface="+mn-lt"/>
                <a:ea typeface="+mn-ea"/>
                <a:cs typeface="+mn-cs"/>
              </a:defRPr>
            </a:lvl6pPr>
            <a:lvl7pPr marL="3266328" algn="l" defTabSz="1088776" rtl="0" eaLnBrk="1" latinLnBrk="0" hangingPunct="1">
              <a:defRPr sz="2100" kern="1200">
                <a:solidFill>
                  <a:schemeClr val="lt1"/>
                </a:solidFill>
                <a:latin typeface="+mn-lt"/>
                <a:ea typeface="+mn-ea"/>
                <a:cs typeface="+mn-cs"/>
              </a:defRPr>
            </a:lvl7pPr>
            <a:lvl8pPr marL="3810716" algn="l" defTabSz="1088776" rtl="0" eaLnBrk="1" latinLnBrk="0" hangingPunct="1">
              <a:defRPr sz="2100" kern="1200">
                <a:solidFill>
                  <a:schemeClr val="lt1"/>
                </a:solidFill>
                <a:latin typeface="+mn-lt"/>
                <a:ea typeface="+mn-ea"/>
                <a:cs typeface="+mn-cs"/>
              </a:defRPr>
            </a:lvl8pPr>
            <a:lvl9pPr marL="4355104" algn="l" defTabSz="1088776" rtl="0" eaLnBrk="1" latinLnBrk="0" hangingPunct="1">
              <a:defRPr sz="2100" kern="1200">
                <a:solidFill>
                  <a:schemeClr val="lt1"/>
                </a:solidFill>
                <a:latin typeface="+mn-lt"/>
                <a:ea typeface="+mn-ea"/>
                <a:cs typeface="+mn-cs"/>
              </a:defRPr>
            </a:lvl9pPr>
          </a:lstStyle>
          <a:p>
            <a:pPr marL="0" marR="0" lvl="0" indent="0" algn="ctr" defTabSz="1088776" rtl="0" eaLnBrk="1" fontAlgn="auto" latinLnBrk="0" hangingPunct="1">
              <a:lnSpc>
                <a:spcPct val="100000"/>
              </a:lnSpc>
              <a:spcBef>
                <a:spcPts val="0"/>
              </a:spcBef>
              <a:spcAft>
                <a:spcPts val="0"/>
              </a:spcAft>
              <a:buClrTx/>
              <a:buSzTx/>
              <a:buFontTx/>
              <a:buNone/>
              <a:tabLst/>
              <a:defRPr/>
            </a:pPr>
            <a:endParaRPr kumimoji="0" lang="en-US" sz="2059" b="0" i="0" u="none" strike="noStrike" kern="1200" cap="none" spc="0" normalizeH="0" baseline="0" noProof="0">
              <a:ln>
                <a:noFill/>
              </a:ln>
              <a:solidFill>
                <a:srgbClr val="FFFFFF"/>
              </a:solidFill>
              <a:effectLst/>
              <a:uLnTx/>
              <a:uFillTx/>
              <a:latin typeface="Segoe UI"/>
              <a:ea typeface="+mn-ea"/>
              <a:cs typeface="+mn-cs"/>
            </a:endParaRPr>
          </a:p>
        </p:txBody>
      </p:sp>
      <p:sp>
        <p:nvSpPr>
          <p:cNvPr id="105" name="TextBox 104">
            <a:extLst>
              <a:ext uri="{FF2B5EF4-FFF2-40B4-BE49-F238E27FC236}">
                <a16:creationId xmlns:a16="http://schemas.microsoft.com/office/drawing/2014/main" id="{AFD8AB5F-EA2F-42EC-A0F5-EF7E4DA00172}"/>
              </a:ext>
            </a:extLst>
          </p:cNvPr>
          <p:cNvSpPr txBox="1"/>
          <p:nvPr/>
        </p:nvSpPr>
        <p:spPr>
          <a:xfrm>
            <a:off x="236445" y="813044"/>
            <a:ext cx="943828" cy="430853"/>
          </a:xfrm>
          <a:prstGeom prst="rect">
            <a:avLst/>
          </a:prstGeom>
          <a:noFill/>
        </p:spPr>
        <p:txBody>
          <a:bodyPr wrap="none" lIns="179259" tIns="143407" rIns="179259" bIns="143407"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000" b="1" i="0" u="none" strike="noStrike" kern="1200" cap="none" spc="0" normalizeH="0" baseline="0" noProof="0" dirty="0">
                <a:ln>
                  <a:noFill/>
                </a:ln>
                <a:solidFill>
                  <a:srgbClr val="008272">
                    <a:lumMod val="75000"/>
                  </a:srgbClr>
                </a:solidFill>
                <a:effectLst/>
                <a:uLnTx/>
                <a:uFillTx/>
                <a:latin typeface="Arial" panose="020B0604020202020204" pitchFamily="34" charset="0"/>
                <a:ea typeface="+mn-ea"/>
                <a:cs typeface="Arial" panose="020B0604020202020204" pitchFamily="34" charset="0"/>
              </a:rPr>
              <a:t>Azure AS</a:t>
            </a:r>
          </a:p>
        </p:txBody>
      </p:sp>
      <p:sp>
        <p:nvSpPr>
          <p:cNvPr id="108" name="Rectangle 107">
            <a:extLst>
              <a:ext uri="{FF2B5EF4-FFF2-40B4-BE49-F238E27FC236}">
                <a16:creationId xmlns:a16="http://schemas.microsoft.com/office/drawing/2014/main" id="{8333CC52-934A-4130-8FDE-8207D2E7E933}"/>
              </a:ext>
            </a:extLst>
          </p:cNvPr>
          <p:cNvSpPr/>
          <p:nvPr/>
        </p:nvSpPr>
        <p:spPr>
          <a:xfrm>
            <a:off x="159869" y="643522"/>
            <a:ext cx="3365457" cy="3053798"/>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9" name="Rectangle 108">
            <a:extLst>
              <a:ext uri="{FF2B5EF4-FFF2-40B4-BE49-F238E27FC236}">
                <a16:creationId xmlns:a16="http://schemas.microsoft.com/office/drawing/2014/main" id="{D372902E-C1FE-41BC-BB3F-3B57ED056B9B}"/>
              </a:ext>
            </a:extLst>
          </p:cNvPr>
          <p:cNvSpPr/>
          <p:nvPr/>
        </p:nvSpPr>
        <p:spPr>
          <a:xfrm>
            <a:off x="7860114" y="210156"/>
            <a:ext cx="4172015" cy="440851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0" name="Rectangle 109">
            <a:extLst>
              <a:ext uri="{FF2B5EF4-FFF2-40B4-BE49-F238E27FC236}">
                <a16:creationId xmlns:a16="http://schemas.microsoft.com/office/drawing/2014/main" id="{D8658F0E-A74B-4AB0-86A4-2434FBDC7B0F}"/>
              </a:ext>
            </a:extLst>
          </p:cNvPr>
          <p:cNvSpPr/>
          <p:nvPr/>
        </p:nvSpPr>
        <p:spPr>
          <a:xfrm>
            <a:off x="3684942" y="210157"/>
            <a:ext cx="4096829" cy="3303425"/>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90" name="Picture 89">
            <a:extLst>
              <a:ext uri="{FF2B5EF4-FFF2-40B4-BE49-F238E27FC236}">
                <a16:creationId xmlns:a16="http://schemas.microsoft.com/office/drawing/2014/main" id="{17961669-811C-4C63-A0A7-4BBA4DB29F0E}"/>
              </a:ext>
            </a:extLst>
          </p:cNvPr>
          <p:cNvPicPr>
            <a:picLocks noChangeAspect="1"/>
          </p:cNvPicPr>
          <p:nvPr/>
        </p:nvPicPr>
        <p:blipFill>
          <a:blip r:embed="rId6"/>
          <a:stretch>
            <a:fillRect/>
          </a:stretch>
        </p:blipFill>
        <p:spPr>
          <a:xfrm>
            <a:off x="10926245" y="1448559"/>
            <a:ext cx="261070" cy="261070"/>
          </a:xfrm>
          <a:prstGeom prst="rect">
            <a:avLst/>
          </a:prstGeom>
        </p:spPr>
      </p:pic>
      <p:pic>
        <p:nvPicPr>
          <p:cNvPr id="91" name="Picture 90">
            <a:extLst>
              <a:ext uri="{FF2B5EF4-FFF2-40B4-BE49-F238E27FC236}">
                <a16:creationId xmlns:a16="http://schemas.microsoft.com/office/drawing/2014/main" id="{89801012-B95F-44C1-8AEC-1A12701734F6}"/>
              </a:ext>
            </a:extLst>
          </p:cNvPr>
          <p:cNvPicPr>
            <a:picLocks noChangeAspect="1"/>
          </p:cNvPicPr>
          <p:nvPr/>
        </p:nvPicPr>
        <p:blipFill>
          <a:blip r:embed="rId6"/>
          <a:stretch>
            <a:fillRect/>
          </a:stretch>
        </p:blipFill>
        <p:spPr>
          <a:xfrm>
            <a:off x="8747630" y="1442979"/>
            <a:ext cx="261070" cy="261070"/>
          </a:xfrm>
          <a:prstGeom prst="rect">
            <a:avLst/>
          </a:prstGeom>
        </p:spPr>
      </p:pic>
      <p:sp>
        <p:nvSpPr>
          <p:cNvPr id="92" name="TextBox 91">
            <a:extLst>
              <a:ext uri="{FF2B5EF4-FFF2-40B4-BE49-F238E27FC236}">
                <a16:creationId xmlns:a16="http://schemas.microsoft.com/office/drawing/2014/main" id="{02BCF316-7298-4337-9661-F03A6234851B}"/>
              </a:ext>
            </a:extLst>
          </p:cNvPr>
          <p:cNvSpPr txBox="1"/>
          <p:nvPr/>
        </p:nvSpPr>
        <p:spPr>
          <a:xfrm>
            <a:off x="4360500" y="3261297"/>
            <a:ext cx="2631658" cy="22899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505050"/>
                </a:solidFill>
                <a:effectLst/>
                <a:uLnTx/>
                <a:uFillTx/>
                <a:latin typeface="Arial" panose="020B0604020202020204" pitchFamily="34" charset="0"/>
                <a:ea typeface="+mn-ea"/>
                <a:cs typeface="Arial" panose="020B0604020202020204" pitchFamily="34" charset="0"/>
              </a:rPr>
              <a:t>Windows Server 2016 Failover Cluster</a:t>
            </a:r>
          </a:p>
        </p:txBody>
      </p:sp>
      <p:sp>
        <p:nvSpPr>
          <p:cNvPr id="93" name="TextBox 92">
            <a:extLst>
              <a:ext uri="{FF2B5EF4-FFF2-40B4-BE49-F238E27FC236}">
                <a16:creationId xmlns:a16="http://schemas.microsoft.com/office/drawing/2014/main" id="{7B507B6C-0BF5-4C53-AE8F-0AA88CC89F28}"/>
              </a:ext>
            </a:extLst>
          </p:cNvPr>
          <p:cNvSpPr txBox="1"/>
          <p:nvPr/>
        </p:nvSpPr>
        <p:spPr>
          <a:xfrm>
            <a:off x="4353188" y="3044639"/>
            <a:ext cx="2631658" cy="22899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505050"/>
                </a:solidFill>
                <a:effectLst/>
                <a:uLnTx/>
                <a:uFillTx/>
                <a:latin typeface="Arial" panose="020B0604020202020204" pitchFamily="34" charset="0"/>
                <a:ea typeface="+mn-ea"/>
                <a:cs typeface="Arial" panose="020B0604020202020204" pitchFamily="34" charset="0"/>
              </a:rPr>
              <a:t>Availability Set</a:t>
            </a:r>
          </a:p>
        </p:txBody>
      </p:sp>
      <p:sp>
        <p:nvSpPr>
          <p:cNvPr id="104" name="TextBox 103">
            <a:extLst>
              <a:ext uri="{FF2B5EF4-FFF2-40B4-BE49-F238E27FC236}">
                <a16:creationId xmlns:a16="http://schemas.microsoft.com/office/drawing/2014/main" id="{2F532066-AD96-45D8-BA94-ECBAFED4AE17}"/>
              </a:ext>
            </a:extLst>
          </p:cNvPr>
          <p:cNvSpPr txBox="1"/>
          <p:nvPr/>
        </p:nvSpPr>
        <p:spPr>
          <a:xfrm>
            <a:off x="8720864" y="3061280"/>
            <a:ext cx="2631658" cy="22899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505050"/>
                </a:solidFill>
                <a:effectLst/>
                <a:uLnTx/>
                <a:uFillTx/>
                <a:latin typeface="Arial" panose="020B0604020202020204" pitchFamily="34" charset="0"/>
                <a:ea typeface="+mn-ea"/>
                <a:cs typeface="Arial" panose="020B0604020202020204" pitchFamily="34" charset="0"/>
              </a:rPr>
              <a:t>Availability Set</a:t>
            </a:r>
          </a:p>
        </p:txBody>
      </p:sp>
      <p:sp>
        <p:nvSpPr>
          <p:cNvPr id="106" name="TextBox 105">
            <a:extLst>
              <a:ext uri="{FF2B5EF4-FFF2-40B4-BE49-F238E27FC236}">
                <a16:creationId xmlns:a16="http://schemas.microsoft.com/office/drawing/2014/main" id="{F39D49B3-F176-4B07-838D-CBDA98209CC8}"/>
              </a:ext>
            </a:extLst>
          </p:cNvPr>
          <p:cNvSpPr txBox="1"/>
          <p:nvPr/>
        </p:nvSpPr>
        <p:spPr>
          <a:xfrm>
            <a:off x="4332249" y="5487315"/>
            <a:ext cx="2631658" cy="22899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505050"/>
                </a:solidFill>
                <a:effectLst/>
                <a:uLnTx/>
                <a:uFillTx/>
                <a:latin typeface="Arial" panose="020B0604020202020204" pitchFamily="34" charset="0"/>
                <a:ea typeface="+mn-ea"/>
                <a:cs typeface="Arial" panose="020B0604020202020204" pitchFamily="34" charset="0"/>
              </a:rPr>
              <a:t>Availability Set</a:t>
            </a:r>
          </a:p>
        </p:txBody>
      </p:sp>
      <p:sp>
        <p:nvSpPr>
          <p:cNvPr id="107" name="Rectangle 106">
            <a:extLst>
              <a:ext uri="{FF2B5EF4-FFF2-40B4-BE49-F238E27FC236}">
                <a16:creationId xmlns:a16="http://schemas.microsoft.com/office/drawing/2014/main" id="{846FF972-BC4A-43B0-A4CC-3B0370103CB5}"/>
              </a:ext>
            </a:extLst>
          </p:cNvPr>
          <p:cNvSpPr/>
          <p:nvPr/>
        </p:nvSpPr>
        <p:spPr>
          <a:xfrm>
            <a:off x="3684682" y="3559784"/>
            <a:ext cx="4096829" cy="3303425"/>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17209809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833719" y="2460354"/>
            <a:ext cx="2077888" cy="283977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1"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Backup to Azure Blob Storage </a:t>
            </a:r>
            <a:br>
              <a:rPr kumimoji="0" lang="en-US" sz="20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br>
            <a:r>
              <a:rPr kumimoji="0" lang="en-US" sz="20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 Azure Backup Vault)</a:t>
            </a:r>
          </a:p>
        </p:txBody>
      </p:sp>
      <p:sp>
        <p:nvSpPr>
          <p:cNvPr id="5" name="Rectangle 4"/>
          <p:cNvSpPr/>
          <p:nvPr/>
        </p:nvSpPr>
        <p:spPr>
          <a:xfrm>
            <a:off x="603454" y="2460354"/>
            <a:ext cx="2077888" cy="2839779"/>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1"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Fully online backup of SQL Server databases, Files and OS states while system overhead is minimum</a:t>
            </a:r>
          </a:p>
        </p:txBody>
      </p:sp>
      <p:sp>
        <p:nvSpPr>
          <p:cNvPr id="6" name="Rectangle 5"/>
          <p:cNvSpPr/>
          <p:nvPr/>
        </p:nvSpPr>
        <p:spPr>
          <a:xfrm>
            <a:off x="5063984" y="2460354"/>
            <a:ext cx="2077888" cy="283977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1"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Point-in-time restore</a:t>
            </a:r>
          </a:p>
        </p:txBody>
      </p:sp>
      <p:sp>
        <p:nvSpPr>
          <p:cNvPr id="7" name="Rectangle 6"/>
          <p:cNvSpPr/>
          <p:nvPr/>
        </p:nvSpPr>
        <p:spPr>
          <a:xfrm>
            <a:off x="7294249" y="2460356"/>
            <a:ext cx="2077888" cy="2839779"/>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1"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Saving backup storage</a:t>
            </a:r>
            <a:br>
              <a:rPr kumimoji="0" lang="en-US" sz="20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br>
            <a:r>
              <a:rPr kumimoji="0" lang="en-US" sz="20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 Incremental Backup)</a:t>
            </a:r>
          </a:p>
        </p:txBody>
      </p:sp>
      <p:sp>
        <p:nvSpPr>
          <p:cNvPr id="8" name="Rectangle 7"/>
          <p:cNvSpPr/>
          <p:nvPr/>
        </p:nvSpPr>
        <p:spPr>
          <a:xfrm>
            <a:off x="9524513" y="2460356"/>
            <a:ext cx="2077888" cy="2839779"/>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1"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Centralized console for monitoring and alert capabilities</a:t>
            </a:r>
          </a:p>
        </p:txBody>
      </p:sp>
      <p:sp>
        <p:nvSpPr>
          <p:cNvPr id="9" name="Title 1"/>
          <p:cNvSpPr>
            <a:spLocks noGrp="1"/>
          </p:cNvSpPr>
          <p:nvPr>
            <p:ph type="title"/>
          </p:nvPr>
        </p:nvSpPr>
        <p:spPr/>
        <p:txBody>
          <a:bodyPr>
            <a:normAutofit fontScale="90000"/>
          </a:bodyPr>
          <a:lstStyle/>
          <a:p>
            <a:pPr algn="ctr"/>
            <a:r>
              <a:rPr lang="en-US" sz="3666" dirty="0">
                <a:solidFill>
                  <a:schemeClr val="bg1"/>
                </a:solidFill>
              </a:rPr>
              <a:t>Enterprise Backup Solutions for LOB applications/SAP on Azure</a:t>
            </a:r>
          </a:p>
        </p:txBody>
      </p:sp>
      <p:sp>
        <p:nvSpPr>
          <p:cNvPr id="10" name="Oval 9"/>
          <p:cNvSpPr/>
          <p:nvPr/>
        </p:nvSpPr>
        <p:spPr>
          <a:xfrm>
            <a:off x="674603" y="2536546"/>
            <a:ext cx="408651" cy="415577"/>
          </a:xfrm>
          <a:prstGeom prst="ellipse">
            <a:avLst/>
          </a:prstGeom>
          <a:solidFill>
            <a:schemeClr val="tx1"/>
          </a:solidFill>
          <a:ln>
            <a:solidFill>
              <a:srgbClr val="1919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rPr>
              <a:t>1</a:t>
            </a:r>
          </a:p>
        </p:txBody>
      </p:sp>
      <p:sp>
        <p:nvSpPr>
          <p:cNvPr id="11" name="Oval 10"/>
          <p:cNvSpPr/>
          <p:nvPr/>
        </p:nvSpPr>
        <p:spPr>
          <a:xfrm>
            <a:off x="2965319" y="2536546"/>
            <a:ext cx="408651" cy="415577"/>
          </a:xfrm>
          <a:prstGeom prst="ellipse">
            <a:avLst/>
          </a:prstGeom>
          <a:solidFill>
            <a:schemeClr val="tx1"/>
          </a:solidFill>
          <a:ln>
            <a:solidFill>
              <a:srgbClr val="1919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rPr>
              <a:t>2</a:t>
            </a:r>
          </a:p>
        </p:txBody>
      </p:sp>
      <p:sp>
        <p:nvSpPr>
          <p:cNvPr id="12" name="Oval 11"/>
          <p:cNvSpPr/>
          <p:nvPr/>
        </p:nvSpPr>
        <p:spPr>
          <a:xfrm>
            <a:off x="5209438" y="2536546"/>
            <a:ext cx="408651" cy="415577"/>
          </a:xfrm>
          <a:prstGeom prst="ellipse">
            <a:avLst/>
          </a:prstGeom>
          <a:solidFill>
            <a:schemeClr val="tx1"/>
          </a:solidFill>
          <a:ln>
            <a:solidFill>
              <a:srgbClr val="1919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rPr>
              <a:t>3</a:t>
            </a:r>
          </a:p>
        </p:txBody>
      </p:sp>
      <p:sp>
        <p:nvSpPr>
          <p:cNvPr id="13" name="Oval 12"/>
          <p:cNvSpPr/>
          <p:nvPr/>
        </p:nvSpPr>
        <p:spPr>
          <a:xfrm>
            <a:off x="7411998" y="2536546"/>
            <a:ext cx="408651" cy="415577"/>
          </a:xfrm>
          <a:prstGeom prst="ellipse">
            <a:avLst/>
          </a:prstGeom>
          <a:solidFill>
            <a:schemeClr val="tx1"/>
          </a:solidFill>
          <a:ln>
            <a:solidFill>
              <a:srgbClr val="1919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rPr>
              <a:t>4</a:t>
            </a:r>
          </a:p>
        </p:txBody>
      </p:sp>
      <p:sp>
        <p:nvSpPr>
          <p:cNvPr id="14" name="Oval 13"/>
          <p:cNvSpPr/>
          <p:nvPr/>
        </p:nvSpPr>
        <p:spPr>
          <a:xfrm>
            <a:off x="9635337" y="2536546"/>
            <a:ext cx="408651" cy="415577"/>
          </a:xfrm>
          <a:prstGeom prst="ellipse">
            <a:avLst/>
          </a:prstGeom>
          <a:solidFill>
            <a:schemeClr val="tx1"/>
          </a:solidFill>
          <a:ln>
            <a:solidFill>
              <a:srgbClr val="1919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rPr>
              <a:t>5</a:t>
            </a:r>
          </a:p>
        </p:txBody>
      </p:sp>
    </p:spTree>
    <p:extLst>
      <p:ext uri="{BB962C8B-B14F-4D97-AF65-F5344CB8AC3E}">
        <p14:creationId xmlns:p14="http://schemas.microsoft.com/office/powerpoint/2010/main" val="2440406120"/>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0"/>
            <a:ext cx="12188825" cy="533400"/>
          </a:xfrm>
        </p:spPr>
        <p:txBody>
          <a:bodyPr>
            <a:normAutofit fontScale="90000"/>
          </a:bodyPr>
          <a:lstStyle/>
          <a:p>
            <a:pPr algn="ctr"/>
            <a:r>
              <a:rPr lang="en-US" sz="4000" dirty="0">
                <a:solidFill>
                  <a:schemeClr val="bg1"/>
                </a:solidFill>
                <a:latin typeface="Segoe UI Light" panose="020B0502040204020203" pitchFamily="34" charset="0"/>
                <a:cs typeface="Segoe UI Light" panose="020B0502040204020203" pitchFamily="34" charset="0"/>
              </a:rPr>
              <a:t>SAP on Azure Backup Solutions </a:t>
            </a:r>
          </a:p>
        </p:txBody>
      </p:sp>
      <p:graphicFrame>
        <p:nvGraphicFramePr>
          <p:cNvPr id="4" name="Content Placeholder 3"/>
          <p:cNvGraphicFramePr>
            <a:graphicFrameLocks noGrp="1"/>
          </p:cNvGraphicFramePr>
          <p:nvPr>
            <p:ph idx="4294967295"/>
            <p:extLst/>
          </p:nvPr>
        </p:nvGraphicFramePr>
        <p:xfrm>
          <a:off x="463550" y="579438"/>
          <a:ext cx="11728225" cy="6064179"/>
        </p:xfrm>
        <a:graphic>
          <a:graphicData uri="http://schemas.openxmlformats.org/drawingml/2006/table">
            <a:tbl>
              <a:tblPr firstRow="1" bandRow="1">
                <a:tableStyleId>{5C22544A-7EE6-4342-B048-85BDC9FD1C3A}</a:tableStyleId>
              </a:tblPr>
              <a:tblGrid>
                <a:gridCol w="1861951">
                  <a:extLst>
                    <a:ext uri="{9D8B030D-6E8A-4147-A177-3AD203B41FA5}">
                      <a16:colId xmlns:a16="http://schemas.microsoft.com/office/drawing/2014/main" val="20000"/>
                    </a:ext>
                  </a:extLst>
                </a:gridCol>
                <a:gridCol w="1448268">
                  <a:extLst>
                    <a:ext uri="{9D8B030D-6E8A-4147-A177-3AD203B41FA5}">
                      <a16:colId xmlns:a16="http://schemas.microsoft.com/office/drawing/2014/main" val="156166472"/>
                    </a:ext>
                  </a:extLst>
                </a:gridCol>
                <a:gridCol w="179347">
                  <a:extLst>
                    <a:ext uri="{9D8B030D-6E8A-4147-A177-3AD203B41FA5}">
                      <a16:colId xmlns:a16="http://schemas.microsoft.com/office/drawing/2014/main" val="20002"/>
                    </a:ext>
                  </a:extLst>
                </a:gridCol>
                <a:gridCol w="2044194">
                  <a:extLst>
                    <a:ext uri="{9D8B030D-6E8A-4147-A177-3AD203B41FA5}">
                      <a16:colId xmlns:a16="http://schemas.microsoft.com/office/drawing/2014/main" val="2381292503"/>
                    </a:ext>
                  </a:extLst>
                </a:gridCol>
                <a:gridCol w="1831600">
                  <a:extLst>
                    <a:ext uri="{9D8B030D-6E8A-4147-A177-3AD203B41FA5}">
                      <a16:colId xmlns:a16="http://schemas.microsoft.com/office/drawing/2014/main" val="3537177724"/>
                    </a:ext>
                  </a:extLst>
                </a:gridCol>
                <a:gridCol w="2284079">
                  <a:extLst>
                    <a:ext uri="{9D8B030D-6E8A-4147-A177-3AD203B41FA5}">
                      <a16:colId xmlns:a16="http://schemas.microsoft.com/office/drawing/2014/main" val="1581681888"/>
                    </a:ext>
                  </a:extLst>
                </a:gridCol>
                <a:gridCol w="2078786">
                  <a:extLst>
                    <a:ext uri="{9D8B030D-6E8A-4147-A177-3AD203B41FA5}">
                      <a16:colId xmlns:a16="http://schemas.microsoft.com/office/drawing/2014/main" val="3562597194"/>
                    </a:ext>
                  </a:extLst>
                </a:gridCol>
              </a:tblGrid>
              <a:tr h="360354">
                <a:tc>
                  <a:txBody>
                    <a:bodyPr/>
                    <a:lstStyle/>
                    <a:p>
                      <a:endParaRPr lang="en-US" sz="1000" dirty="0">
                        <a:solidFill>
                          <a:schemeClr val="bg1"/>
                        </a:solidFill>
                        <a:latin typeface="Segoe UI Light" panose="020B0502040204020203" pitchFamily="34" charset="0"/>
                        <a:cs typeface="Segoe UI Light" panose="020B0502040204020203" pitchFamily="34" charset="0"/>
                      </a:endParaRPr>
                    </a:p>
                  </a:txBody>
                  <a:tcPr marL="91427" marR="91427" marT="45713" marB="45713"/>
                </a:tc>
                <a:tc gridSpan="2">
                  <a:txBody>
                    <a:bodyPr/>
                    <a:lstStyle/>
                    <a:p>
                      <a:pPr algn="ctr"/>
                      <a:r>
                        <a:rPr lang="en-US" sz="900" dirty="0"/>
                        <a:t>Standard DB backup</a:t>
                      </a:r>
                      <a:br>
                        <a:rPr lang="en-US" sz="900" dirty="0"/>
                      </a:br>
                      <a:r>
                        <a:rPr lang="en-US" sz="900" dirty="0"/>
                        <a:t>(e.g</a:t>
                      </a:r>
                      <a:r>
                        <a:rPr lang="en-US" sz="900" baseline="0" dirty="0"/>
                        <a:t>. </a:t>
                      </a:r>
                      <a:r>
                        <a:rPr lang="en-US" sz="900" dirty="0"/>
                        <a:t>SQL, Oracle, HANA)</a:t>
                      </a:r>
                      <a:endParaRPr lang="en-US" sz="900" dirty="0">
                        <a:solidFill>
                          <a:schemeClr val="bg1"/>
                        </a:solidFill>
                        <a:latin typeface="+mn-lt"/>
                        <a:cs typeface="Segoe UI Light" panose="020B0502040204020203" pitchFamily="34" charset="0"/>
                      </a:endParaRPr>
                    </a:p>
                  </a:txBody>
                  <a:tcPr marL="91427" marR="91427" marT="45713" marB="45713"/>
                </a:tc>
                <a:tc hMerge="1">
                  <a:txBody>
                    <a:bodyPr/>
                    <a:lstStyle/>
                    <a:p>
                      <a:pPr algn="ctr"/>
                      <a:endParaRPr lang="en-US" sz="1100" dirty="0">
                        <a:solidFill>
                          <a:schemeClr val="bg1"/>
                        </a:solidFill>
                        <a:latin typeface="Segoe UI Light" panose="020B0502040204020203" pitchFamily="34" charset="0"/>
                        <a:cs typeface="Segoe UI Light" panose="020B0502040204020203" pitchFamily="34" charset="0"/>
                      </a:endParaRPr>
                    </a:p>
                  </a:txBody>
                  <a:tcPr/>
                </a:tc>
                <a:tc>
                  <a:txBody>
                    <a:bodyPr/>
                    <a:lstStyle/>
                    <a:p>
                      <a:pPr algn="ctr"/>
                      <a:r>
                        <a:rPr lang="en-US" sz="900" dirty="0"/>
                        <a:t>Azure Backup Server</a:t>
                      </a:r>
                      <a:br>
                        <a:rPr lang="en-US" sz="900" dirty="0"/>
                      </a:br>
                      <a:r>
                        <a:rPr lang="en-US" sz="900" dirty="0"/>
                        <a:t>(=SCDPM on Azure)</a:t>
                      </a:r>
                      <a:endParaRPr lang="en-US" sz="900" dirty="0">
                        <a:solidFill>
                          <a:schemeClr val="bg1"/>
                        </a:solidFill>
                        <a:latin typeface="Segoe UI Light" panose="020B0502040204020203" pitchFamily="34" charset="0"/>
                        <a:cs typeface="Segoe UI Light" panose="020B0502040204020203" pitchFamily="34" charset="0"/>
                      </a:endParaRPr>
                    </a:p>
                  </a:txBody>
                  <a:tcPr marL="91427" marR="91427" marT="45713" marB="45713"/>
                </a:tc>
                <a:tc>
                  <a:txBody>
                    <a:bodyPr/>
                    <a:lstStyle/>
                    <a:p>
                      <a:pPr algn="ctr"/>
                      <a:r>
                        <a:rPr lang="en-US" sz="900" dirty="0"/>
                        <a:t>3</a:t>
                      </a:r>
                      <a:r>
                        <a:rPr lang="en-US" sz="900" baseline="30000" dirty="0"/>
                        <a:t>rd</a:t>
                      </a:r>
                      <a:r>
                        <a:rPr lang="en-US" sz="900" baseline="0" dirty="0"/>
                        <a:t> party solutions (e.g. </a:t>
                      </a:r>
                      <a:r>
                        <a:rPr lang="en-US" sz="900" baseline="0" dirty="0" err="1"/>
                        <a:t>Commvault</a:t>
                      </a:r>
                      <a:r>
                        <a:rPr lang="en-US" sz="900" baseline="0" dirty="0"/>
                        <a:t>, NetBackup)</a:t>
                      </a:r>
                      <a:endParaRPr lang="en-US" sz="900" b="1" dirty="0">
                        <a:solidFill>
                          <a:schemeClr val="bg1"/>
                        </a:solidFill>
                        <a:latin typeface="Segoe UI" panose="020B0502040204020203" pitchFamily="34" charset="0"/>
                        <a:cs typeface="Segoe UI" panose="020B0502040204020203" pitchFamily="34" charset="0"/>
                      </a:endParaRPr>
                    </a:p>
                  </a:txBody>
                  <a:tcPr marL="91427" marR="91427" marT="45713" marB="45713"/>
                </a:tc>
                <a:tc>
                  <a:txBody>
                    <a:bodyPr/>
                    <a:lstStyle/>
                    <a:p>
                      <a:pPr algn="ctr"/>
                      <a:r>
                        <a:rPr lang="en-US" sz="900" dirty="0"/>
                        <a:t>Azure IaaS VM Backup</a:t>
                      </a:r>
                      <a:endParaRPr lang="en-US" sz="900" dirty="0">
                        <a:solidFill>
                          <a:schemeClr val="bg1"/>
                        </a:solidFill>
                      </a:endParaRPr>
                    </a:p>
                  </a:txBody>
                  <a:tcPr marL="91427" marR="91427" marT="45713" marB="45713"/>
                </a:tc>
                <a:tc>
                  <a:txBody>
                    <a:bodyPr/>
                    <a:lstStyle/>
                    <a:p>
                      <a:pPr algn="ctr"/>
                      <a:r>
                        <a:rPr lang="en-US" sz="900" dirty="0"/>
                        <a:t>HANA on Azure Large Instances</a:t>
                      </a:r>
                      <a:br>
                        <a:rPr lang="en-US" sz="900" dirty="0"/>
                      </a:br>
                      <a:r>
                        <a:rPr lang="en-US" sz="900" dirty="0"/>
                        <a:t>Storage Snapshot</a:t>
                      </a:r>
                      <a:endParaRPr lang="en-US" sz="900" dirty="0">
                        <a:solidFill>
                          <a:schemeClr val="bg1"/>
                        </a:solidFill>
                      </a:endParaRPr>
                    </a:p>
                  </a:txBody>
                  <a:tcPr marL="91427" marR="91427" marT="45713" marB="45713"/>
                </a:tc>
                <a:extLst>
                  <a:ext uri="{0D108BD9-81ED-4DB2-BD59-A6C34878D82A}">
                    <a16:rowId xmlns:a16="http://schemas.microsoft.com/office/drawing/2014/main" val="10000"/>
                  </a:ext>
                </a:extLst>
              </a:tr>
              <a:tr h="248301">
                <a:tc>
                  <a:txBody>
                    <a:bodyPr/>
                    <a:lstStyle/>
                    <a:p>
                      <a:r>
                        <a:rPr lang="en-US" sz="1000" dirty="0"/>
                        <a:t>Backup type</a:t>
                      </a:r>
                      <a:endParaRPr lang="en-US" sz="1000" dirty="0">
                        <a:solidFill>
                          <a:schemeClr val="tx1"/>
                        </a:solidFill>
                        <a:latin typeface="+mn-lt"/>
                        <a:cs typeface="Segoe UI Light" panose="020B0502040204020203" pitchFamily="34" charset="0"/>
                      </a:endParaRPr>
                    </a:p>
                  </a:txBody>
                  <a:tcPr marL="91427" marR="91427" marT="45713" marB="45713"/>
                </a:tc>
                <a:tc gridSpan="2">
                  <a:txBody>
                    <a:bodyPr/>
                    <a:lstStyle/>
                    <a:p>
                      <a:pPr algn="ctr"/>
                      <a:r>
                        <a:rPr lang="en-US" sz="1000" dirty="0"/>
                        <a:t>Database</a:t>
                      </a:r>
                      <a:endParaRPr lang="en-US" sz="1000" dirty="0">
                        <a:solidFill>
                          <a:schemeClr val="tx1"/>
                        </a:solidFill>
                        <a:latin typeface="+mn-lt"/>
                        <a:cs typeface="Segoe UI Light" panose="020B0502040204020203" pitchFamily="34" charset="0"/>
                      </a:endParaRPr>
                    </a:p>
                  </a:txBody>
                  <a:tcPr marL="91427" marR="91427" marT="45713" marB="45713"/>
                </a:tc>
                <a:tc hMerge="1">
                  <a:txBody>
                    <a:bodyPr/>
                    <a:lstStyle/>
                    <a:p>
                      <a:pPr algn="ctr"/>
                      <a:endParaRPr lang="en-US" sz="1100" dirty="0">
                        <a:solidFill>
                          <a:schemeClr val="bg1"/>
                        </a:solidFill>
                        <a:latin typeface="+mn-lt"/>
                        <a:cs typeface="Segoe UI Light" panose="020B0502040204020203" pitchFamily="34" charset="0"/>
                      </a:endParaRPr>
                    </a:p>
                  </a:txBody>
                  <a:tcPr/>
                </a:tc>
                <a:tc>
                  <a:txBody>
                    <a:bodyPr/>
                    <a:lstStyle/>
                    <a:p>
                      <a:pPr algn="ctr"/>
                      <a:r>
                        <a:rPr lang="en-US" sz="1000" dirty="0"/>
                        <a:t>Network/Agent</a:t>
                      </a:r>
                      <a:endParaRPr lang="en-US" sz="1000" dirty="0">
                        <a:solidFill>
                          <a:schemeClr val="tx1"/>
                        </a:solidFill>
                        <a:latin typeface="+mn-lt"/>
                        <a:cs typeface="Segoe UI Light" panose="020B0502040204020203" pitchFamily="34" charset="0"/>
                      </a:endParaRPr>
                    </a:p>
                  </a:txBody>
                  <a:tcPr marL="91427" marR="91427" marT="45713" marB="45713"/>
                </a:tc>
                <a:tc>
                  <a:txBody>
                    <a:bodyPr/>
                    <a:lstStyle/>
                    <a:p>
                      <a:pPr algn="ctr"/>
                      <a:r>
                        <a:rPr lang="en-US" sz="1000" dirty="0"/>
                        <a:t>Network/Agent</a:t>
                      </a:r>
                      <a:endParaRPr lang="en-US" sz="1000" dirty="0">
                        <a:solidFill>
                          <a:schemeClr val="tx1"/>
                        </a:solidFill>
                        <a:latin typeface="+mn-lt"/>
                        <a:cs typeface="Segoe UI Light" panose="020B0502040204020203" pitchFamily="34" charset="0"/>
                      </a:endParaRPr>
                    </a:p>
                  </a:txBody>
                  <a:tcPr marL="91427" marR="91427" marT="45713" marB="45713"/>
                </a:tc>
                <a:tc>
                  <a:txBody>
                    <a:bodyPr/>
                    <a:lstStyle/>
                    <a:p>
                      <a:pPr algn="ctr"/>
                      <a:r>
                        <a:rPr lang="en-US" sz="1000" dirty="0"/>
                        <a:t>Snapshot</a:t>
                      </a:r>
                      <a:endParaRPr lang="en-US" sz="1000" dirty="0">
                        <a:solidFill>
                          <a:schemeClr val="tx1"/>
                        </a:solidFill>
                        <a:latin typeface="+mn-lt"/>
                        <a:cs typeface="Segoe UI Light" panose="020B0502040204020203" pitchFamily="34" charset="0"/>
                      </a:endParaRPr>
                    </a:p>
                  </a:txBody>
                  <a:tcPr marL="91427" marR="91427" marT="45713" marB="45713"/>
                </a:tc>
                <a:tc>
                  <a:txBody>
                    <a:bodyPr/>
                    <a:lstStyle/>
                    <a:p>
                      <a:pPr algn="ctr"/>
                      <a:r>
                        <a:rPr lang="en-US" sz="1000" dirty="0"/>
                        <a:t>Storage level snapshot</a:t>
                      </a:r>
                      <a:endParaRPr lang="en-US" sz="1000" dirty="0">
                        <a:solidFill>
                          <a:schemeClr val="tx1"/>
                        </a:solidFill>
                        <a:latin typeface="+mn-lt"/>
                        <a:cs typeface="Segoe UI Light" panose="020B0502040204020203" pitchFamily="34" charset="0"/>
                      </a:endParaRPr>
                    </a:p>
                  </a:txBody>
                  <a:tcPr marL="91427" marR="91427" marT="45713" marB="45713"/>
                </a:tc>
                <a:extLst>
                  <a:ext uri="{0D108BD9-81ED-4DB2-BD59-A6C34878D82A}">
                    <a16:rowId xmlns:a16="http://schemas.microsoft.com/office/drawing/2014/main" val="220831741"/>
                  </a:ext>
                </a:extLst>
              </a:tr>
              <a:tr h="718924">
                <a:tc>
                  <a:txBody>
                    <a:bodyPr/>
                    <a:lstStyle/>
                    <a:p>
                      <a:r>
                        <a:rPr lang="en-US" sz="1000" dirty="0"/>
                        <a:t>Backup target</a:t>
                      </a:r>
                      <a:endParaRPr lang="en-US" sz="1000" dirty="0">
                        <a:solidFill>
                          <a:schemeClr val="tx1"/>
                        </a:solidFill>
                        <a:latin typeface="+mn-lt"/>
                        <a:cs typeface="Segoe UI Light" panose="020B0502040204020203" pitchFamily="34" charset="0"/>
                      </a:endParaRPr>
                    </a:p>
                  </a:txBody>
                  <a:tcPr marL="91427" marR="91427" marT="45713" marB="45713"/>
                </a:tc>
                <a:tc gridSpan="2">
                  <a:txBody>
                    <a:bodyPr/>
                    <a:lstStyle/>
                    <a:p>
                      <a:pPr algn="ctr"/>
                      <a:r>
                        <a:rPr lang="en-US" sz="1000" dirty="0"/>
                        <a:t>DBs within Azure VMs</a:t>
                      </a:r>
                      <a:endParaRPr lang="en-US" sz="1000" dirty="0">
                        <a:solidFill>
                          <a:schemeClr val="tx1"/>
                        </a:solidFill>
                        <a:latin typeface="+mn-lt"/>
                        <a:cs typeface="Segoe UI Light" panose="020B0502040204020203" pitchFamily="34" charset="0"/>
                      </a:endParaRPr>
                    </a:p>
                  </a:txBody>
                  <a:tcPr marL="91427" marR="91427" marT="45713" marB="45713"/>
                </a:tc>
                <a:tc hMerge="1">
                  <a:txBody>
                    <a:bodyPr/>
                    <a:lstStyle/>
                    <a:p>
                      <a:pPr algn="ctr"/>
                      <a:endParaRPr lang="en-US" sz="1100" dirty="0">
                        <a:solidFill>
                          <a:schemeClr val="bg1"/>
                        </a:solidFill>
                        <a:latin typeface="+mn-lt"/>
                        <a:cs typeface="Segoe UI Light" panose="020B0502040204020203" pitchFamily="34" charset="0"/>
                      </a:endParaRPr>
                    </a:p>
                  </a:txBody>
                  <a:tcPr/>
                </a:tc>
                <a:tc>
                  <a:txBody>
                    <a:bodyPr/>
                    <a:lstStyle/>
                    <a:p>
                      <a:pPr algn="ctr"/>
                      <a:r>
                        <a:rPr lang="en-US" sz="1000" dirty="0"/>
                        <a:t>SQL Server DBs, Files and</a:t>
                      </a:r>
                      <a:r>
                        <a:rPr lang="en-US" sz="1000" baseline="0" dirty="0"/>
                        <a:t> OS States (Windows) within Azure VMs (</a:t>
                      </a:r>
                      <a:r>
                        <a:rPr lang="en-US" sz="1000" baseline="0" dirty="0">
                          <a:hlinkClick r:id="rId3"/>
                        </a:rPr>
                        <a:t>link</a:t>
                      </a:r>
                      <a:r>
                        <a:rPr lang="en-US" sz="1000" baseline="0" dirty="0"/>
                        <a:t>) </a:t>
                      </a:r>
                      <a:endParaRPr lang="en-US" sz="1000" dirty="0">
                        <a:solidFill>
                          <a:schemeClr val="tx1"/>
                        </a:solidFill>
                        <a:latin typeface="+mn-lt"/>
                        <a:cs typeface="Segoe UI Light" panose="020B0502040204020203" pitchFamily="34" charset="0"/>
                      </a:endParaRPr>
                    </a:p>
                  </a:txBody>
                  <a:tcPr marL="91427" marR="91427" marT="45713" marB="45713"/>
                </a:tc>
                <a:tc>
                  <a:txBody>
                    <a:bodyPr/>
                    <a:lstStyle/>
                    <a:p>
                      <a:pPr marL="0" marR="0" indent="0" algn="ctr" defTabSz="914367" rtl="0" eaLnBrk="1" fontAlgn="auto" latinLnBrk="0" hangingPunct="1">
                        <a:lnSpc>
                          <a:spcPct val="100000"/>
                        </a:lnSpc>
                        <a:spcBef>
                          <a:spcPts val="0"/>
                        </a:spcBef>
                        <a:spcAft>
                          <a:spcPts val="0"/>
                        </a:spcAft>
                        <a:buClrTx/>
                        <a:buSzTx/>
                        <a:buFontTx/>
                        <a:buNone/>
                        <a:tabLst/>
                        <a:defRPr/>
                      </a:pPr>
                      <a:r>
                        <a:rPr lang="en-US" sz="1000" dirty="0"/>
                        <a:t>SQL Server/Oracle/HANA, Files and</a:t>
                      </a:r>
                      <a:r>
                        <a:rPr lang="en-US" sz="1000" baseline="0" dirty="0"/>
                        <a:t> OS States (Windows, Linux) within Azure VMs </a:t>
                      </a:r>
                      <a:endParaRPr lang="en-US" sz="1000" dirty="0">
                        <a:solidFill>
                          <a:schemeClr val="tx1"/>
                        </a:solidFill>
                        <a:latin typeface="+mn-lt"/>
                        <a:cs typeface="Segoe UI Light" panose="020B0502040204020203" pitchFamily="34" charset="0"/>
                      </a:endParaRPr>
                    </a:p>
                  </a:txBody>
                  <a:tcPr marL="91427" marR="91427" marT="45713" marB="45713"/>
                </a:tc>
                <a:tc>
                  <a:txBody>
                    <a:bodyPr/>
                    <a:lstStyle/>
                    <a:p>
                      <a:pPr algn="ctr"/>
                      <a:r>
                        <a:rPr lang="en-US" sz="1000" dirty="0"/>
                        <a:t>Azure VMs (Windows, Linux) running SQL Server (</a:t>
                      </a:r>
                      <a:r>
                        <a:rPr lang="en-US" sz="1000" dirty="0">
                          <a:hlinkClick r:id="rId4"/>
                        </a:rPr>
                        <a:t>link</a:t>
                      </a:r>
                      <a:r>
                        <a:rPr lang="en-US" sz="1000" dirty="0"/>
                        <a:t>)</a:t>
                      </a:r>
                      <a:endParaRPr lang="en-US" sz="1000" dirty="0">
                        <a:solidFill>
                          <a:schemeClr val="tx1"/>
                        </a:solidFill>
                        <a:latin typeface="+mn-lt"/>
                        <a:cs typeface="Segoe UI Light" panose="020B0502040204020203" pitchFamily="34" charset="0"/>
                      </a:endParaRPr>
                    </a:p>
                  </a:txBody>
                  <a:tcPr marL="91427" marR="91427" marT="45713" marB="45713"/>
                </a:tc>
                <a:tc>
                  <a:txBody>
                    <a:bodyPr/>
                    <a:lstStyle/>
                    <a:p>
                      <a:pPr algn="ctr"/>
                      <a:r>
                        <a:rPr lang="en-US" sz="1000" dirty="0"/>
                        <a:t>HANA database volume,</a:t>
                      </a:r>
                      <a:br>
                        <a:rPr lang="en-US" sz="1000" dirty="0"/>
                      </a:br>
                      <a:r>
                        <a:rPr lang="en-US" sz="1000" dirty="0"/>
                        <a:t>HANA log volume,</a:t>
                      </a:r>
                      <a:br>
                        <a:rPr lang="en-US" sz="1000" dirty="0"/>
                      </a:br>
                      <a:r>
                        <a:rPr lang="en-US" sz="1000" dirty="0"/>
                        <a:t>boot volume (</a:t>
                      </a:r>
                      <a:r>
                        <a:rPr lang="en-US" sz="1000" dirty="0">
                          <a:hlinkClick r:id="rId5"/>
                        </a:rPr>
                        <a:t>link</a:t>
                      </a:r>
                      <a:r>
                        <a:rPr lang="en-US" sz="1000" dirty="0"/>
                        <a:t>)</a:t>
                      </a:r>
                      <a:endParaRPr lang="en-US" sz="1000" dirty="0">
                        <a:solidFill>
                          <a:schemeClr val="tx1"/>
                        </a:solidFill>
                        <a:latin typeface="+mn-lt"/>
                        <a:cs typeface="Segoe UI Light" panose="020B0502040204020203" pitchFamily="34" charset="0"/>
                      </a:endParaRPr>
                    </a:p>
                  </a:txBody>
                  <a:tcPr marL="91427" marR="91427" marT="45713" marB="45713"/>
                </a:tc>
                <a:extLst>
                  <a:ext uri="{0D108BD9-81ED-4DB2-BD59-A6C34878D82A}">
                    <a16:rowId xmlns:a16="http://schemas.microsoft.com/office/drawing/2014/main" val="10001"/>
                  </a:ext>
                </a:extLst>
              </a:tr>
              <a:tr h="248301">
                <a:tc>
                  <a:txBody>
                    <a:bodyPr/>
                    <a:lstStyle/>
                    <a:p>
                      <a:r>
                        <a:rPr lang="en-US" sz="1000" dirty="0"/>
                        <a:t>Linux (Guest OS) support</a:t>
                      </a:r>
                      <a:endParaRPr lang="en-US" sz="1000" dirty="0">
                        <a:solidFill>
                          <a:schemeClr val="tx1"/>
                        </a:solidFill>
                        <a:latin typeface="+mn-lt"/>
                        <a:cs typeface="Segoe UI Light" panose="020B0502040204020203" pitchFamily="34" charset="0"/>
                      </a:endParaRPr>
                    </a:p>
                  </a:txBody>
                  <a:tcPr marL="91427" marR="91427" marT="45713" marB="45713"/>
                </a:tc>
                <a:tc gridSpan="2">
                  <a:txBody>
                    <a:bodyPr/>
                    <a:lstStyle/>
                    <a:p>
                      <a:pPr algn="ctr"/>
                      <a:r>
                        <a:rPr lang="en-US" sz="1000" dirty="0"/>
                        <a:t>-</a:t>
                      </a:r>
                      <a:endParaRPr lang="en-US" sz="1000" dirty="0">
                        <a:solidFill>
                          <a:schemeClr val="tx1"/>
                        </a:solidFill>
                        <a:latin typeface="+mn-lt"/>
                        <a:cs typeface="Segoe UI Light" panose="020B0502040204020203" pitchFamily="34" charset="0"/>
                      </a:endParaRPr>
                    </a:p>
                  </a:txBody>
                  <a:tcPr marL="91427" marR="91427" marT="45713" marB="45713"/>
                </a:tc>
                <a:tc hMerge="1">
                  <a:txBody>
                    <a:bodyPr/>
                    <a:lstStyle/>
                    <a:p>
                      <a:pPr algn="ctr"/>
                      <a:endParaRPr lang="en-US" sz="1100" dirty="0">
                        <a:solidFill>
                          <a:schemeClr val="bg1"/>
                        </a:solidFill>
                        <a:latin typeface="+mn-lt"/>
                        <a:cs typeface="Segoe UI Light" panose="020B0502040204020203" pitchFamily="34" charset="0"/>
                      </a:endParaRPr>
                    </a:p>
                  </a:txBody>
                  <a:tcPr/>
                </a:tc>
                <a:tc>
                  <a:txBody>
                    <a:bodyPr/>
                    <a:lstStyle/>
                    <a:p>
                      <a:pPr algn="ctr"/>
                      <a:r>
                        <a:rPr lang="en-US" sz="1000" dirty="0"/>
                        <a:t>No</a:t>
                      </a:r>
                      <a:endParaRPr lang="en-US" sz="1000" dirty="0">
                        <a:solidFill>
                          <a:schemeClr val="tx1"/>
                        </a:solidFill>
                        <a:latin typeface="+mn-lt"/>
                        <a:cs typeface="Segoe UI Light" panose="020B0502040204020203" pitchFamily="34" charset="0"/>
                      </a:endParaRPr>
                    </a:p>
                  </a:txBody>
                  <a:tcPr marL="91427" marR="91427" marT="45713" marB="45713"/>
                </a:tc>
                <a:tc>
                  <a:txBody>
                    <a:bodyPr/>
                    <a:lstStyle/>
                    <a:p>
                      <a:pPr algn="ctr"/>
                      <a:r>
                        <a:rPr lang="en-US" sz="1000" dirty="0"/>
                        <a:t>Yes</a:t>
                      </a:r>
                      <a:endParaRPr lang="en-US" sz="1000" dirty="0">
                        <a:solidFill>
                          <a:schemeClr val="tx1"/>
                        </a:solidFill>
                        <a:latin typeface="+mn-lt"/>
                        <a:cs typeface="Segoe UI Light" panose="020B0502040204020203" pitchFamily="34" charset="0"/>
                      </a:endParaRPr>
                    </a:p>
                  </a:txBody>
                  <a:tcPr marL="91427" marR="91427" marT="45713" marB="45713"/>
                </a:tc>
                <a:tc>
                  <a:txBody>
                    <a:bodyPr/>
                    <a:lstStyle/>
                    <a:p>
                      <a:pPr algn="ctr"/>
                      <a:r>
                        <a:rPr lang="en-US" sz="1000" dirty="0"/>
                        <a:t>Yes</a:t>
                      </a:r>
                      <a:endParaRPr lang="en-US" sz="1000" dirty="0">
                        <a:solidFill>
                          <a:schemeClr val="tx1"/>
                        </a:solidFill>
                        <a:latin typeface="+mn-lt"/>
                        <a:cs typeface="Segoe UI Light" panose="020B0502040204020203" pitchFamily="34" charset="0"/>
                      </a:endParaRPr>
                    </a:p>
                  </a:txBody>
                  <a:tcPr marL="91427" marR="91427" marT="45713" marB="45713"/>
                </a:tc>
                <a:tc>
                  <a:txBody>
                    <a:bodyPr/>
                    <a:lstStyle/>
                    <a:p>
                      <a:pPr algn="ctr"/>
                      <a:r>
                        <a:rPr lang="en-US" sz="1000" dirty="0"/>
                        <a:t>Yes</a:t>
                      </a:r>
                      <a:endParaRPr lang="en-US" sz="1000" dirty="0">
                        <a:solidFill>
                          <a:schemeClr val="tx1"/>
                        </a:solidFill>
                        <a:latin typeface="+mn-lt"/>
                        <a:cs typeface="Segoe UI Light" panose="020B0502040204020203" pitchFamily="34" charset="0"/>
                      </a:endParaRPr>
                    </a:p>
                  </a:txBody>
                  <a:tcPr marL="91427" marR="91427" marT="45713" marB="45713"/>
                </a:tc>
                <a:extLst>
                  <a:ext uri="{0D108BD9-81ED-4DB2-BD59-A6C34878D82A}">
                    <a16:rowId xmlns:a16="http://schemas.microsoft.com/office/drawing/2014/main" val="2106198512"/>
                  </a:ext>
                </a:extLst>
              </a:tr>
              <a:tr h="405175">
                <a:tc>
                  <a:txBody>
                    <a:bodyPr/>
                    <a:lstStyle/>
                    <a:p>
                      <a:r>
                        <a:rPr lang="en-US" sz="1000" dirty="0"/>
                        <a:t>SQL</a:t>
                      </a:r>
                      <a:r>
                        <a:rPr lang="en-US" sz="1000" baseline="0" dirty="0"/>
                        <a:t> Server d</a:t>
                      </a:r>
                      <a:r>
                        <a:rPr lang="en-US" sz="1000" dirty="0"/>
                        <a:t>atabase backup capability</a:t>
                      </a:r>
                      <a:endParaRPr lang="en-US" sz="1000" dirty="0">
                        <a:solidFill>
                          <a:schemeClr val="tx1"/>
                        </a:solidFill>
                        <a:latin typeface="+mn-lt"/>
                        <a:cs typeface="Segoe UI Light" panose="020B0502040204020203" pitchFamily="34" charset="0"/>
                      </a:endParaRPr>
                    </a:p>
                  </a:txBody>
                  <a:tcPr marL="91427" marR="91427" marT="45713" marB="45713"/>
                </a:tc>
                <a:tc gridSpan="2">
                  <a:txBody>
                    <a:bodyPr/>
                    <a:lstStyle/>
                    <a:p>
                      <a:pPr algn="ctr"/>
                      <a:r>
                        <a:rPr lang="en-US" sz="1000" dirty="0"/>
                        <a:t>Transaction log (every minute),</a:t>
                      </a:r>
                      <a:r>
                        <a:rPr lang="en-US" sz="1000" baseline="0" dirty="0"/>
                        <a:t> differential, full</a:t>
                      </a:r>
                      <a:endParaRPr lang="en-US" sz="1000" dirty="0">
                        <a:solidFill>
                          <a:schemeClr val="tx1"/>
                        </a:solidFill>
                        <a:latin typeface="+mn-lt"/>
                        <a:cs typeface="Segoe UI Light" panose="020B0502040204020203" pitchFamily="34" charset="0"/>
                      </a:endParaRPr>
                    </a:p>
                  </a:txBody>
                  <a:tcPr marL="91427" marR="91427" marT="45713" marB="45713"/>
                </a:tc>
                <a:tc hMerge="1">
                  <a:txBody>
                    <a:bodyPr/>
                    <a:lstStyle/>
                    <a:p>
                      <a:pPr algn="ctr"/>
                      <a:endParaRPr lang="en-US" sz="1100" dirty="0">
                        <a:solidFill>
                          <a:schemeClr val="bg1"/>
                        </a:solidFill>
                        <a:latin typeface="+mn-lt"/>
                        <a:cs typeface="Segoe UI Light" panose="020B0502040204020203" pitchFamily="34" charset="0"/>
                      </a:endParaRPr>
                    </a:p>
                  </a:txBody>
                  <a:tcPr/>
                </a:tc>
                <a:tc>
                  <a:txBody>
                    <a:bodyPr/>
                    <a:lstStyle/>
                    <a:p>
                      <a:pPr algn="ctr"/>
                      <a:r>
                        <a:rPr lang="en-US" sz="1000" dirty="0"/>
                        <a:t>Differential every 15 minutes and full (express)</a:t>
                      </a:r>
                      <a:endParaRPr lang="en-US" sz="1000" dirty="0">
                        <a:solidFill>
                          <a:schemeClr val="tx1"/>
                        </a:solidFill>
                        <a:latin typeface="+mn-lt"/>
                        <a:cs typeface="Segoe UI Light" panose="020B0502040204020203" pitchFamily="34" charset="0"/>
                      </a:endParaRPr>
                    </a:p>
                  </a:txBody>
                  <a:tcPr marL="91427" marR="91427" marT="45713" marB="45713"/>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00" dirty="0"/>
                        <a:t>Yes</a:t>
                      </a:r>
                      <a:endParaRPr lang="en-US" sz="1000" dirty="0">
                        <a:solidFill>
                          <a:schemeClr val="tx1"/>
                        </a:solidFill>
                        <a:latin typeface="+mn-lt"/>
                        <a:cs typeface="Segoe UI Light" panose="020B0502040204020203" pitchFamily="34" charset="0"/>
                      </a:endParaRPr>
                    </a:p>
                  </a:txBody>
                  <a:tcPr marL="91427" marR="91427" marT="45713" marB="45713"/>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00" dirty="0"/>
                        <a:t>Up</a:t>
                      </a:r>
                      <a:r>
                        <a:rPr lang="en-US" sz="1000" baseline="0" dirty="0"/>
                        <a:t> to 3 times per day</a:t>
                      </a:r>
                      <a:endParaRPr lang="en-US" sz="1000" dirty="0">
                        <a:solidFill>
                          <a:schemeClr val="tx1"/>
                        </a:solidFill>
                        <a:latin typeface="+mn-lt"/>
                        <a:cs typeface="Segoe UI Light" panose="020B0502040204020203" pitchFamily="34" charset="0"/>
                      </a:endParaRPr>
                    </a:p>
                  </a:txBody>
                  <a:tcPr marL="91427" marR="91427" marT="45713" marB="45713"/>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00" dirty="0"/>
                        <a:t>-</a:t>
                      </a:r>
                      <a:endParaRPr lang="en-US" sz="1000" dirty="0">
                        <a:solidFill>
                          <a:schemeClr val="tx1"/>
                        </a:solidFill>
                        <a:latin typeface="+mn-lt"/>
                        <a:cs typeface="Segoe UI Light" panose="020B0502040204020203" pitchFamily="34" charset="0"/>
                      </a:endParaRPr>
                    </a:p>
                  </a:txBody>
                  <a:tcPr marL="91427" marR="91427" marT="45713" marB="45713"/>
                </a:tc>
                <a:extLst>
                  <a:ext uri="{0D108BD9-81ED-4DB2-BD59-A6C34878D82A}">
                    <a16:rowId xmlns:a16="http://schemas.microsoft.com/office/drawing/2014/main" val="2892677429"/>
                  </a:ext>
                </a:extLst>
              </a:tr>
              <a:tr h="248301">
                <a:tc>
                  <a:txBody>
                    <a:bodyPr/>
                    <a:lstStyle/>
                    <a:p>
                      <a:r>
                        <a:rPr lang="en-US" sz="1000" dirty="0"/>
                        <a:t>Oracle</a:t>
                      </a:r>
                      <a:r>
                        <a:rPr lang="en-US" sz="1000" baseline="0" dirty="0"/>
                        <a:t> database backup</a:t>
                      </a:r>
                      <a:endParaRPr lang="en-US" sz="1000" dirty="0">
                        <a:solidFill>
                          <a:schemeClr val="tx1"/>
                        </a:solidFill>
                        <a:latin typeface="+mn-lt"/>
                        <a:cs typeface="Segoe UI Light" panose="020B0502040204020203" pitchFamily="34" charset="0"/>
                      </a:endParaRPr>
                    </a:p>
                  </a:txBody>
                  <a:tcPr marL="91427" marR="91427" marT="45713" marB="45713"/>
                </a:tc>
                <a:tc gridSpan="2">
                  <a:txBody>
                    <a:bodyPr/>
                    <a:lstStyle/>
                    <a:p>
                      <a:pPr algn="ctr"/>
                      <a:r>
                        <a:rPr lang="en-US" sz="1000" dirty="0"/>
                        <a:t>No</a:t>
                      </a:r>
                      <a:endParaRPr lang="en-US" sz="1000" dirty="0">
                        <a:solidFill>
                          <a:schemeClr val="tx1"/>
                        </a:solidFill>
                        <a:latin typeface="+mn-lt"/>
                        <a:cs typeface="Segoe UI Light" panose="020B0502040204020203" pitchFamily="34" charset="0"/>
                      </a:endParaRPr>
                    </a:p>
                  </a:txBody>
                  <a:tcPr marL="91427" marR="91427" marT="45713" marB="45713"/>
                </a:tc>
                <a:tc hMerge="1">
                  <a:txBody>
                    <a:bodyPr/>
                    <a:lstStyle/>
                    <a:p>
                      <a:pPr algn="ctr"/>
                      <a:endParaRPr lang="en-US" sz="1100" dirty="0">
                        <a:solidFill>
                          <a:schemeClr val="bg1"/>
                        </a:solidFill>
                        <a:latin typeface="+mn-lt"/>
                        <a:cs typeface="Segoe UI Light" panose="020B0502040204020203" pitchFamily="34" charset="0"/>
                      </a:endParaRPr>
                    </a:p>
                  </a:txBody>
                  <a:tcPr/>
                </a:tc>
                <a:tc>
                  <a:txBody>
                    <a:bodyPr/>
                    <a:lstStyle/>
                    <a:p>
                      <a:pPr algn="ctr"/>
                      <a:r>
                        <a:rPr lang="en-US" sz="1000" dirty="0"/>
                        <a:t>No</a:t>
                      </a:r>
                      <a:endParaRPr lang="en-US" sz="1000" dirty="0">
                        <a:solidFill>
                          <a:schemeClr val="tx1"/>
                        </a:solidFill>
                        <a:latin typeface="+mn-lt"/>
                        <a:cs typeface="Segoe UI Light" panose="020B0502040204020203" pitchFamily="34" charset="0"/>
                      </a:endParaRPr>
                    </a:p>
                  </a:txBody>
                  <a:tcPr marL="91427" marR="91427" marT="45713" marB="45713"/>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00" dirty="0"/>
                        <a:t>Yes</a:t>
                      </a:r>
                      <a:endParaRPr lang="en-US" sz="1000" dirty="0">
                        <a:solidFill>
                          <a:schemeClr val="tx1"/>
                        </a:solidFill>
                        <a:latin typeface="+mn-lt"/>
                        <a:cs typeface="Segoe UI Light" panose="020B0502040204020203" pitchFamily="34" charset="0"/>
                      </a:endParaRPr>
                    </a:p>
                  </a:txBody>
                  <a:tcPr marL="91427" marR="91427" marT="45713" marB="45713"/>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00" dirty="0"/>
                        <a:t>File consistent backup with RMAN</a:t>
                      </a:r>
                      <a:endParaRPr lang="en-US" sz="1000" dirty="0">
                        <a:solidFill>
                          <a:schemeClr val="tx1"/>
                        </a:solidFill>
                        <a:latin typeface="+mn-lt"/>
                        <a:cs typeface="Segoe UI Light" panose="020B0502040204020203" pitchFamily="34" charset="0"/>
                      </a:endParaRPr>
                    </a:p>
                  </a:txBody>
                  <a:tcPr marL="91427" marR="91427" marT="45713" marB="45713"/>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00" dirty="0"/>
                        <a:t>-</a:t>
                      </a:r>
                      <a:endParaRPr lang="en-US" sz="1000" dirty="0">
                        <a:solidFill>
                          <a:schemeClr val="tx1"/>
                        </a:solidFill>
                        <a:latin typeface="+mn-lt"/>
                        <a:cs typeface="Segoe UI Light" panose="020B0502040204020203" pitchFamily="34" charset="0"/>
                      </a:endParaRPr>
                    </a:p>
                  </a:txBody>
                  <a:tcPr marL="91427" marR="91427" marT="45713" marB="45713"/>
                </a:tc>
                <a:extLst>
                  <a:ext uri="{0D108BD9-81ED-4DB2-BD59-A6C34878D82A}">
                    <a16:rowId xmlns:a16="http://schemas.microsoft.com/office/drawing/2014/main" val="2926209767"/>
                  </a:ext>
                </a:extLst>
              </a:tr>
              <a:tr h="405175">
                <a:tc>
                  <a:txBody>
                    <a:bodyPr/>
                    <a:lstStyle/>
                    <a:p>
                      <a:r>
                        <a:rPr lang="en-US" sz="1000" dirty="0"/>
                        <a:t>Compression</a:t>
                      </a:r>
                      <a:endParaRPr lang="en-US" sz="1000" dirty="0">
                        <a:solidFill>
                          <a:schemeClr val="tx1"/>
                        </a:solidFill>
                        <a:latin typeface="+mn-lt"/>
                        <a:cs typeface="Segoe UI Light" panose="020B0502040204020203" pitchFamily="34" charset="0"/>
                      </a:endParaRPr>
                    </a:p>
                  </a:txBody>
                  <a:tcPr marL="91427" marR="91427" marT="45713" marB="45713"/>
                </a:tc>
                <a:tc gridSpan="2">
                  <a:txBody>
                    <a:bodyPr/>
                    <a:lstStyle/>
                    <a:p>
                      <a:pPr algn="ctr"/>
                      <a:r>
                        <a:rPr lang="en-US" sz="1000" dirty="0"/>
                        <a:t>Supported</a:t>
                      </a:r>
                      <a:endParaRPr lang="en-US" sz="1000" dirty="0">
                        <a:solidFill>
                          <a:schemeClr val="tx1"/>
                        </a:solidFill>
                        <a:latin typeface="+mn-lt"/>
                        <a:cs typeface="Segoe UI Light" panose="020B0502040204020203" pitchFamily="34" charset="0"/>
                      </a:endParaRPr>
                    </a:p>
                  </a:txBody>
                  <a:tcPr marL="91427" marR="91427" marT="45713" marB="45713"/>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100" dirty="0">
                        <a:solidFill>
                          <a:schemeClr val="bg1"/>
                        </a:solidFill>
                        <a:latin typeface="+mn-lt"/>
                        <a:cs typeface="Segoe UI Light" panose="020B0502040204020203" pitchFamily="34"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00" dirty="0"/>
                        <a:t>Supported </a:t>
                      </a:r>
                      <a:br>
                        <a:rPr lang="en-US" sz="1000" dirty="0"/>
                      </a:br>
                      <a:r>
                        <a:rPr lang="en-US" sz="1000" dirty="0"/>
                        <a:t>(storage sizing : </a:t>
                      </a:r>
                      <a:r>
                        <a:rPr lang="en-US" sz="1000" dirty="0">
                          <a:hlinkClick r:id="rId6"/>
                        </a:rPr>
                        <a:t>link</a:t>
                      </a:r>
                      <a:r>
                        <a:rPr lang="en-US" sz="1000" dirty="0"/>
                        <a:t>)</a:t>
                      </a:r>
                      <a:endParaRPr lang="en-US" sz="1000" dirty="0">
                        <a:solidFill>
                          <a:schemeClr val="tx1"/>
                        </a:solidFill>
                        <a:latin typeface="+mn-lt"/>
                        <a:cs typeface="Segoe UI Light" panose="020B0502040204020203" pitchFamily="34" charset="0"/>
                      </a:endParaRPr>
                    </a:p>
                  </a:txBody>
                  <a:tcPr marL="91427" marR="91427" marT="45713" marB="45713"/>
                </a:tc>
                <a:tc>
                  <a:txBody>
                    <a:bodyPr/>
                    <a:lstStyle/>
                    <a:p>
                      <a:pPr algn="ctr"/>
                      <a:r>
                        <a:rPr lang="en-US" sz="1000" dirty="0"/>
                        <a:t>Supported</a:t>
                      </a:r>
                      <a:endParaRPr lang="en-US" sz="1000" dirty="0">
                        <a:solidFill>
                          <a:schemeClr val="tx1"/>
                        </a:solidFill>
                        <a:latin typeface="+mn-lt"/>
                        <a:cs typeface="Segoe UI Light" panose="020B0502040204020203" pitchFamily="34" charset="0"/>
                      </a:endParaRPr>
                    </a:p>
                  </a:txBody>
                  <a:tcPr marL="91427" marR="91427" marT="45713" marB="45713"/>
                </a:tc>
                <a:tc>
                  <a:txBody>
                    <a:bodyPr/>
                    <a:lstStyle/>
                    <a:p>
                      <a:pPr algn="ctr"/>
                      <a:r>
                        <a:rPr lang="en-US" sz="1000" dirty="0"/>
                        <a:t>None</a:t>
                      </a:r>
                      <a:endParaRPr lang="en-US" sz="1000" dirty="0">
                        <a:solidFill>
                          <a:schemeClr val="tx1"/>
                        </a:solidFill>
                        <a:latin typeface="+mn-lt"/>
                        <a:cs typeface="Segoe UI Light" panose="020B0502040204020203" pitchFamily="34" charset="0"/>
                      </a:endParaRPr>
                    </a:p>
                  </a:txBody>
                  <a:tcPr marL="91427" marR="91427" marT="45713" marB="45713"/>
                </a:tc>
                <a:tc>
                  <a:txBody>
                    <a:bodyPr/>
                    <a:lstStyle/>
                    <a:p>
                      <a:pPr algn="ctr"/>
                      <a:r>
                        <a:rPr lang="en-US" sz="1000" dirty="0"/>
                        <a:t>-</a:t>
                      </a:r>
                      <a:endParaRPr lang="en-US" sz="1000" dirty="0">
                        <a:solidFill>
                          <a:schemeClr val="tx1"/>
                        </a:solidFill>
                        <a:latin typeface="+mn-lt"/>
                        <a:cs typeface="Segoe UI Light" panose="020B0502040204020203" pitchFamily="34" charset="0"/>
                      </a:endParaRPr>
                    </a:p>
                  </a:txBody>
                  <a:tcPr marL="91427" marR="91427" marT="45713" marB="45713"/>
                </a:tc>
                <a:extLst>
                  <a:ext uri="{0D108BD9-81ED-4DB2-BD59-A6C34878D82A}">
                    <a16:rowId xmlns:a16="http://schemas.microsoft.com/office/drawing/2014/main" val="3706275168"/>
                  </a:ext>
                </a:extLst>
              </a:tr>
              <a:tr h="718924">
                <a:tc>
                  <a:txBody>
                    <a:bodyPr/>
                    <a:lstStyle/>
                    <a:p>
                      <a:r>
                        <a:rPr lang="en-US" sz="1000" dirty="0"/>
                        <a:t>Backup servers running on</a:t>
                      </a:r>
                      <a:endParaRPr lang="en-US" sz="1000" dirty="0">
                        <a:solidFill>
                          <a:schemeClr val="tx1"/>
                        </a:solidFill>
                        <a:latin typeface="+mn-lt"/>
                        <a:cs typeface="Segoe UI Light" panose="020B0502040204020203" pitchFamily="34" charset="0"/>
                      </a:endParaRPr>
                    </a:p>
                  </a:txBody>
                  <a:tcPr marL="91427" marR="91427" marT="45713" marB="45713"/>
                </a:tc>
                <a:tc gridSpan="2">
                  <a:txBody>
                    <a:bodyPr/>
                    <a:lstStyle/>
                    <a:p>
                      <a:pPr algn="ctr"/>
                      <a:r>
                        <a:rPr lang="en-US" sz="1000" dirty="0"/>
                        <a:t>DB Server</a:t>
                      </a:r>
                      <a:endParaRPr lang="en-US" sz="1000" dirty="0">
                        <a:solidFill>
                          <a:schemeClr val="tx1"/>
                        </a:solidFill>
                        <a:latin typeface="+mn-lt"/>
                        <a:cs typeface="Segoe UI Light" panose="020B0502040204020203" pitchFamily="34" charset="0"/>
                      </a:endParaRPr>
                    </a:p>
                  </a:txBody>
                  <a:tcPr marL="91427" marR="91427" marT="45713" marB="45713"/>
                </a:tc>
                <a:tc hMerge="1">
                  <a:txBody>
                    <a:bodyPr/>
                    <a:lstStyle/>
                    <a:p>
                      <a:pPr algn="ctr"/>
                      <a:endParaRPr lang="en-US" sz="1100" dirty="0">
                        <a:solidFill>
                          <a:schemeClr val="bg1"/>
                        </a:solidFill>
                        <a:latin typeface="+mn-lt"/>
                        <a:cs typeface="Segoe UI Light" panose="020B0502040204020203" pitchFamily="34" charset="0"/>
                      </a:endParaRPr>
                    </a:p>
                  </a:txBody>
                  <a:tcPr/>
                </a:tc>
                <a:tc>
                  <a:txBody>
                    <a:bodyPr/>
                    <a:lstStyle/>
                    <a:p>
                      <a:pPr algn="ctr"/>
                      <a:r>
                        <a:rPr lang="en-US" sz="1000" dirty="0"/>
                        <a:t>Microsoft</a:t>
                      </a:r>
                      <a:r>
                        <a:rPr lang="en-US" sz="1000" baseline="0" dirty="0"/>
                        <a:t> Azure Backup Server</a:t>
                      </a:r>
                      <a:r>
                        <a:rPr lang="en-US" sz="1000" dirty="0"/>
                        <a:t> (on VM) (installation kits downloadable from Azure Portal) (VM sizing : </a:t>
                      </a:r>
                      <a:r>
                        <a:rPr lang="en-US" sz="1000" dirty="0">
                          <a:hlinkClick r:id="rId7"/>
                        </a:rPr>
                        <a:t>link</a:t>
                      </a:r>
                      <a:r>
                        <a:rPr lang="en-US" sz="1000" dirty="0"/>
                        <a:t>)</a:t>
                      </a:r>
                      <a:endParaRPr lang="en-US" sz="1000" dirty="0">
                        <a:solidFill>
                          <a:schemeClr val="tx1"/>
                        </a:solidFill>
                        <a:latin typeface="+mn-lt"/>
                        <a:cs typeface="Segoe UI Light" panose="020B0502040204020203" pitchFamily="34" charset="0"/>
                      </a:endParaRPr>
                    </a:p>
                  </a:txBody>
                  <a:tcPr marL="91427" marR="91427" marT="45713" marB="45713"/>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00" dirty="0"/>
                        <a:t>Backup</a:t>
                      </a:r>
                      <a:r>
                        <a:rPr lang="en-US" sz="1000" baseline="0" dirty="0"/>
                        <a:t> Server (on VM)</a:t>
                      </a:r>
                      <a:endParaRPr lang="en-US" sz="1000" dirty="0">
                        <a:solidFill>
                          <a:schemeClr val="tx1"/>
                        </a:solidFill>
                        <a:latin typeface="+mn-lt"/>
                        <a:cs typeface="Segoe UI Light" panose="020B0502040204020203" pitchFamily="34" charset="0"/>
                      </a:endParaRPr>
                    </a:p>
                  </a:txBody>
                  <a:tcPr marL="91427" marR="91427" marT="45713" marB="45713"/>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00" dirty="0"/>
                        <a:t>None</a:t>
                      </a:r>
                      <a:r>
                        <a:rPr lang="en-US" sz="1000" baseline="0" dirty="0"/>
                        <a:t> (Backup as a </a:t>
                      </a:r>
                      <a:r>
                        <a:rPr lang="en-US" sz="1000" dirty="0"/>
                        <a:t>Service)</a:t>
                      </a:r>
                      <a:endParaRPr lang="en-US" sz="1000" dirty="0">
                        <a:solidFill>
                          <a:schemeClr val="tx1"/>
                        </a:solidFill>
                        <a:latin typeface="+mn-lt"/>
                        <a:cs typeface="Segoe UI Light" panose="020B0502040204020203" pitchFamily="34" charset="0"/>
                      </a:endParaRPr>
                    </a:p>
                  </a:txBody>
                  <a:tcPr marL="91427" marR="91427" marT="45713" marB="45713"/>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00" dirty="0"/>
                        <a:t>-</a:t>
                      </a:r>
                      <a:endParaRPr lang="en-US" sz="1000" dirty="0">
                        <a:solidFill>
                          <a:schemeClr val="tx1"/>
                        </a:solidFill>
                        <a:latin typeface="+mn-lt"/>
                        <a:cs typeface="Segoe UI Light" panose="020B0502040204020203" pitchFamily="34" charset="0"/>
                      </a:endParaRPr>
                    </a:p>
                  </a:txBody>
                  <a:tcPr marL="91427" marR="91427" marT="45713" marB="45713"/>
                </a:tc>
                <a:extLst>
                  <a:ext uri="{0D108BD9-81ED-4DB2-BD59-A6C34878D82A}">
                    <a16:rowId xmlns:a16="http://schemas.microsoft.com/office/drawing/2014/main" val="10005"/>
                  </a:ext>
                </a:extLst>
              </a:tr>
              <a:tr h="562050">
                <a:tc>
                  <a:txBody>
                    <a:bodyPr/>
                    <a:lstStyle/>
                    <a:p>
                      <a:r>
                        <a:rPr lang="en-US" sz="1000" dirty="0"/>
                        <a:t>Agent</a:t>
                      </a:r>
                      <a:r>
                        <a:rPr lang="en-US" sz="1000" baseline="0" dirty="0"/>
                        <a:t> software required</a:t>
                      </a:r>
                      <a:endParaRPr lang="en-US" sz="1000" dirty="0">
                        <a:solidFill>
                          <a:schemeClr val="tx1"/>
                        </a:solidFill>
                        <a:latin typeface="+mn-lt"/>
                        <a:cs typeface="Segoe UI Light" panose="020B0502040204020203" pitchFamily="34" charset="0"/>
                      </a:endParaRPr>
                    </a:p>
                  </a:txBody>
                  <a:tcPr marL="91427" marR="91427" marT="45713" marB="45713"/>
                </a:tc>
                <a:tc gridSpan="2">
                  <a:txBody>
                    <a:bodyPr/>
                    <a:lstStyle/>
                    <a:p>
                      <a:pPr algn="ctr"/>
                      <a:r>
                        <a:rPr lang="en-US" sz="1000" dirty="0"/>
                        <a:t>No</a:t>
                      </a:r>
                      <a:endParaRPr lang="en-US" sz="1000" dirty="0">
                        <a:solidFill>
                          <a:schemeClr val="tx1"/>
                        </a:solidFill>
                        <a:latin typeface="+mn-lt"/>
                        <a:cs typeface="Segoe UI Light" panose="020B0502040204020203" pitchFamily="34" charset="0"/>
                      </a:endParaRPr>
                    </a:p>
                  </a:txBody>
                  <a:tcPr marL="91427" marR="91427" marT="45713" marB="45713"/>
                </a:tc>
                <a:tc hMerge="1">
                  <a:txBody>
                    <a:bodyPr/>
                    <a:lstStyle/>
                    <a:p>
                      <a:pPr algn="ctr"/>
                      <a:endParaRPr lang="en-US" sz="1100" dirty="0">
                        <a:solidFill>
                          <a:schemeClr val="bg1"/>
                        </a:solidFill>
                        <a:latin typeface="+mn-lt"/>
                        <a:cs typeface="Segoe UI Light" panose="020B0502040204020203" pitchFamily="34" charset="0"/>
                      </a:endParaRPr>
                    </a:p>
                  </a:txBody>
                  <a:tcPr/>
                </a:tc>
                <a:tc>
                  <a:txBody>
                    <a:bodyPr/>
                    <a:lstStyle/>
                    <a:p>
                      <a:pPr algn="ctr"/>
                      <a:r>
                        <a:rPr lang="en-US" sz="1000" dirty="0"/>
                        <a:t>Agent in backup</a:t>
                      </a:r>
                      <a:r>
                        <a:rPr lang="en-US" sz="1000" baseline="0" dirty="0"/>
                        <a:t> target VMs and Azure Backup Agent in Azure Backup Server VMs</a:t>
                      </a:r>
                      <a:endParaRPr lang="en-US" sz="1000" dirty="0">
                        <a:solidFill>
                          <a:schemeClr val="tx1"/>
                        </a:solidFill>
                        <a:latin typeface="+mn-lt"/>
                        <a:cs typeface="Segoe UI Light" panose="020B0502040204020203" pitchFamily="34" charset="0"/>
                      </a:endParaRPr>
                    </a:p>
                  </a:txBody>
                  <a:tcPr marL="91427" marR="91427" marT="45713" marB="45713"/>
                </a:tc>
                <a:tc>
                  <a:txBody>
                    <a:bodyPr/>
                    <a:lstStyle/>
                    <a:p>
                      <a:pPr algn="ctr"/>
                      <a:r>
                        <a:rPr lang="en-US" sz="1000" dirty="0"/>
                        <a:t>Yes</a:t>
                      </a:r>
                      <a:endParaRPr lang="en-US" sz="1000" dirty="0">
                        <a:solidFill>
                          <a:schemeClr val="tx1"/>
                        </a:solidFill>
                        <a:latin typeface="+mn-lt"/>
                        <a:cs typeface="Segoe UI Light" panose="020B0502040204020203" pitchFamily="34" charset="0"/>
                      </a:endParaRPr>
                    </a:p>
                  </a:txBody>
                  <a:tcPr marL="91427" marR="91427" marT="45713" marB="45713"/>
                </a:tc>
                <a:tc>
                  <a:txBody>
                    <a:bodyPr/>
                    <a:lstStyle/>
                    <a:p>
                      <a:pPr algn="ctr"/>
                      <a:r>
                        <a:rPr lang="en-US" sz="1000" dirty="0"/>
                        <a:t>No (* Only Azure VM Agent)</a:t>
                      </a:r>
                      <a:r>
                        <a:rPr lang="en-US" sz="1000" baseline="0" dirty="0"/>
                        <a:t> </a:t>
                      </a:r>
                      <a:endParaRPr lang="en-US" sz="1000" dirty="0">
                        <a:solidFill>
                          <a:schemeClr val="tx1"/>
                        </a:solidFill>
                        <a:latin typeface="+mn-lt"/>
                        <a:cs typeface="Segoe UI Light" panose="020B0502040204020203" pitchFamily="34" charset="0"/>
                      </a:endParaRPr>
                    </a:p>
                  </a:txBody>
                  <a:tcPr marL="91427" marR="91427" marT="45713" marB="45713"/>
                </a:tc>
                <a:tc>
                  <a:txBody>
                    <a:bodyPr/>
                    <a:lstStyle/>
                    <a:p>
                      <a:pPr algn="ctr"/>
                      <a:r>
                        <a:rPr lang="en-US" sz="1000" dirty="0"/>
                        <a:t>No</a:t>
                      </a:r>
                      <a:endParaRPr lang="en-US" sz="1000" dirty="0">
                        <a:solidFill>
                          <a:schemeClr val="tx1"/>
                        </a:solidFill>
                        <a:latin typeface="+mn-lt"/>
                        <a:cs typeface="Segoe UI Light" panose="020B0502040204020203" pitchFamily="34" charset="0"/>
                      </a:endParaRPr>
                    </a:p>
                  </a:txBody>
                  <a:tcPr marL="91427" marR="91427" marT="45713" marB="45713"/>
                </a:tc>
                <a:extLst>
                  <a:ext uri="{0D108BD9-81ED-4DB2-BD59-A6C34878D82A}">
                    <a16:rowId xmlns:a16="http://schemas.microsoft.com/office/drawing/2014/main" val="2729710135"/>
                  </a:ext>
                </a:extLst>
              </a:tr>
              <a:tr h="248301">
                <a:tc>
                  <a:txBody>
                    <a:bodyPr/>
                    <a:lstStyle/>
                    <a:p>
                      <a:r>
                        <a:rPr lang="en-US" sz="1000" dirty="0"/>
                        <a:t>Network</a:t>
                      </a:r>
                      <a:r>
                        <a:rPr lang="en-US" sz="1000" baseline="0" dirty="0"/>
                        <a:t> bandwidth required</a:t>
                      </a:r>
                      <a:endParaRPr lang="en-US" sz="1000" dirty="0">
                        <a:solidFill>
                          <a:schemeClr val="tx1"/>
                        </a:solidFill>
                        <a:latin typeface="+mn-lt"/>
                        <a:cs typeface="Segoe UI Light" panose="020B0502040204020203" pitchFamily="34" charset="0"/>
                      </a:endParaRPr>
                    </a:p>
                  </a:txBody>
                  <a:tcPr marL="91427" marR="91427" marT="45713" marB="45713"/>
                </a:tc>
                <a:tc gridSpan="4">
                  <a:txBody>
                    <a:bodyPr/>
                    <a:lstStyle/>
                    <a:p>
                      <a:pPr marL="0" marR="0" indent="0" algn="ctr" defTabSz="914367" rtl="0" eaLnBrk="1" fontAlgn="auto" latinLnBrk="0" hangingPunct="1">
                        <a:lnSpc>
                          <a:spcPct val="100000"/>
                        </a:lnSpc>
                        <a:spcBef>
                          <a:spcPts val="0"/>
                        </a:spcBef>
                        <a:spcAft>
                          <a:spcPts val="0"/>
                        </a:spcAft>
                        <a:buClrTx/>
                        <a:buSzTx/>
                        <a:buFontTx/>
                        <a:buNone/>
                        <a:tabLst/>
                        <a:defRPr/>
                      </a:pPr>
                      <a:r>
                        <a:rPr lang="en-US" sz="1000" dirty="0"/>
                        <a:t>Yes</a:t>
                      </a:r>
                      <a:r>
                        <a:rPr lang="en-US" sz="1000" baseline="0" dirty="0"/>
                        <a:t> but c</a:t>
                      </a:r>
                      <a:r>
                        <a:rPr lang="en-US" sz="1000" dirty="0"/>
                        <a:t>ontrollable</a:t>
                      </a:r>
                      <a:endParaRPr lang="en-US" sz="1000" dirty="0">
                        <a:solidFill>
                          <a:schemeClr val="tx1"/>
                        </a:solidFill>
                        <a:latin typeface="+mn-lt"/>
                        <a:cs typeface="Segoe UI Light" panose="020B0502040204020203" pitchFamily="34" charset="0"/>
                      </a:endParaRPr>
                    </a:p>
                  </a:txBody>
                  <a:tcPr marL="91427" marR="91427" marT="45713" marB="45713"/>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100" dirty="0">
                        <a:solidFill>
                          <a:schemeClr val="bg1"/>
                        </a:solidFill>
                        <a:latin typeface="+mn-lt"/>
                        <a:cs typeface="Segoe UI Light" panose="020B0502040204020203" pitchFamily="34" charset="0"/>
                      </a:endParaRPr>
                    </a:p>
                  </a:txBody>
                  <a:tcPr/>
                </a:tc>
                <a:tc hMerge="1">
                  <a:txBody>
                    <a:bodyPr/>
                    <a:lstStyle/>
                    <a:p>
                      <a:endParaRPr lang="en-US"/>
                    </a:p>
                  </a:txBody>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100" dirty="0">
                        <a:solidFill>
                          <a:schemeClr val="bg1"/>
                        </a:solidFill>
                        <a:latin typeface="+mn-lt"/>
                        <a:cs typeface="Segoe UI Light" panose="020B0502040204020203" pitchFamily="34"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00" dirty="0"/>
                        <a:t>None</a:t>
                      </a:r>
                      <a:endParaRPr lang="en-US" sz="1000" dirty="0">
                        <a:solidFill>
                          <a:schemeClr val="tx1"/>
                        </a:solidFill>
                        <a:latin typeface="+mn-lt"/>
                        <a:cs typeface="Segoe UI Light" panose="020B0502040204020203" pitchFamily="34" charset="0"/>
                      </a:endParaRPr>
                    </a:p>
                  </a:txBody>
                  <a:tcPr marL="91427" marR="91427" marT="45713" marB="45713"/>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00" dirty="0"/>
                        <a:t>None</a:t>
                      </a:r>
                      <a:endParaRPr lang="en-US" sz="1000" dirty="0">
                        <a:solidFill>
                          <a:schemeClr val="tx1"/>
                        </a:solidFill>
                        <a:latin typeface="+mn-lt"/>
                        <a:cs typeface="Segoe UI Light" panose="020B0502040204020203" pitchFamily="34" charset="0"/>
                      </a:endParaRPr>
                    </a:p>
                  </a:txBody>
                  <a:tcPr marL="91427" marR="91427" marT="45713" marB="45713"/>
                </a:tc>
                <a:extLst>
                  <a:ext uri="{0D108BD9-81ED-4DB2-BD59-A6C34878D82A}">
                    <a16:rowId xmlns:a16="http://schemas.microsoft.com/office/drawing/2014/main" val="3860732295"/>
                  </a:ext>
                </a:extLst>
              </a:tr>
              <a:tr h="248301">
                <a:tc>
                  <a:txBody>
                    <a:bodyPr/>
                    <a:lstStyle/>
                    <a:p>
                      <a:r>
                        <a:rPr lang="en-US" sz="1000" dirty="0"/>
                        <a:t>Short term retention</a:t>
                      </a:r>
                      <a:endParaRPr lang="en-US" sz="1000" dirty="0">
                        <a:solidFill>
                          <a:schemeClr val="tx1"/>
                        </a:solidFill>
                        <a:latin typeface="+mn-lt"/>
                        <a:cs typeface="Segoe UI Light" panose="020B0502040204020203" pitchFamily="34" charset="0"/>
                      </a:endParaRPr>
                    </a:p>
                  </a:txBody>
                  <a:tcPr marL="91427" marR="91427" marT="45713" marB="45713"/>
                </a:tc>
                <a:tc gridSpan="4">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00" dirty="0"/>
                        <a:t>Yes (on</a:t>
                      </a:r>
                      <a:r>
                        <a:rPr lang="en-US" sz="1000" baseline="0" dirty="0"/>
                        <a:t> local storage)</a:t>
                      </a:r>
                      <a:endParaRPr lang="en-US" sz="1000" dirty="0">
                        <a:solidFill>
                          <a:schemeClr val="tx1"/>
                        </a:solidFill>
                        <a:latin typeface="+mn-lt"/>
                        <a:cs typeface="Segoe UI Light" panose="020B0502040204020203" pitchFamily="34" charset="0"/>
                      </a:endParaRPr>
                    </a:p>
                  </a:txBody>
                  <a:tcPr marL="91427" marR="91427" marT="45713" marB="45713"/>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100" dirty="0">
                        <a:solidFill>
                          <a:schemeClr val="bg1"/>
                        </a:solidFill>
                        <a:latin typeface="+mn-lt"/>
                        <a:cs typeface="Segoe UI Light" panose="020B0502040204020203" pitchFamily="34" charset="0"/>
                      </a:endParaRPr>
                    </a:p>
                  </a:txBody>
                  <a:tcPr/>
                </a:tc>
                <a:tc hMerge="1">
                  <a:txBody>
                    <a:bodyPr/>
                    <a:lstStyle/>
                    <a:p>
                      <a:endParaRPr lang="en-US"/>
                    </a:p>
                  </a:txBody>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100" dirty="0">
                        <a:solidFill>
                          <a:schemeClr val="bg1"/>
                        </a:solidFill>
                        <a:latin typeface="+mn-lt"/>
                        <a:cs typeface="Segoe UI Light" panose="020B0502040204020203" pitchFamily="34"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00" dirty="0"/>
                        <a:t>None</a:t>
                      </a:r>
                      <a:endParaRPr lang="en-US" sz="1000" dirty="0">
                        <a:solidFill>
                          <a:schemeClr val="tx1"/>
                        </a:solidFill>
                        <a:latin typeface="+mn-lt"/>
                        <a:cs typeface="Segoe UI Light" panose="020B0502040204020203" pitchFamily="34" charset="0"/>
                      </a:endParaRPr>
                    </a:p>
                  </a:txBody>
                  <a:tcPr marL="91427" marR="91427" marT="45713" marB="45713"/>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00" dirty="0"/>
                        <a:t>Yes (on local NFS storage)</a:t>
                      </a:r>
                      <a:endParaRPr lang="en-US" sz="1000" dirty="0">
                        <a:solidFill>
                          <a:schemeClr val="tx1"/>
                        </a:solidFill>
                        <a:latin typeface="+mn-lt"/>
                        <a:cs typeface="Segoe UI Light" panose="020B0502040204020203" pitchFamily="34" charset="0"/>
                      </a:endParaRPr>
                    </a:p>
                  </a:txBody>
                  <a:tcPr marL="91427" marR="91427" marT="45713" marB="45713"/>
                </a:tc>
                <a:extLst>
                  <a:ext uri="{0D108BD9-81ED-4DB2-BD59-A6C34878D82A}">
                    <a16:rowId xmlns:a16="http://schemas.microsoft.com/office/drawing/2014/main" val="1351919291"/>
                  </a:ext>
                </a:extLst>
              </a:tr>
              <a:tr h="405175">
                <a:tc>
                  <a:txBody>
                    <a:bodyPr/>
                    <a:lstStyle/>
                    <a:p>
                      <a:pPr marL="0" marR="0" indent="0" algn="l" defTabSz="1096173" rtl="0" eaLnBrk="1" fontAlgn="auto" latinLnBrk="0" hangingPunct="1">
                        <a:lnSpc>
                          <a:spcPct val="100000"/>
                        </a:lnSpc>
                        <a:spcBef>
                          <a:spcPts val="0"/>
                        </a:spcBef>
                        <a:spcAft>
                          <a:spcPts val="0"/>
                        </a:spcAft>
                        <a:buClrTx/>
                        <a:buSzTx/>
                        <a:buFontTx/>
                        <a:buNone/>
                        <a:tabLst/>
                        <a:defRPr/>
                      </a:pPr>
                      <a:r>
                        <a:rPr lang="en-US" sz="1000" dirty="0"/>
                        <a:t>Long term retention</a:t>
                      </a:r>
                      <a:endParaRPr lang="en-US" sz="1000" dirty="0">
                        <a:solidFill>
                          <a:schemeClr val="tx1"/>
                        </a:solidFill>
                        <a:latin typeface="+mn-lt"/>
                        <a:cs typeface="Segoe UI Light" panose="020B0502040204020203" pitchFamily="34" charset="0"/>
                      </a:endParaRPr>
                    </a:p>
                  </a:txBody>
                  <a:tcPr marL="91427" marR="91427" marT="45713" marB="45713"/>
                </a:tc>
                <a:tc gridSpan="5">
                  <a:txBody>
                    <a:bodyPr/>
                    <a:lstStyle/>
                    <a:p>
                      <a:pPr marL="0" marR="0" indent="0" algn="ctr" defTabSz="1096173" rtl="0" eaLnBrk="1" fontAlgn="auto" latinLnBrk="0" hangingPunct="1">
                        <a:lnSpc>
                          <a:spcPct val="100000"/>
                        </a:lnSpc>
                        <a:spcBef>
                          <a:spcPts val="0"/>
                        </a:spcBef>
                        <a:spcAft>
                          <a:spcPts val="0"/>
                        </a:spcAft>
                        <a:buClrTx/>
                        <a:buSzTx/>
                        <a:buFontTx/>
                        <a:buNone/>
                        <a:tabLst/>
                        <a:defRPr/>
                      </a:pPr>
                      <a:r>
                        <a:rPr lang="en-US" sz="1000" dirty="0"/>
                        <a:t>Possible</a:t>
                      </a:r>
                      <a:endParaRPr lang="en-US" sz="1000" dirty="0">
                        <a:solidFill>
                          <a:schemeClr val="tx1"/>
                        </a:solidFill>
                        <a:latin typeface="+mn-lt"/>
                        <a:cs typeface="Segoe UI Light" panose="020B0502040204020203" pitchFamily="34" charset="0"/>
                      </a:endParaRPr>
                    </a:p>
                  </a:txBody>
                  <a:tcPr marL="91427" marR="91427" marT="45713" marB="45713"/>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100" dirty="0">
                        <a:solidFill>
                          <a:schemeClr val="bg1"/>
                        </a:solidFill>
                        <a:latin typeface="+mn-lt"/>
                        <a:cs typeface="Segoe UI Light" panose="020B0502040204020203" pitchFamily="34" charset="0"/>
                      </a:endParaRPr>
                    </a:p>
                  </a:txBody>
                  <a:tcPr/>
                </a:tc>
                <a:tc hMerge="1">
                  <a:txBody>
                    <a:bodyPr/>
                    <a:lstStyle/>
                    <a:p>
                      <a:endParaRPr lang="en-US"/>
                    </a:p>
                  </a:txBody>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100" dirty="0">
                        <a:solidFill>
                          <a:schemeClr val="bg1"/>
                        </a:solidFill>
                        <a:latin typeface="+mn-lt"/>
                        <a:cs typeface="Segoe UI Light" panose="020B0502040204020203" pitchFamily="34" charset="0"/>
                      </a:endParaRPr>
                    </a:p>
                  </a:txBody>
                  <a:tcPr/>
                </a:tc>
                <a:tc hMerge="1">
                  <a:txBody>
                    <a:bodyPr/>
                    <a:lstStyle/>
                    <a:p>
                      <a:pPr marL="0" marR="0" indent="0" algn="ctr" defTabSz="1096173" rtl="0" eaLnBrk="1" fontAlgn="auto" latinLnBrk="0" hangingPunct="1">
                        <a:lnSpc>
                          <a:spcPct val="100000"/>
                        </a:lnSpc>
                        <a:spcBef>
                          <a:spcPts val="0"/>
                        </a:spcBef>
                        <a:spcAft>
                          <a:spcPts val="0"/>
                        </a:spcAft>
                        <a:buClrTx/>
                        <a:buSzTx/>
                        <a:buFontTx/>
                        <a:buNone/>
                        <a:tabLst/>
                        <a:defRPr/>
                      </a:pPr>
                      <a:endParaRPr lang="en-US" sz="1100" dirty="0">
                        <a:solidFill>
                          <a:schemeClr val="bg1"/>
                        </a:solidFill>
                        <a:latin typeface="+mn-lt"/>
                        <a:cs typeface="Segoe UI Light" panose="020B0502040204020203" pitchFamily="34" charset="0"/>
                      </a:endParaRPr>
                    </a:p>
                  </a:txBody>
                  <a:tcPr/>
                </a:tc>
                <a:tc>
                  <a:txBody>
                    <a:bodyPr/>
                    <a:lstStyle/>
                    <a:p>
                      <a:pPr marL="0" marR="0" indent="0" algn="ctr" defTabSz="1096173" rtl="0" eaLnBrk="1" fontAlgn="auto" latinLnBrk="0" hangingPunct="1">
                        <a:lnSpc>
                          <a:spcPct val="100000"/>
                        </a:lnSpc>
                        <a:spcBef>
                          <a:spcPts val="0"/>
                        </a:spcBef>
                        <a:spcAft>
                          <a:spcPts val="0"/>
                        </a:spcAft>
                        <a:buClrTx/>
                        <a:buSzTx/>
                        <a:buFontTx/>
                        <a:buNone/>
                        <a:tabLst/>
                        <a:defRPr/>
                      </a:pPr>
                      <a:r>
                        <a:rPr lang="en-US" sz="1000" dirty="0"/>
                        <a:t>Up to 255 snapshots per volume</a:t>
                      </a:r>
                    </a:p>
                    <a:p>
                      <a:pPr marL="0" marR="0" indent="0" algn="ctr" defTabSz="1096173" rtl="0" eaLnBrk="1" fontAlgn="auto" latinLnBrk="0" hangingPunct="1">
                        <a:lnSpc>
                          <a:spcPct val="100000"/>
                        </a:lnSpc>
                        <a:spcBef>
                          <a:spcPts val="0"/>
                        </a:spcBef>
                        <a:spcAft>
                          <a:spcPts val="0"/>
                        </a:spcAft>
                        <a:buClrTx/>
                        <a:buSzTx/>
                        <a:buFontTx/>
                        <a:buNone/>
                        <a:tabLst/>
                        <a:defRPr/>
                      </a:pPr>
                      <a:r>
                        <a:rPr lang="en-US" sz="1000" dirty="0"/>
                        <a:t>(or transfer to Blob Storage)</a:t>
                      </a:r>
                      <a:endParaRPr lang="en-US" sz="1000" dirty="0">
                        <a:solidFill>
                          <a:schemeClr val="tx1"/>
                        </a:solidFill>
                        <a:latin typeface="+mn-lt"/>
                        <a:cs typeface="Segoe UI Light" panose="020B0502040204020203" pitchFamily="34" charset="0"/>
                      </a:endParaRPr>
                    </a:p>
                  </a:txBody>
                  <a:tcPr marL="91427" marR="91427" marT="45713" marB="45713"/>
                </a:tc>
                <a:extLst>
                  <a:ext uri="{0D108BD9-81ED-4DB2-BD59-A6C34878D82A}">
                    <a16:rowId xmlns:a16="http://schemas.microsoft.com/office/drawing/2014/main" val="1867114113"/>
                  </a:ext>
                </a:extLst>
              </a:tr>
              <a:tr h="248301">
                <a:tc>
                  <a:txBody>
                    <a:bodyPr/>
                    <a:lstStyle/>
                    <a:p>
                      <a:r>
                        <a:rPr lang="en-US" sz="1000" dirty="0"/>
                        <a:t>Point-in-time</a:t>
                      </a:r>
                      <a:r>
                        <a:rPr lang="en-US" sz="1000" baseline="0" dirty="0"/>
                        <a:t> recovery</a:t>
                      </a:r>
                      <a:endParaRPr lang="en-US" sz="1000" dirty="0">
                        <a:solidFill>
                          <a:schemeClr val="tx1"/>
                        </a:solidFill>
                        <a:latin typeface="+mn-lt"/>
                        <a:cs typeface="Segoe UI Light" panose="020B0502040204020203" pitchFamily="34" charset="0"/>
                      </a:endParaRPr>
                    </a:p>
                  </a:txBody>
                  <a:tcPr marL="91427" marR="91427" marT="45713" marB="45713"/>
                </a:tc>
                <a:tc gridSpan="6">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00" dirty="0"/>
                        <a:t>Possible </a:t>
                      </a:r>
                      <a:endParaRPr lang="en-US" sz="1000" dirty="0">
                        <a:solidFill>
                          <a:schemeClr val="tx1"/>
                        </a:solidFill>
                        <a:latin typeface="+mn-lt"/>
                        <a:cs typeface="Segoe UI Light" panose="020B0502040204020203" pitchFamily="34" charset="0"/>
                      </a:endParaRPr>
                    </a:p>
                  </a:txBody>
                  <a:tcPr marL="91427" marR="91427" marT="45713" marB="45713"/>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100" dirty="0">
                        <a:solidFill>
                          <a:schemeClr val="bg1"/>
                        </a:solidFill>
                        <a:latin typeface="+mn-lt"/>
                        <a:cs typeface="Segoe UI Light" panose="020B0502040204020203" pitchFamily="34" charset="0"/>
                      </a:endParaRPr>
                    </a:p>
                  </a:txBody>
                  <a:tcPr/>
                </a:tc>
                <a:tc hMerge="1">
                  <a:txBody>
                    <a:bodyPr/>
                    <a:lstStyle/>
                    <a:p>
                      <a:endParaRPr lang="en-US"/>
                    </a:p>
                  </a:txBody>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100" dirty="0">
                        <a:solidFill>
                          <a:schemeClr val="bg1"/>
                        </a:solidFill>
                        <a:latin typeface="+mn-lt"/>
                        <a:cs typeface="Segoe UI Light" panose="020B0502040204020203" pitchFamily="34" charset="0"/>
                      </a:endParaRPr>
                    </a:p>
                  </a:txBody>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100" dirty="0">
                        <a:solidFill>
                          <a:schemeClr val="bg1"/>
                        </a:solidFill>
                        <a:latin typeface="+mn-lt"/>
                        <a:cs typeface="Segoe UI Light" panose="020B0502040204020203" pitchFamily="34" charset="0"/>
                      </a:endParaRPr>
                    </a:p>
                  </a:txBody>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100" dirty="0">
                        <a:solidFill>
                          <a:schemeClr val="tx1"/>
                        </a:solidFill>
                        <a:latin typeface="+mn-lt"/>
                        <a:cs typeface="Segoe UI Light" panose="020B0502040204020203" pitchFamily="34" charset="0"/>
                      </a:endParaRPr>
                    </a:p>
                  </a:txBody>
                  <a:tcPr/>
                </a:tc>
                <a:extLst>
                  <a:ext uri="{0D108BD9-81ED-4DB2-BD59-A6C34878D82A}">
                    <a16:rowId xmlns:a16="http://schemas.microsoft.com/office/drawing/2014/main" val="193270323"/>
                  </a:ext>
                </a:extLst>
              </a:tr>
              <a:tr h="248301">
                <a:tc>
                  <a:txBody>
                    <a:bodyPr/>
                    <a:lstStyle/>
                    <a:p>
                      <a:r>
                        <a:rPr lang="en-US" sz="1000" dirty="0"/>
                        <a:t>Recovery speed</a:t>
                      </a:r>
                      <a:endParaRPr lang="en-US" sz="1000" dirty="0">
                        <a:solidFill>
                          <a:schemeClr val="tx1"/>
                        </a:solidFill>
                        <a:latin typeface="+mn-lt"/>
                        <a:cs typeface="Segoe UI Light" panose="020B0502040204020203" pitchFamily="34" charset="0"/>
                      </a:endParaRPr>
                    </a:p>
                  </a:txBody>
                  <a:tcPr marL="91427" marR="91427" marT="45713" marB="45713"/>
                </a:tc>
                <a:tc gridSpan="5">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00" dirty="0"/>
                        <a:t>Depend on I/O </a:t>
                      </a:r>
                      <a:r>
                        <a:rPr lang="en-US" sz="1000" baseline="0" dirty="0"/>
                        <a:t>speed of underneath Blob storage or Backup Vault</a:t>
                      </a:r>
                      <a:endParaRPr lang="en-US" sz="1000" dirty="0">
                        <a:solidFill>
                          <a:schemeClr val="tx1"/>
                        </a:solidFill>
                        <a:latin typeface="+mn-lt"/>
                        <a:cs typeface="Segoe UI Light" panose="020B0502040204020203" pitchFamily="34" charset="0"/>
                      </a:endParaRPr>
                    </a:p>
                  </a:txBody>
                  <a:tcPr marL="91427" marR="91427" marT="45713" marB="45713"/>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100" dirty="0">
                        <a:solidFill>
                          <a:schemeClr val="bg1"/>
                        </a:solidFill>
                        <a:latin typeface="+mn-lt"/>
                        <a:cs typeface="Segoe UI Light" panose="020B0502040204020203" pitchFamily="34" charset="0"/>
                      </a:endParaRPr>
                    </a:p>
                  </a:txBody>
                  <a:tcPr/>
                </a:tc>
                <a:tc hMerge="1">
                  <a:txBody>
                    <a:bodyPr/>
                    <a:lstStyle/>
                    <a:p>
                      <a:endParaRPr lang="en-US"/>
                    </a:p>
                  </a:txBody>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100" dirty="0">
                        <a:solidFill>
                          <a:schemeClr val="bg1"/>
                        </a:solidFill>
                        <a:latin typeface="+mn-lt"/>
                        <a:cs typeface="Segoe UI Light" panose="020B0502040204020203" pitchFamily="34" charset="0"/>
                      </a:endParaRPr>
                    </a:p>
                  </a:txBody>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100" dirty="0">
                        <a:solidFill>
                          <a:schemeClr val="bg1"/>
                        </a:solidFill>
                        <a:latin typeface="+mn-lt"/>
                        <a:cs typeface="Segoe UI Light" panose="020B0502040204020203" pitchFamily="34"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00" dirty="0"/>
                        <a:t>Fast</a:t>
                      </a:r>
                      <a:endParaRPr lang="en-US" sz="1000" dirty="0">
                        <a:solidFill>
                          <a:schemeClr val="tx1"/>
                        </a:solidFill>
                        <a:latin typeface="+mn-lt"/>
                        <a:cs typeface="Segoe UI Light" panose="020B0502040204020203" pitchFamily="34" charset="0"/>
                      </a:endParaRPr>
                    </a:p>
                  </a:txBody>
                  <a:tcPr marL="91427" marR="91427" marT="45713" marB="45713"/>
                </a:tc>
                <a:extLst>
                  <a:ext uri="{0D108BD9-81ED-4DB2-BD59-A6C34878D82A}">
                    <a16:rowId xmlns:a16="http://schemas.microsoft.com/office/drawing/2014/main" val="10009"/>
                  </a:ext>
                </a:extLst>
              </a:tr>
              <a:tr h="248301">
                <a:tc>
                  <a:txBody>
                    <a:bodyPr/>
                    <a:lstStyle/>
                    <a:p>
                      <a:r>
                        <a:rPr lang="en-US" sz="1000" dirty="0"/>
                        <a:t>Monitoring/</a:t>
                      </a:r>
                      <a:r>
                        <a:rPr lang="en-US" sz="1000" baseline="0" dirty="0"/>
                        <a:t>alerting console</a:t>
                      </a:r>
                      <a:endParaRPr lang="en-US" sz="1000" dirty="0">
                        <a:solidFill>
                          <a:schemeClr val="tx1"/>
                        </a:solidFill>
                        <a:latin typeface="+mn-lt"/>
                        <a:cs typeface="Segoe UI Light" panose="020B0502040204020203" pitchFamily="34" charset="0"/>
                      </a:endParaRPr>
                    </a:p>
                  </a:txBody>
                  <a:tcPr marL="91427" marR="91427" marT="45713" marB="45713"/>
                </a:tc>
                <a:tc>
                  <a:txBody>
                    <a:bodyPr/>
                    <a:lstStyle/>
                    <a:p>
                      <a:pPr algn="ctr"/>
                      <a:r>
                        <a:rPr lang="en-US" sz="1000" dirty="0"/>
                        <a:t>Database console</a:t>
                      </a:r>
                      <a:endParaRPr lang="en-US" sz="1000" dirty="0">
                        <a:solidFill>
                          <a:schemeClr val="tx1"/>
                        </a:solidFill>
                        <a:latin typeface="+mn-lt"/>
                        <a:cs typeface="Segoe UI Light" panose="020B0502040204020203" pitchFamily="34" charset="0"/>
                      </a:endParaRPr>
                    </a:p>
                  </a:txBody>
                  <a:tcPr marL="91427" marR="91427" marT="45713" marB="45713"/>
                </a:tc>
                <a:tc gridSpan="2">
                  <a:txBody>
                    <a:bodyPr/>
                    <a:lstStyle/>
                    <a:p>
                      <a:pPr algn="ctr"/>
                      <a:r>
                        <a:rPr lang="en-US" sz="1000" dirty="0"/>
                        <a:t>Azure Backup Server Console</a:t>
                      </a:r>
                      <a:endParaRPr lang="en-US" sz="1000" dirty="0">
                        <a:solidFill>
                          <a:schemeClr val="tx1"/>
                        </a:solidFill>
                        <a:latin typeface="+mn-lt"/>
                        <a:cs typeface="Segoe UI Light" panose="020B0502040204020203" pitchFamily="34" charset="0"/>
                      </a:endParaRPr>
                    </a:p>
                  </a:txBody>
                  <a:tcPr marL="91427" marR="91427" marT="45713" marB="45713"/>
                </a:tc>
                <a:tc hMerge="1">
                  <a:txBody>
                    <a:bodyPr/>
                    <a:lstStyle/>
                    <a:p>
                      <a:endParaRPr lang="en-US"/>
                    </a:p>
                  </a:txBody>
                  <a:tcPr/>
                </a:tc>
                <a:tc>
                  <a:txBody>
                    <a:bodyPr/>
                    <a:lstStyle/>
                    <a:p>
                      <a:pPr algn="ctr"/>
                      <a:r>
                        <a:rPr lang="en-US" sz="1000" dirty="0"/>
                        <a:t>Backup Server Console</a:t>
                      </a:r>
                      <a:endParaRPr lang="en-US" sz="1000" dirty="0">
                        <a:solidFill>
                          <a:schemeClr val="tx1"/>
                        </a:solidFill>
                        <a:latin typeface="+mn-lt"/>
                        <a:cs typeface="Segoe UI Light" panose="020B0502040204020203" pitchFamily="34" charset="0"/>
                      </a:endParaRPr>
                    </a:p>
                  </a:txBody>
                  <a:tcPr marL="91427" marR="91427" marT="45713" marB="45713"/>
                </a:tc>
                <a:tc>
                  <a:txBody>
                    <a:bodyPr/>
                    <a:lstStyle/>
                    <a:p>
                      <a:pPr algn="ctr"/>
                      <a:r>
                        <a:rPr lang="en-US" sz="1000" dirty="0"/>
                        <a:t>Azure Management Portal</a:t>
                      </a:r>
                      <a:endParaRPr lang="en-US" sz="1000" dirty="0">
                        <a:solidFill>
                          <a:schemeClr val="tx1"/>
                        </a:solidFill>
                        <a:latin typeface="+mn-lt"/>
                        <a:cs typeface="Segoe UI Light" panose="020B0502040204020203" pitchFamily="34" charset="0"/>
                      </a:endParaRPr>
                    </a:p>
                  </a:txBody>
                  <a:tcPr marL="91427" marR="91427" marT="45713" marB="45713"/>
                </a:tc>
                <a:tc>
                  <a:txBody>
                    <a:bodyPr/>
                    <a:lstStyle/>
                    <a:p>
                      <a:pPr algn="ctr"/>
                      <a:r>
                        <a:rPr lang="en-US" sz="1000" dirty="0"/>
                        <a:t>Script</a:t>
                      </a:r>
                      <a:endParaRPr lang="en-US" sz="1000" dirty="0">
                        <a:solidFill>
                          <a:schemeClr val="tx1"/>
                        </a:solidFill>
                        <a:latin typeface="+mn-lt"/>
                        <a:cs typeface="Segoe UI Light" panose="020B0502040204020203" pitchFamily="34" charset="0"/>
                      </a:endParaRPr>
                    </a:p>
                  </a:txBody>
                  <a:tcPr marL="91427" marR="91427" marT="45713" marB="45713"/>
                </a:tc>
                <a:extLst>
                  <a:ext uri="{0D108BD9-81ED-4DB2-BD59-A6C34878D82A}">
                    <a16:rowId xmlns:a16="http://schemas.microsoft.com/office/drawing/2014/main" val="10011"/>
                  </a:ext>
                </a:extLst>
              </a:tr>
              <a:tr h="248301">
                <a:tc>
                  <a:txBody>
                    <a:bodyPr/>
                    <a:lstStyle/>
                    <a:p>
                      <a:r>
                        <a:rPr lang="en-US" sz="1000" dirty="0"/>
                        <a:t>Reporting</a:t>
                      </a:r>
                      <a:endParaRPr lang="en-US" sz="1000" dirty="0">
                        <a:solidFill>
                          <a:schemeClr val="tx1"/>
                        </a:solidFill>
                        <a:latin typeface="+mn-lt"/>
                        <a:cs typeface="Segoe UI Light" panose="020B0502040204020203" pitchFamily="34" charset="0"/>
                      </a:endParaRPr>
                    </a:p>
                  </a:txBody>
                  <a:tcPr marL="91427" marR="91427" marT="45713" marB="45713"/>
                </a:tc>
                <a:tc>
                  <a:txBody>
                    <a:bodyPr/>
                    <a:lstStyle/>
                    <a:p>
                      <a:pPr algn="ctr"/>
                      <a:r>
                        <a:rPr lang="en-US" sz="1000" dirty="0"/>
                        <a:t>Database console</a:t>
                      </a:r>
                      <a:endParaRPr lang="en-US" sz="1000" dirty="0">
                        <a:solidFill>
                          <a:schemeClr val="tx1"/>
                        </a:solidFill>
                        <a:latin typeface="+mn-lt"/>
                        <a:cs typeface="Segoe UI Light" panose="020B0502040204020203" pitchFamily="34" charset="0"/>
                      </a:endParaRPr>
                    </a:p>
                  </a:txBody>
                  <a:tcPr marL="91427" marR="91427" marT="45713" marB="45713"/>
                </a:tc>
                <a:tc gridSpan="2">
                  <a:txBody>
                    <a:bodyPr/>
                    <a:lstStyle/>
                    <a:p>
                      <a:pPr algn="ctr"/>
                      <a:r>
                        <a:rPr lang="en-US" sz="1000" dirty="0"/>
                        <a:t>System</a:t>
                      </a:r>
                      <a:r>
                        <a:rPr lang="en-US" sz="1000" baseline="0" dirty="0"/>
                        <a:t> Center Service Manager</a:t>
                      </a:r>
                      <a:endParaRPr lang="en-US" sz="1000" dirty="0">
                        <a:solidFill>
                          <a:schemeClr val="tx1"/>
                        </a:solidFill>
                        <a:latin typeface="+mn-lt"/>
                        <a:cs typeface="Segoe UI Light" panose="020B0502040204020203" pitchFamily="34" charset="0"/>
                      </a:endParaRPr>
                    </a:p>
                  </a:txBody>
                  <a:tcPr marL="91427" marR="91427" marT="45713" marB="45713"/>
                </a:tc>
                <a:tc hMerge="1">
                  <a:txBody>
                    <a:bodyPr/>
                    <a:lstStyle/>
                    <a:p>
                      <a:endParaRPr lang="en-US"/>
                    </a:p>
                  </a:txBody>
                  <a:tcPr/>
                </a:tc>
                <a:tc>
                  <a:txBody>
                    <a:bodyPr/>
                    <a:lstStyle/>
                    <a:p>
                      <a:pPr algn="ctr"/>
                      <a:r>
                        <a:rPr lang="en-US" sz="1000" dirty="0"/>
                        <a:t>Backup Server Reporting</a:t>
                      </a:r>
                      <a:endParaRPr lang="en-US" sz="1000" dirty="0">
                        <a:solidFill>
                          <a:schemeClr val="tx1"/>
                        </a:solidFill>
                        <a:latin typeface="+mn-lt"/>
                        <a:cs typeface="Segoe UI Light" panose="020B0502040204020203" pitchFamily="34" charset="0"/>
                      </a:endParaRPr>
                    </a:p>
                  </a:txBody>
                  <a:tcPr marL="91427" marR="91427" marT="45713" marB="45713"/>
                </a:tc>
                <a:tc>
                  <a:txBody>
                    <a:bodyPr/>
                    <a:lstStyle/>
                    <a:p>
                      <a:pPr algn="ctr"/>
                      <a:r>
                        <a:rPr lang="en-US" sz="1000" dirty="0"/>
                        <a:t>None</a:t>
                      </a:r>
                      <a:endParaRPr lang="en-US" sz="1000" dirty="0">
                        <a:solidFill>
                          <a:schemeClr val="tx1"/>
                        </a:solidFill>
                        <a:latin typeface="+mn-lt"/>
                        <a:cs typeface="Segoe UI Light" panose="020B0502040204020203" pitchFamily="34" charset="0"/>
                      </a:endParaRPr>
                    </a:p>
                  </a:txBody>
                  <a:tcPr marL="91427" marR="91427" marT="45713" marB="45713"/>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dirty="0"/>
                        <a:t>Script</a:t>
                      </a:r>
                      <a:endParaRPr lang="en-US" sz="1000" dirty="0">
                        <a:solidFill>
                          <a:schemeClr val="tx1"/>
                        </a:solidFill>
                        <a:latin typeface="+mn-lt"/>
                        <a:cs typeface="Segoe UI Light" panose="020B0502040204020203" pitchFamily="34" charset="0"/>
                      </a:endParaRPr>
                    </a:p>
                  </a:txBody>
                  <a:tcPr marL="91427" marR="91427" marT="45713" marB="45713"/>
                </a:tc>
                <a:extLst>
                  <a:ext uri="{0D108BD9-81ED-4DB2-BD59-A6C34878D82A}">
                    <a16:rowId xmlns:a16="http://schemas.microsoft.com/office/drawing/2014/main" val="3115438603"/>
                  </a:ext>
                </a:extLst>
              </a:tr>
              <a:tr h="248301">
                <a:tc>
                  <a:txBody>
                    <a:bodyPr/>
                    <a:lstStyle/>
                    <a:p>
                      <a:r>
                        <a:rPr lang="en-US" sz="1000" dirty="0"/>
                        <a:t>Licensing</a:t>
                      </a:r>
                      <a:endParaRPr lang="en-US" sz="1000" dirty="0">
                        <a:solidFill>
                          <a:schemeClr val="tx1"/>
                        </a:solidFill>
                        <a:latin typeface="+mn-lt"/>
                        <a:cs typeface="Segoe UI Light" panose="020B0502040204020203" pitchFamily="34" charset="0"/>
                      </a:endParaRPr>
                    </a:p>
                  </a:txBody>
                  <a:tcPr marL="91427" marR="91427" marT="45713" marB="45713"/>
                </a:tc>
                <a:tc>
                  <a:txBody>
                    <a:bodyPr/>
                    <a:lstStyle/>
                    <a:p>
                      <a:pPr algn="ctr"/>
                      <a:r>
                        <a:rPr lang="en-US" sz="1000" dirty="0"/>
                        <a:t>Built-in</a:t>
                      </a:r>
                      <a:endParaRPr lang="en-US" sz="1000" dirty="0">
                        <a:solidFill>
                          <a:schemeClr val="tx1"/>
                        </a:solidFill>
                        <a:latin typeface="+mn-lt"/>
                        <a:cs typeface="Segoe UI Light" panose="020B0502040204020203" pitchFamily="34" charset="0"/>
                      </a:endParaRPr>
                    </a:p>
                  </a:txBody>
                  <a:tcPr marL="91427" marR="91427" marT="45713" marB="45713"/>
                </a:tc>
                <a:tc gridSpan="2">
                  <a:txBody>
                    <a:bodyPr/>
                    <a:lstStyle/>
                    <a:p>
                      <a:pPr algn="ctr"/>
                      <a:r>
                        <a:rPr lang="en-US" sz="1000" dirty="0"/>
                        <a:t>Pay-per-use on Azure (</a:t>
                      </a:r>
                      <a:r>
                        <a:rPr lang="en-US" sz="1000" dirty="0">
                          <a:hlinkClick r:id="rId8"/>
                        </a:rPr>
                        <a:t>link</a:t>
                      </a:r>
                      <a:r>
                        <a:rPr lang="en-US" sz="1000" dirty="0"/>
                        <a:t>)</a:t>
                      </a:r>
                      <a:endParaRPr lang="en-US" sz="1000" dirty="0">
                        <a:solidFill>
                          <a:schemeClr val="tx1"/>
                        </a:solidFill>
                        <a:latin typeface="+mn-lt"/>
                        <a:cs typeface="Segoe UI Light" panose="020B0502040204020203" pitchFamily="34" charset="0"/>
                      </a:endParaRPr>
                    </a:p>
                  </a:txBody>
                  <a:tcPr marL="91427" marR="91427" marT="45713" marB="45713"/>
                </a:tc>
                <a:tc hMerge="1">
                  <a:txBody>
                    <a:bodyPr/>
                    <a:lstStyle/>
                    <a:p>
                      <a:endParaRPr lang="en-US"/>
                    </a:p>
                  </a:txBody>
                  <a:tcPr/>
                </a:tc>
                <a:tc>
                  <a:txBody>
                    <a:bodyPr/>
                    <a:lstStyle/>
                    <a:p>
                      <a:pPr algn="ctr"/>
                      <a:r>
                        <a:rPr lang="en-US" sz="1000" dirty="0"/>
                        <a:t>Check vendor</a:t>
                      </a:r>
                      <a:endParaRPr lang="en-US" sz="1000" dirty="0">
                        <a:solidFill>
                          <a:schemeClr val="tx1"/>
                        </a:solidFill>
                        <a:latin typeface="+mn-lt"/>
                        <a:cs typeface="Segoe UI Light" panose="020B0502040204020203" pitchFamily="34" charset="0"/>
                      </a:endParaRPr>
                    </a:p>
                  </a:txBody>
                  <a:tcPr marL="91427" marR="91427" marT="45713" marB="45713"/>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dirty="0">
                          <a:ln>
                            <a:noFill/>
                          </a:ln>
                          <a:effectLst/>
                          <a:uLnTx/>
                          <a:uFillTx/>
                        </a:rPr>
                        <a:t>Pay-per-use on Azure (</a:t>
                      </a:r>
                      <a:r>
                        <a:rPr kumimoji="0" lang="en-US" sz="1000" u="none" strike="noStrike" kern="1200" cap="none" spc="0" normalizeH="0" baseline="0" noProof="0" dirty="0">
                          <a:ln>
                            <a:noFill/>
                          </a:ln>
                          <a:effectLst/>
                          <a:uLnTx/>
                          <a:uFillTx/>
                          <a:hlinkClick r:id="rId8"/>
                        </a:rPr>
                        <a:t>link</a:t>
                      </a:r>
                      <a:r>
                        <a:rPr kumimoji="0" lang="en-US" sz="1000" u="none" strike="noStrike" kern="1200" cap="none" spc="0" normalizeH="0" baseline="0" noProof="0" dirty="0">
                          <a:ln>
                            <a:noFill/>
                          </a:ln>
                          <a:effectLst/>
                          <a:uLnTx/>
                          <a:uFillTx/>
                        </a:rPr>
                        <a:t>)</a:t>
                      </a:r>
                      <a:endParaRPr lang="en-US" sz="1800" dirty="0">
                        <a:solidFill>
                          <a:schemeClr val="tx1"/>
                        </a:solidFill>
                      </a:endParaRPr>
                    </a:p>
                  </a:txBody>
                  <a:tcPr marL="91427" marR="91427" marT="45713" marB="45713"/>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1000" dirty="0"/>
                        <a:t>Built-in</a:t>
                      </a:r>
                      <a:endParaRPr lang="en-US" sz="1000" dirty="0">
                        <a:solidFill>
                          <a:schemeClr val="tx1"/>
                        </a:solidFill>
                      </a:endParaRPr>
                    </a:p>
                  </a:txBody>
                  <a:tcPr marL="91427" marR="91427" marT="45713" marB="45713"/>
                </a:tc>
                <a:extLst>
                  <a:ext uri="{0D108BD9-81ED-4DB2-BD59-A6C34878D82A}">
                    <a16:rowId xmlns:a16="http://schemas.microsoft.com/office/drawing/2014/main" val="10012"/>
                  </a:ext>
                </a:extLst>
              </a:tr>
            </a:tbl>
          </a:graphicData>
        </a:graphic>
      </p:graphicFrame>
      <p:sp>
        <p:nvSpPr>
          <p:cNvPr id="3" name="Rectangle 2">
            <a:extLst>
              <a:ext uri="{FF2B5EF4-FFF2-40B4-BE49-F238E27FC236}">
                <a16:creationId xmlns:a16="http://schemas.microsoft.com/office/drawing/2014/main" id="{3781C6B5-AA2E-4E51-91C0-B8F96D5257B6}"/>
              </a:ext>
            </a:extLst>
          </p:cNvPr>
          <p:cNvSpPr/>
          <p:nvPr/>
        </p:nvSpPr>
        <p:spPr bwMode="auto">
          <a:xfrm>
            <a:off x="2211493" y="533308"/>
            <a:ext cx="3660401" cy="6105703"/>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Rectangle 4">
            <a:extLst>
              <a:ext uri="{FF2B5EF4-FFF2-40B4-BE49-F238E27FC236}">
                <a16:creationId xmlns:a16="http://schemas.microsoft.com/office/drawing/2014/main" id="{3589BEA5-0BD7-4CA4-96A5-F2B8D4752C1F}"/>
              </a:ext>
            </a:extLst>
          </p:cNvPr>
          <p:cNvSpPr/>
          <p:nvPr/>
        </p:nvSpPr>
        <p:spPr bwMode="auto">
          <a:xfrm>
            <a:off x="7739445" y="556765"/>
            <a:ext cx="2270469" cy="6105703"/>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27423953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1000"/>
                                        <p:tgtEl>
                                          <p:spTgt spid="5"/>
                                        </p:tgtEl>
                                      </p:cBhvr>
                                    </p:animEffect>
                                    <p:anim calcmode="lin" valueType="num">
                                      <p:cBhvr>
                                        <p:cTn id="14" dur="1000" fill="hold"/>
                                        <p:tgtEl>
                                          <p:spTgt spid="5"/>
                                        </p:tgtEl>
                                        <p:attrNameLst>
                                          <p:attrName>ppt_x</p:attrName>
                                        </p:attrNameLst>
                                      </p:cBhvr>
                                      <p:tavLst>
                                        <p:tav tm="0">
                                          <p:val>
                                            <p:strVal val="#ppt_x"/>
                                          </p:val>
                                        </p:tav>
                                        <p:tav tm="100000">
                                          <p:val>
                                            <p:strVal val="#ppt_x"/>
                                          </p:val>
                                        </p:tav>
                                      </p:tavLst>
                                    </p:anim>
                                    <p:anim calcmode="lin" valueType="num">
                                      <p:cBhvr>
                                        <p:cTn id="15"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Abstract and learning objectives</a:t>
            </a:r>
          </a:p>
        </p:txBody>
      </p:sp>
      <p:sp>
        <p:nvSpPr>
          <p:cNvPr id="9" name="TextBox 8">
            <a:extLst>
              <a:ext uri="{FF2B5EF4-FFF2-40B4-BE49-F238E27FC236}">
                <a16:creationId xmlns:a16="http://schemas.microsoft.com/office/drawing/2014/main" id="{0F86F9F9-39B5-4CE6-AF48-9ADAE40EA728}"/>
              </a:ext>
            </a:extLst>
          </p:cNvPr>
          <p:cNvSpPr txBox="1"/>
          <p:nvPr/>
        </p:nvSpPr>
        <p:spPr>
          <a:xfrm>
            <a:off x="266920" y="1183069"/>
            <a:ext cx="10696355" cy="4604337"/>
          </a:xfrm>
          <a:prstGeom prst="rect">
            <a:avLst/>
          </a:prstGeom>
          <a:noFill/>
        </p:spPr>
        <p:txBody>
          <a:bodyPr wrap="square" lIns="182880" tIns="146304" rIns="182880" bIns="146304" rtlCol="0">
            <a:spAutoFit/>
          </a:bodyPr>
          <a:lstStyle/>
          <a:p>
            <a:r>
              <a:rPr lang="en-US" sz="2800" dirty="0"/>
              <a:t>In this whiteboard design session, you will learn how to deploy SAP on Azure infrastructure components as well as perform an SAP on Azure need assessment, take part in an SAP on Azure architecture design discussion, and respond to an RFI/RFP for SAP on Cloud opportunity.</a:t>
            </a:r>
          </a:p>
          <a:p>
            <a:endParaRPr lang="en-US" sz="2800" dirty="0"/>
          </a:p>
          <a:p>
            <a:r>
              <a:rPr lang="en-US" sz="2800" dirty="0"/>
              <a:t>At the end of this whiteboard design session, you will be better able to architect for SAP running on Azure infrastructure as a service components and understand proper configuration of SAP NetWeaver ASCS, database and application servers in Azure.</a:t>
            </a:r>
          </a:p>
        </p:txBody>
      </p:sp>
    </p:spTree>
    <p:extLst>
      <p:ext uri="{BB962C8B-B14F-4D97-AF65-F5344CB8AC3E}">
        <p14:creationId xmlns:p14="http://schemas.microsoft.com/office/powerpoint/2010/main" val="7728804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a:xfrm>
            <a:off x="568047" y="3948373"/>
            <a:ext cx="10757098" cy="1441498"/>
          </a:xfrm>
        </p:spPr>
        <p:txBody>
          <a:bodyPr>
            <a:noAutofit/>
          </a:bodyPr>
          <a:lstStyle/>
          <a:p>
            <a:pPr marL="514190" indent="-514190" algn="ctr">
              <a:buFont typeface="+mj-lt"/>
              <a:buAutoNum type="arabicPeriod"/>
            </a:pPr>
            <a:r>
              <a:rPr lang="en-US" sz="3200" dirty="0">
                <a:solidFill>
                  <a:schemeClr val="bg1"/>
                </a:solidFill>
              </a:rPr>
              <a:t>Database Replication (e.g. SQL Server </a:t>
            </a:r>
            <a:r>
              <a:rPr lang="en-US" sz="3200" dirty="0" err="1">
                <a:solidFill>
                  <a:schemeClr val="bg1"/>
                </a:solidFill>
              </a:rPr>
              <a:t>AlwaysOn</a:t>
            </a:r>
            <a:r>
              <a:rPr lang="en-US" sz="3200" dirty="0">
                <a:solidFill>
                  <a:schemeClr val="bg1"/>
                </a:solidFill>
              </a:rPr>
              <a:t>)</a:t>
            </a:r>
            <a:br>
              <a:rPr lang="en-US" sz="3200" dirty="0">
                <a:solidFill>
                  <a:schemeClr val="bg1"/>
                </a:solidFill>
              </a:rPr>
            </a:br>
            <a:endParaRPr lang="en-US" sz="3200" dirty="0">
              <a:solidFill>
                <a:schemeClr val="bg1"/>
              </a:solidFill>
            </a:endParaRPr>
          </a:p>
          <a:p>
            <a:pPr marL="514190" indent="-514190" algn="ctr">
              <a:buFont typeface="+mj-lt"/>
              <a:buAutoNum type="arabicPeriod"/>
            </a:pPr>
            <a:r>
              <a:rPr lang="en-US" sz="3200" dirty="0">
                <a:solidFill>
                  <a:schemeClr val="bg1"/>
                </a:solidFill>
              </a:rPr>
              <a:t>File Replication (e.g. File Copy)</a:t>
            </a:r>
          </a:p>
          <a:p>
            <a:pPr marL="514190" indent="-514190" algn="ctr">
              <a:buFont typeface="+mj-lt"/>
              <a:buAutoNum type="arabicPeriod"/>
            </a:pPr>
            <a:endParaRPr lang="en-US" sz="3200" dirty="0">
              <a:solidFill>
                <a:schemeClr val="bg1"/>
              </a:solidFill>
            </a:endParaRPr>
          </a:p>
          <a:p>
            <a:pPr marL="514190" indent="-514190" algn="ctr">
              <a:buFont typeface="+mj-lt"/>
              <a:buAutoNum type="arabicPeriod"/>
            </a:pPr>
            <a:r>
              <a:rPr lang="en-US" sz="3200" dirty="0">
                <a:solidFill>
                  <a:schemeClr val="bg1"/>
                </a:solidFill>
              </a:rPr>
              <a:t>VM Replication (Azure Site Recovery)</a:t>
            </a:r>
          </a:p>
        </p:txBody>
      </p:sp>
      <p:sp>
        <p:nvSpPr>
          <p:cNvPr id="4" name="Rectangle 3"/>
          <p:cNvSpPr/>
          <p:nvPr/>
        </p:nvSpPr>
        <p:spPr>
          <a:xfrm>
            <a:off x="6499700" y="1028248"/>
            <a:ext cx="5333913" cy="278570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1" indent="0" algn="l" defTabSz="912768" rtl="0" eaLnBrk="1" fontAlgn="auto" latinLnBrk="0" hangingPunct="1">
              <a:lnSpc>
                <a:spcPct val="100000"/>
              </a:lnSpc>
              <a:spcBef>
                <a:spcPts val="0"/>
              </a:spcBef>
              <a:spcAft>
                <a:spcPts val="0"/>
              </a:spcAft>
              <a:buClrTx/>
              <a:buSzTx/>
              <a:buFontTx/>
              <a:buNone/>
              <a:tabLst/>
              <a:defRPr/>
            </a:pPr>
            <a:r>
              <a:rPr kumimoji="0" lang="en-US" sz="30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     IT requirements </a:t>
            </a:r>
            <a:br>
              <a:rPr kumimoji="0" lang="en-US" sz="30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br>
            <a:endParaRPr kumimoji="0" lang="en-US" sz="15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456387" marR="0" lvl="1" indent="-457057" algn="l" defTabSz="912768" rtl="0" eaLnBrk="1" fontAlgn="auto" latinLnBrk="0" hangingPunct="1">
              <a:lnSpc>
                <a:spcPct val="100000"/>
              </a:lnSpc>
              <a:spcBef>
                <a:spcPts val="0"/>
              </a:spcBef>
              <a:spcAft>
                <a:spcPts val="0"/>
              </a:spcAft>
              <a:buClrTx/>
              <a:buSzTx/>
              <a:buFont typeface="+mj-lt"/>
              <a:buAutoNum type="arabicPeriod"/>
              <a:tabLst/>
              <a:defRPr/>
            </a:pPr>
            <a:r>
              <a:rPr kumimoji="0" lang="en-US" sz="20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Production environment is on virtualization, bare metal or cloud</a:t>
            </a:r>
          </a:p>
          <a:p>
            <a:pPr marL="456387" marR="0" lvl="1" indent="-457057" algn="l" defTabSz="912768" rtl="0" eaLnBrk="1" fontAlgn="auto" latinLnBrk="0" hangingPunct="1">
              <a:lnSpc>
                <a:spcPct val="100000"/>
              </a:lnSpc>
              <a:spcBef>
                <a:spcPts val="0"/>
              </a:spcBef>
              <a:spcAft>
                <a:spcPts val="0"/>
              </a:spcAft>
              <a:buClrTx/>
              <a:buSzTx/>
              <a:buFont typeface="+mj-lt"/>
              <a:buAutoNum type="arabicPeriod"/>
              <a:tabLst/>
              <a:defRPr/>
            </a:pPr>
            <a:r>
              <a:rPr kumimoji="0" lang="en-US" sz="20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Minimum overhead on Production systems and network</a:t>
            </a:r>
          </a:p>
          <a:p>
            <a:pPr marL="456387" marR="0" lvl="1" indent="-457057" algn="l" defTabSz="912768" rtl="0" eaLnBrk="1" fontAlgn="auto" latinLnBrk="0" hangingPunct="1">
              <a:lnSpc>
                <a:spcPct val="100000"/>
              </a:lnSpc>
              <a:spcBef>
                <a:spcPts val="0"/>
              </a:spcBef>
              <a:spcAft>
                <a:spcPts val="0"/>
              </a:spcAft>
              <a:buClrTx/>
              <a:buSzTx/>
              <a:buFont typeface="+mj-lt"/>
              <a:buAutoNum type="arabicPeriod"/>
              <a:tabLst/>
              <a:defRPr/>
            </a:pPr>
            <a:r>
              <a:rPr kumimoji="0" lang="en-US" sz="20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Retire traditional SAN/Tape-based solutions </a:t>
            </a:r>
          </a:p>
        </p:txBody>
      </p:sp>
      <p:sp>
        <p:nvSpPr>
          <p:cNvPr id="5" name="Rectangle 4"/>
          <p:cNvSpPr/>
          <p:nvPr/>
        </p:nvSpPr>
        <p:spPr>
          <a:xfrm>
            <a:off x="730008" y="1028251"/>
            <a:ext cx="5333913" cy="2785708"/>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457057" algn="l" defTabSz="912768" rtl="0" eaLnBrk="1" fontAlgn="auto" latinLnBrk="0" hangingPunct="1">
              <a:lnSpc>
                <a:spcPct val="100000"/>
              </a:lnSpc>
              <a:spcBef>
                <a:spcPts val="0"/>
              </a:spcBef>
              <a:spcAft>
                <a:spcPts val="0"/>
              </a:spcAft>
              <a:buClrTx/>
              <a:buSzTx/>
              <a:buFontTx/>
              <a:buNone/>
              <a:tabLst/>
              <a:defRPr/>
            </a:pPr>
            <a:r>
              <a:rPr kumimoji="0" lang="en-US" sz="30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     Business requirements</a:t>
            </a:r>
            <a:br>
              <a:rPr kumimoji="0" lang="en-US" sz="30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br>
            <a:r>
              <a:rPr kumimoji="0" lang="en-US" sz="15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 </a:t>
            </a:r>
          </a:p>
          <a:p>
            <a:pPr marL="342792" marR="0" lvl="1" indent="-342792" algn="l" defTabSz="912768" rtl="0" eaLnBrk="1" fontAlgn="auto" latinLnBrk="0" hangingPunct="1">
              <a:lnSpc>
                <a:spcPct val="100000"/>
              </a:lnSpc>
              <a:spcBef>
                <a:spcPts val="0"/>
              </a:spcBef>
              <a:spcAft>
                <a:spcPts val="0"/>
              </a:spcAft>
              <a:buClrTx/>
              <a:buSzTx/>
              <a:buFont typeface="+mj-lt"/>
              <a:buAutoNum type="arabicPeriod"/>
              <a:tabLst/>
              <a:defRPr/>
            </a:pPr>
            <a:r>
              <a:rPr kumimoji="0" lang="en-US" sz="20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Minimum data loss in case of a disaster</a:t>
            </a:r>
          </a:p>
          <a:p>
            <a:pPr marL="342792" marR="0" lvl="1" indent="-342792" algn="l" defTabSz="912768" rtl="0" eaLnBrk="1" fontAlgn="auto" latinLnBrk="0" hangingPunct="1">
              <a:lnSpc>
                <a:spcPct val="100000"/>
              </a:lnSpc>
              <a:spcBef>
                <a:spcPts val="0"/>
              </a:spcBef>
              <a:spcAft>
                <a:spcPts val="0"/>
              </a:spcAft>
              <a:buClrTx/>
              <a:buSzTx/>
              <a:buFont typeface="+mj-lt"/>
              <a:buAutoNum type="arabicPeriod"/>
              <a:tabLst/>
              <a:defRPr/>
            </a:pPr>
            <a:r>
              <a:rPr kumimoji="0" lang="en-US" sz="20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Failover complete within hours including SAP application layer</a:t>
            </a:r>
          </a:p>
          <a:p>
            <a:pPr marL="342792" marR="0" lvl="1" indent="-342792" algn="l" defTabSz="912768" rtl="0" eaLnBrk="1" fontAlgn="auto" latinLnBrk="0" hangingPunct="1">
              <a:lnSpc>
                <a:spcPct val="100000"/>
              </a:lnSpc>
              <a:spcBef>
                <a:spcPts val="0"/>
              </a:spcBef>
              <a:spcAft>
                <a:spcPts val="0"/>
              </a:spcAft>
              <a:buClrTx/>
              <a:buSzTx/>
              <a:buFont typeface="+mj-lt"/>
              <a:buAutoNum type="arabicPeriod"/>
              <a:tabLst/>
              <a:defRPr/>
            </a:pPr>
            <a:r>
              <a:rPr kumimoji="0" lang="en-US" sz="20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Clear failover process</a:t>
            </a:r>
          </a:p>
          <a:p>
            <a:pPr marL="342792" marR="0" lvl="1" indent="-342792" algn="l" defTabSz="912768" rtl="0" eaLnBrk="1" fontAlgn="auto" latinLnBrk="0" hangingPunct="1">
              <a:lnSpc>
                <a:spcPct val="100000"/>
              </a:lnSpc>
              <a:spcBef>
                <a:spcPts val="0"/>
              </a:spcBef>
              <a:spcAft>
                <a:spcPts val="0"/>
              </a:spcAft>
              <a:buClrTx/>
              <a:buSzTx/>
              <a:buFont typeface="+mj-lt"/>
              <a:buAutoNum type="arabicPeriod"/>
              <a:tabLst/>
              <a:defRPr/>
            </a:pPr>
            <a:r>
              <a:rPr kumimoji="0" lang="en-US" sz="20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Failover transparent to users and sub systems </a:t>
            </a:r>
          </a:p>
          <a:p>
            <a:pPr marL="342792" marR="0" lvl="1" indent="-342792" algn="l" defTabSz="912768" rtl="0" eaLnBrk="1" fontAlgn="auto" latinLnBrk="0" hangingPunct="1">
              <a:lnSpc>
                <a:spcPct val="100000"/>
              </a:lnSpc>
              <a:spcBef>
                <a:spcPts val="0"/>
              </a:spcBef>
              <a:spcAft>
                <a:spcPts val="0"/>
              </a:spcAft>
              <a:buClrTx/>
              <a:buSzTx/>
              <a:buFont typeface="+mj-lt"/>
              <a:buAutoNum type="arabicPeriod"/>
              <a:tabLst/>
              <a:defRPr/>
            </a:pPr>
            <a:r>
              <a:rPr kumimoji="0" lang="en-US" sz="20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Minimum costs for DR </a:t>
            </a:r>
          </a:p>
        </p:txBody>
      </p:sp>
      <p:sp>
        <p:nvSpPr>
          <p:cNvPr id="6" name="Oval 5"/>
          <p:cNvSpPr/>
          <p:nvPr/>
        </p:nvSpPr>
        <p:spPr>
          <a:xfrm>
            <a:off x="854361" y="1196565"/>
            <a:ext cx="408651" cy="415577"/>
          </a:xfrm>
          <a:prstGeom prst="ellipse">
            <a:avLst/>
          </a:prstGeom>
          <a:solidFill>
            <a:schemeClr val="tx1"/>
          </a:solidFill>
          <a:ln>
            <a:solidFill>
              <a:srgbClr val="1919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2768"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Segoe UI"/>
                <a:ea typeface="+mn-ea"/>
                <a:cs typeface="+mn-cs"/>
              </a:rPr>
              <a:t>1</a:t>
            </a:r>
          </a:p>
        </p:txBody>
      </p:sp>
      <p:sp>
        <p:nvSpPr>
          <p:cNvPr id="7" name="Oval 6"/>
          <p:cNvSpPr/>
          <p:nvPr/>
        </p:nvSpPr>
        <p:spPr>
          <a:xfrm>
            <a:off x="6567757" y="1167516"/>
            <a:ext cx="408651" cy="415577"/>
          </a:xfrm>
          <a:prstGeom prst="ellipse">
            <a:avLst/>
          </a:prstGeom>
          <a:solidFill>
            <a:schemeClr val="tx1"/>
          </a:solidFill>
          <a:ln>
            <a:solidFill>
              <a:srgbClr val="1919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2768"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Segoe UI"/>
                <a:ea typeface="+mn-ea"/>
                <a:cs typeface="+mn-cs"/>
              </a:rPr>
              <a:t>2</a:t>
            </a:r>
          </a:p>
        </p:txBody>
      </p:sp>
      <p:sp>
        <p:nvSpPr>
          <p:cNvPr id="8" name="Title 1"/>
          <p:cNvSpPr txBox="1">
            <a:spLocks/>
          </p:cNvSpPr>
          <p:nvPr/>
        </p:nvSpPr>
        <p:spPr>
          <a:xfrm>
            <a:off x="105624" y="487"/>
            <a:ext cx="11933132" cy="1027760"/>
          </a:xfrm>
          <a:prstGeom prst="rect">
            <a:avLst/>
          </a:prstGeom>
        </p:spPr>
        <p:txBody>
          <a:bodyPr vert="horz" lIns="91427" tIns="45713" rIns="91427" bIns="45713"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761794" rtl="0" eaLnBrk="1" fontAlgn="auto" latinLnBrk="0" hangingPunct="1">
              <a:lnSpc>
                <a:spcPct val="90000"/>
              </a:lnSpc>
              <a:spcBef>
                <a:spcPct val="0"/>
              </a:spcBef>
              <a:spcAft>
                <a:spcPts val="0"/>
              </a:spcAft>
              <a:buClrTx/>
              <a:buSzTx/>
              <a:buFontTx/>
              <a:buNone/>
              <a:tabLst/>
              <a:defRPr/>
            </a:pPr>
            <a:r>
              <a:rPr kumimoji="0" lang="en-US" sz="3332" b="0" i="0" u="none" strike="noStrike" kern="1200" cap="none" spc="0" normalizeH="0" baseline="0" noProof="0" dirty="0">
                <a:ln>
                  <a:noFill/>
                </a:ln>
                <a:solidFill>
                  <a:srgbClr val="FFFFFF"/>
                </a:solidFill>
                <a:effectLst/>
                <a:uLnTx/>
                <a:uFillTx/>
                <a:latin typeface="Segoe UI Light" panose="020B0502040204020203" pitchFamily="34" charset="0"/>
                <a:ea typeface="+mj-ea"/>
                <a:cs typeface="Segoe UI Light" panose="020B0502040204020203" pitchFamily="34" charset="0"/>
              </a:rPr>
              <a:t>Disaster Recovery Solutions for LOB applications/SAP on Azure</a:t>
            </a:r>
          </a:p>
        </p:txBody>
      </p:sp>
      <p:sp>
        <p:nvSpPr>
          <p:cNvPr id="9" name="Plus 8"/>
          <p:cNvSpPr/>
          <p:nvPr/>
        </p:nvSpPr>
        <p:spPr>
          <a:xfrm>
            <a:off x="5866627" y="4512508"/>
            <a:ext cx="489575" cy="465386"/>
          </a:xfrm>
          <a:prstGeom prst="mathPlus">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2768"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white"/>
              </a:solidFill>
              <a:effectLst/>
              <a:uLnTx/>
              <a:uFillTx/>
              <a:latin typeface="Segoe UI"/>
              <a:ea typeface="+mn-ea"/>
              <a:cs typeface="+mn-cs"/>
            </a:endParaRPr>
          </a:p>
        </p:txBody>
      </p:sp>
      <p:sp>
        <p:nvSpPr>
          <p:cNvPr id="10" name="Plus 9"/>
          <p:cNvSpPr/>
          <p:nvPr/>
        </p:nvSpPr>
        <p:spPr>
          <a:xfrm>
            <a:off x="5866627" y="5558172"/>
            <a:ext cx="489575" cy="465386"/>
          </a:xfrm>
          <a:prstGeom prst="mathPlus">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2768"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white"/>
              </a:solidFill>
              <a:effectLst/>
              <a:uLnTx/>
              <a:uFillTx/>
              <a:latin typeface="Segoe UI"/>
              <a:ea typeface="+mn-ea"/>
              <a:cs typeface="+mn-cs"/>
            </a:endParaRPr>
          </a:p>
        </p:txBody>
      </p:sp>
      <p:sp>
        <p:nvSpPr>
          <p:cNvPr id="2" name="TextBox 1">
            <a:extLst>
              <a:ext uri="{FF2B5EF4-FFF2-40B4-BE49-F238E27FC236}">
                <a16:creationId xmlns:a16="http://schemas.microsoft.com/office/drawing/2014/main" id="{1BF01FA1-7B77-4285-8B09-FB3200CC45F7}"/>
              </a:ext>
            </a:extLst>
          </p:cNvPr>
          <p:cNvSpPr txBox="1"/>
          <p:nvPr/>
        </p:nvSpPr>
        <p:spPr>
          <a:xfrm>
            <a:off x="9831103" y="5566116"/>
            <a:ext cx="2350986" cy="1158629"/>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568" b="0" i="0" u="none" strike="noStrike" kern="1200" cap="none" spc="0" normalizeH="0" baseline="0" noProof="0" dirty="0">
                <a:ln>
                  <a:noFill/>
                </a:ln>
                <a:solidFill>
                  <a:srgbClr val="FFFFFF"/>
                </a:solidFill>
                <a:effectLst/>
                <a:uLnTx/>
                <a:uFillTx/>
                <a:latin typeface="Segoe UI"/>
                <a:ea typeface="+mn-ea"/>
                <a:cs typeface="+mn-cs"/>
              </a:rPr>
              <a:t>(*) Note : ASR doesn’t support replication from shared cluster disk or Win 2016 SOFS</a:t>
            </a:r>
          </a:p>
        </p:txBody>
      </p:sp>
      <p:sp>
        <p:nvSpPr>
          <p:cNvPr id="11" name="Rectangle 10">
            <a:extLst>
              <a:ext uri="{FF2B5EF4-FFF2-40B4-BE49-F238E27FC236}">
                <a16:creationId xmlns:a16="http://schemas.microsoft.com/office/drawing/2014/main" id="{3A5A1ECA-59D5-4C0C-9577-7D01F28A3EA0}"/>
              </a:ext>
            </a:extLst>
          </p:cNvPr>
          <p:cNvSpPr/>
          <p:nvPr/>
        </p:nvSpPr>
        <p:spPr bwMode="auto">
          <a:xfrm>
            <a:off x="1165663" y="3948373"/>
            <a:ext cx="9561865" cy="1617744"/>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3155632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1000"/>
                                        <p:tgtEl>
                                          <p:spTgt spid="3">
                                            <p:txEl>
                                              <p:pRg st="3" end="3"/>
                                            </p:txEl>
                                          </p:spTgt>
                                        </p:tgtEl>
                                      </p:cBhvr>
                                    </p:animEffect>
                                    <p:anim calcmode="lin" valueType="num">
                                      <p:cBhvr>
                                        <p:cTn id="22"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3" end="3"/>
                                            </p:txEl>
                                          </p:spTgt>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1000"/>
                                        <p:tgtEl>
                                          <p:spTgt spid="9"/>
                                        </p:tgtEl>
                                      </p:cBhvr>
                                    </p:animEffect>
                                    <p:anim calcmode="lin" valueType="num">
                                      <p:cBhvr>
                                        <p:cTn id="27" dur="1000" fill="hold"/>
                                        <p:tgtEl>
                                          <p:spTgt spid="9"/>
                                        </p:tgtEl>
                                        <p:attrNameLst>
                                          <p:attrName>ppt_x</p:attrName>
                                        </p:attrNameLst>
                                      </p:cBhvr>
                                      <p:tavLst>
                                        <p:tav tm="0">
                                          <p:val>
                                            <p:strVal val="#ppt_x"/>
                                          </p:val>
                                        </p:tav>
                                        <p:tav tm="100000">
                                          <p:val>
                                            <p:strVal val="#ppt_x"/>
                                          </p:val>
                                        </p:tav>
                                      </p:tavLst>
                                    </p:anim>
                                    <p:anim calcmode="lin" valueType="num">
                                      <p:cBhvr>
                                        <p:cTn id="28" dur="1000" fill="hold"/>
                                        <p:tgtEl>
                                          <p:spTgt spid="9"/>
                                        </p:tgtEl>
                                        <p:attrNameLst>
                                          <p:attrName>ppt_y</p:attrName>
                                        </p:attrNameLst>
                                      </p:cBhvr>
                                      <p:tavLst>
                                        <p:tav tm="0">
                                          <p:val>
                                            <p:strVal val="#ppt_y+.1"/>
                                          </p:val>
                                        </p:tav>
                                        <p:tav tm="100000">
                                          <p:val>
                                            <p:strVal val="#ppt_y"/>
                                          </p:val>
                                        </p:tav>
                                      </p:tavLst>
                                    </p:anim>
                                  </p:childTnLst>
                                </p:cTn>
                              </p:par>
                              <p:par>
                                <p:cTn id="29" presetID="42" presetClass="entr" presetSubtype="0"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1000"/>
                                        <p:tgtEl>
                                          <p:spTgt spid="10"/>
                                        </p:tgtEl>
                                      </p:cBhvr>
                                    </p:animEffect>
                                    <p:anim calcmode="lin" valueType="num">
                                      <p:cBhvr>
                                        <p:cTn id="32" dur="1000" fill="hold"/>
                                        <p:tgtEl>
                                          <p:spTgt spid="10"/>
                                        </p:tgtEl>
                                        <p:attrNameLst>
                                          <p:attrName>ppt_x</p:attrName>
                                        </p:attrNameLst>
                                      </p:cBhvr>
                                      <p:tavLst>
                                        <p:tav tm="0">
                                          <p:val>
                                            <p:strVal val="#ppt_x"/>
                                          </p:val>
                                        </p:tav>
                                        <p:tav tm="100000">
                                          <p:val>
                                            <p:strVal val="#ppt_x"/>
                                          </p:val>
                                        </p:tav>
                                      </p:tavLst>
                                    </p:anim>
                                    <p:anim calcmode="lin" valueType="num">
                                      <p:cBhvr>
                                        <p:cTn id="33" dur="1000" fill="hold"/>
                                        <p:tgtEl>
                                          <p:spTgt spid="10"/>
                                        </p:tgtEl>
                                        <p:attrNameLst>
                                          <p:attrName>ppt_y</p:attrName>
                                        </p:attrNameLst>
                                      </p:cBhvr>
                                      <p:tavLst>
                                        <p:tav tm="0">
                                          <p:val>
                                            <p:strVal val="#ppt_y+.1"/>
                                          </p:val>
                                        </p:tav>
                                        <p:tav tm="100000">
                                          <p:val>
                                            <p:strVal val="#ppt_y"/>
                                          </p:val>
                                        </p:tav>
                                      </p:tavLst>
                                    </p:anim>
                                  </p:childTnLst>
                                </p:cTn>
                              </p:par>
                            </p:childTnLst>
                          </p:cTn>
                        </p:par>
                        <p:par>
                          <p:cTn id="34" fill="hold">
                            <p:stCondLst>
                              <p:cond delay="1000"/>
                            </p:stCondLst>
                            <p:childTnLst>
                              <p:par>
                                <p:cTn id="35" presetID="42" presetClass="entr" presetSubtype="0" fill="hold" grpId="0" nodeType="afterEffect">
                                  <p:stCondLst>
                                    <p:cond delay="0"/>
                                  </p:stCondLst>
                                  <p:childTnLst>
                                    <p:set>
                                      <p:cBhvr>
                                        <p:cTn id="36" dur="1" fill="hold">
                                          <p:stCondLst>
                                            <p:cond delay="0"/>
                                          </p:stCondLst>
                                        </p:cTn>
                                        <p:tgtEl>
                                          <p:spTgt spid="2"/>
                                        </p:tgtEl>
                                        <p:attrNameLst>
                                          <p:attrName>style.visibility</p:attrName>
                                        </p:attrNameLst>
                                      </p:cBhvr>
                                      <p:to>
                                        <p:strVal val="visible"/>
                                      </p:to>
                                    </p:set>
                                    <p:animEffect transition="in" filter="fade">
                                      <p:cBhvr>
                                        <p:cTn id="37" dur="1000"/>
                                        <p:tgtEl>
                                          <p:spTgt spid="2"/>
                                        </p:tgtEl>
                                      </p:cBhvr>
                                    </p:animEffect>
                                    <p:anim calcmode="lin" valueType="num">
                                      <p:cBhvr>
                                        <p:cTn id="38" dur="1000" fill="hold"/>
                                        <p:tgtEl>
                                          <p:spTgt spid="2"/>
                                        </p:tgtEl>
                                        <p:attrNameLst>
                                          <p:attrName>ppt_x</p:attrName>
                                        </p:attrNameLst>
                                      </p:cBhvr>
                                      <p:tavLst>
                                        <p:tav tm="0">
                                          <p:val>
                                            <p:strVal val="#ppt_x"/>
                                          </p:val>
                                        </p:tav>
                                        <p:tav tm="100000">
                                          <p:val>
                                            <p:strVal val="#ppt_x"/>
                                          </p:val>
                                        </p:tav>
                                      </p:tavLst>
                                    </p:anim>
                                    <p:anim calcmode="lin" valueType="num">
                                      <p:cBhvr>
                                        <p:cTn id="3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42" presetClass="entr" presetSubtype="0" fill="hold" grpId="0" nodeType="clickEffect">
                                  <p:stCondLst>
                                    <p:cond delay="0"/>
                                  </p:stCondLst>
                                  <p:childTnLst>
                                    <p:set>
                                      <p:cBhvr>
                                        <p:cTn id="43" dur="1" fill="hold">
                                          <p:stCondLst>
                                            <p:cond delay="0"/>
                                          </p:stCondLst>
                                        </p:cTn>
                                        <p:tgtEl>
                                          <p:spTgt spid="11"/>
                                        </p:tgtEl>
                                        <p:attrNameLst>
                                          <p:attrName>style.visibility</p:attrName>
                                        </p:attrNameLst>
                                      </p:cBhvr>
                                      <p:to>
                                        <p:strVal val="visible"/>
                                      </p:to>
                                    </p:set>
                                    <p:animEffect transition="in" filter="fade">
                                      <p:cBhvr>
                                        <p:cTn id="44" dur="1000"/>
                                        <p:tgtEl>
                                          <p:spTgt spid="11"/>
                                        </p:tgtEl>
                                      </p:cBhvr>
                                    </p:animEffect>
                                    <p:anim calcmode="lin" valueType="num">
                                      <p:cBhvr>
                                        <p:cTn id="45" dur="1000" fill="hold"/>
                                        <p:tgtEl>
                                          <p:spTgt spid="11"/>
                                        </p:tgtEl>
                                        <p:attrNameLst>
                                          <p:attrName>ppt_x</p:attrName>
                                        </p:attrNameLst>
                                      </p:cBhvr>
                                      <p:tavLst>
                                        <p:tav tm="0">
                                          <p:val>
                                            <p:strVal val="#ppt_x"/>
                                          </p:val>
                                        </p:tav>
                                        <p:tav tm="100000">
                                          <p:val>
                                            <p:strVal val="#ppt_x"/>
                                          </p:val>
                                        </p:tav>
                                      </p:tavLst>
                                    </p:anim>
                                    <p:anim calcmode="lin" valueType="num">
                                      <p:cBhvr>
                                        <p:cTn id="46"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9" grpId="0" animBg="1"/>
      <p:bldP spid="10" grpId="0" animBg="1"/>
      <p:bldP spid="2" grpId="0"/>
      <p:bldP spid="11"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1012" y="289511"/>
            <a:ext cx="11655840" cy="899665"/>
          </a:xfrm>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2: Design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62057" y="1741246"/>
            <a:ext cx="10652686" cy="2930033"/>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Light"/>
                <a:ea typeface="+mn-ea"/>
                <a:cs typeface="+mn-cs"/>
              </a:rPr>
              <a:t>Outcome</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Design a solution and prepare to present the solution to the target customer audience in a 15-minute chalk-talk format. </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Semilight"/>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Light"/>
                <a:ea typeface="+mn-ea"/>
                <a:cs typeface="+mn-cs"/>
              </a:rPr>
              <a:t>Timeframe</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60 minutes</a:t>
            </a:r>
          </a:p>
        </p:txBody>
      </p:sp>
      <p:graphicFrame>
        <p:nvGraphicFramePr>
          <p:cNvPr id="4" name="Table 3">
            <a:extLst>
              <a:ext uri="{FF2B5EF4-FFF2-40B4-BE49-F238E27FC236}">
                <a16:creationId xmlns:a16="http://schemas.microsoft.com/office/drawing/2014/main" id="{9FC7A5CD-D651-4072-A920-34F54BCBC3EF}"/>
              </a:ext>
            </a:extLst>
          </p:cNvPr>
          <p:cNvGraphicFramePr>
            <a:graphicFrameLocks noGrp="1"/>
          </p:cNvGraphicFramePr>
          <p:nvPr>
            <p:extLst/>
          </p:nvPr>
        </p:nvGraphicFramePr>
        <p:xfrm>
          <a:off x="3095545" y="3791921"/>
          <a:ext cx="8040154" cy="2420452"/>
        </p:xfrm>
        <a:graphic>
          <a:graphicData uri="http://schemas.openxmlformats.org/drawingml/2006/table">
            <a:tbl>
              <a:tblPr firstRow="1" bandRow="1">
                <a:tableStyleId>{69CF1AB2-1976-4502-BF36-3FF5EA218861}</a:tableStyleId>
              </a:tblPr>
              <a:tblGrid>
                <a:gridCol w="1758700">
                  <a:extLst>
                    <a:ext uri="{9D8B030D-6E8A-4147-A177-3AD203B41FA5}">
                      <a16:colId xmlns:a16="http://schemas.microsoft.com/office/drawing/2014/main" val="20000"/>
                    </a:ext>
                  </a:extLst>
                </a:gridCol>
                <a:gridCol w="6281454">
                  <a:extLst>
                    <a:ext uri="{9D8B030D-6E8A-4147-A177-3AD203B41FA5}">
                      <a16:colId xmlns:a16="http://schemas.microsoft.com/office/drawing/2014/main" val="20001"/>
                    </a:ext>
                  </a:extLst>
                </a:gridCol>
              </a:tblGrid>
              <a:tr h="672348">
                <a:tc>
                  <a:txBody>
                    <a:bodyPr/>
                    <a:lstStyle/>
                    <a:p>
                      <a:r>
                        <a:rPr lang="en-US" sz="1300" b="1" i="1" dirty="0">
                          <a:latin typeface="Segoe UI" panose="020B0502040204020203" pitchFamily="34" charset="0"/>
                          <a:cs typeface="Segoe UI" panose="020B0502040204020203" pitchFamily="34" charset="0"/>
                        </a:rPr>
                        <a:t>Business</a:t>
                      </a:r>
                      <a:r>
                        <a:rPr lang="en-US" sz="1300" b="1" i="1" kern="1200" dirty="0">
                          <a:solidFill>
                            <a:schemeClr val="dk1"/>
                          </a:solidFill>
                          <a:latin typeface="Segoe UI" panose="020B0502040204020203" pitchFamily="34" charset="0"/>
                          <a:ea typeface="+mn-ea"/>
                          <a:cs typeface="Segoe UI" panose="020B0502040204020203" pitchFamily="34" charset="0"/>
                        </a:rPr>
                        <a:t> needs</a:t>
                      </a:r>
                    </a:p>
                    <a:p>
                      <a:r>
                        <a:rPr lang="en-US" sz="1300" b="0" i="0" dirty="0">
                          <a:latin typeface="Segoe UI" panose="020B0502040204020203" pitchFamily="34" charset="0"/>
                          <a:cs typeface="Segoe UI" panose="020B0502040204020203" pitchFamily="34" charset="0"/>
                        </a:rPr>
                        <a:t>(10 minutes)</a:t>
                      </a:r>
                      <a:br>
                        <a:rPr lang="en-US" sz="1300" b="0" i="0" dirty="0">
                          <a:latin typeface="Segoe UI" panose="020B0502040204020203" pitchFamily="34" charset="0"/>
                          <a:cs typeface="Segoe UI" panose="020B0502040204020203" pitchFamily="34" charset="0"/>
                        </a:rPr>
                      </a:br>
                      <a:endParaRPr lang="en-US" sz="1300" b="0" i="0" dirty="0">
                        <a:latin typeface="Segoe UI" panose="020B0502040204020203" pitchFamily="34" charset="0"/>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b="0" dirty="0">
                          <a:solidFill>
                            <a:schemeClr val="bg1"/>
                          </a:solidFill>
                          <a:latin typeface="Segoe UI" panose="020B0502040204020203" pitchFamily="34" charset="0"/>
                          <a:cs typeface="Segoe UI" panose="020B0502040204020203" pitchFamily="34" charset="0"/>
                        </a:rPr>
                        <a:t>Respond to questions outlined in your guide and list the answers on a flipchart.</a:t>
                      </a:r>
                    </a:p>
                    <a:p>
                      <a:endParaRPr lang="en-US" sz="1300" b="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0"/>
                  </a:ext>
                </a:extLst>
              </a:tr>
              <a:tr h="672348">
                <a:tc>
                  <a:txBody>
                    <a:bodyPr/>
                    <a:lstStyle/>
                    <a:p>
                      <a:r>
                        <a:rPr lang="en-US" sz="1300" b="1" i="1" dirty="0">
                          <a:latin typeface="Segoe UI" panose="020B0502040204020203" pitchFamily="34" charset="0"/>
                          <a:cs typeface="Segoe UI" panose="020B0502040204020203" pitchFamily="34" charset="0"/>
                        </a:rPr>
                        <a:t>Design</a:t>
                      </a:r>
                    </a:p>
                    <a:p>
                      <a:pPr marL="0" algn="l" defTabSz="932742" rtl="0" eaLnBrk="1" latinLnBrk="0" hangingPunct="1"/>
                      <a:r>
                        <a:rPr lang="en-US" sz="1300" b="0" i="0" kern="1200" dirty="0">
                          <a:solidFill>
                            <a:schemeClr val="dk1"/>
                          </a:solidFill>
                          <a:latin typeface="Segoe UI" panose="020B0502040204020203" pitchFamily="34" charset="0"/>
                          <a:ea typeface="+mn-ea"/>
                          <a:cs typeface="Segoe UI" panose="020B0502040204020203" pitchFamily="34" charset="0"/>
                        </a:rPr>
                        <a:t>(35 minutes)</a:t>
                      </a:r>
                      <a:br>
                        <a:rPr lang="en-US" sz="1300" b="0" i="0" kern="1200" dirty="0">
                          <a:solidFill>
                            <a:schemeClr val="dk1"/>
                          </a:solidFill>
                          <a:latin typeface="Segoe UI" panose="020B0502040204020203" pitchFamily="34" charset="0"/>
                          <a:ea typeface="+mn-ea"/>
                          <a:cs typeface="Segoe UI" panose="020B0502040204020203" pitchFamily="34" charset="0"/>
                        </a:rPr>
                      </a:br>
                      <a:endParaRPr lang="en-US" sz="1300" b="0" i="0" kern="1200" dirty="0">
                        <a:solidFill>
                          <a:schemeClr val="dk1"/>
                        </a:solidFill>
                        <a:latin typeface="Segoe UI" panose="020B0502040204020203" pitchFamily="34" charset="0"/>
                        <a:ea typeface="+mn-ea"/>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kern="1200" baseline="0" dirty="0">
                          <a:solidFill>
                            <a:schemeClr val="bg1"/>
                          </a:solidFill>
                          <a:latin typeface="Segoe UI" panose="020B0502040204020203" pitchFamily="34" charset="0"/>
                          <a:ea typeface="+mn-ea"/>
                          <a:cs typeface="Segoe UI" panose="020B0502040204020203" pitchFamily="34" charset="0"/>
                        </a:rPr>
                        <a:t>Design a solution for as many of the stated requirements as time allows. Show the solution on a flipchart.</a:t>
                      </a:r>
                    </a:p>
                    <a:p>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1"/>
                  </a:ext>
                </a:extLst>
              </a:tr>
              <a:tr h="1075756">
                <a:tc>
                  <a:txBody>
                    <a:bodyPr/>
                    <a:lstStyle/>
                    <a:p>
                      <a:r>
                        <a:rPr lang="en-US" sz="1300" b="1" i="1" dirty="0">
                          <a:latin typeface="Segoe UI" panose="020B0502040204020203" pitchFamily="34" charset="0"/>
                          <a:cs typeface="Segoe UI" panose="020B0502040204020203" pitchFamily="34" charset="0"/>
                        </a:rPr>
                        <a:t>Prepare</a:t>
                      </a:r>
                    </a:p>
                    <a:p>
                      <a:pPr marL="0" marR="0" indent="0" algn="l" defTabSz="932742" rtl="0" eaLnBrk="1" fontAlgn="auto" latinLnBrk="0" hangingPunct="1">
                        <a:lnSpc>
                          <a:spcPct val="100000"/>
                        </a:lnSpc>
                        <a:spcBef>
                          <a:spcPts val="0"/>
                        </a:spcBef>
                        <a:spcAft>
                          <a:spcPts val="0"/>
                        </a:spcAft>
                        <a:buClrTx/>
                        <a:buSzTx/>
                        <a:buFontTx/>
                        <a:buNone/>
                        <a:tabLst/>
                        <a:defRPr/>
                      </a:pPr>
                      <a:r>
                        <a:rPr lang="en-US" sz="1300" b="0" i="0" kern="1200" dirty="0">
                          <a:solidFill>
                            <a:schemeClr val="dk1"/>
                          </a:solidFill>
                          <a:latin typeface="Segoe UI" panose="020B0502040204020203" pitchFamily="34" charset="0"/>
                          <a:ea typeface="+mn-ea"/>
                          <a:cs typeface="Segoe UI" panose="020B0502040204020203" pitchFamily="34" charset="0"/>
                        </a:rPr>
                        <a:t>(15 minutes)</a:t>
                      </a:r>
                    </a:p>
                    <a:p>
                      <a:endParaRPr lang="en-US" sz="1300" b="1" i="1" dirty="0">
                        <a:latin typeface="Segoe UI" panose="020B0502040204020203" pitchFamily="34" charset="0"/>
                        <a:cs typeface="Segoe UI" panose="020B0502040204020203" pitchFamily="34" charset="0"/>
                      </a:endParaRPr>
                    </a:p>
                  </a:txBody>
                  <a:tcPr marL="67235" marR="67235" marT="33617" marB="33617"/>
                </a:tc>
                <a:tc>
                  <a:txBody>
                    <a:bodyPr/>
                    <a:lstStyle/>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any customer needs that are not addressed with the proposed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the benefits of your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Determine how you will respond to the customer’s objections.</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Prepare for a 10-minute presentation to the customer.</a:t>
                      </a:r>
                      <a:br>
                        <a:rPr lang="en-US" sz="1300" dirty="0">
                          <a:latin typeface="Segoe UI" panose="020B0502040204020203" pitchFamily="34" charset="0"/>
                          <a:cs typeface="Segoe UI" panose="020B0502040204020203" pitchFamily="34" charset="0"/>
                        </a:rPr>
                      </a:br>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37489158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268934" y="291112"/>
            <a:ext cx="11494682" cy="653983"/>
          </a:xfrm>
        </p:spPr>
        <p:txBody>
          <a:bodyPr/>
          <a:lstStyle/>
          <a:p>
            <a:r>
              <a:rPr lang="en-US" sz="3600" dirty="0">
                <a:solidFill>
                  <a:schemeClr val="bg1"/>
                </a:solidFill>
              </a:rPr>
              <a:t>Contoso current SAP state/benefits of migration to Azure</a:t>
            </a:r>
            <a:br>
              <a:rPr lang="en-US" sz="4400" dirty="0">
                <a:solidFill>
                  <a:schemeClr val="bg1"/>
                </a:solidFill>
              </a:rPr>
            </a:br>
            <a:endParaRPr lang="en-US" sz="4400" dirty="0">
              <a:solidFill>
                <a:schemeClr val="bg1"/>
              </a:solidFill>
            </a:endParaRPr>
          </a:p>
        </p:txBody>
      </p:sp>
      <p:pic>
        <p:nvPicPr>
          <p:cNvPr id="2" name="Picture 1" descr="Benefits of Microsoft Cloud Platform. Three empty current state boxes point to three empty future state boxe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8934" y="1079337"/>
            <a:ext cx="11635935" cy="5570845"/>
          </a:xfrm>
          <a:prstGeom prst="rect">
            <a:avLst/>
          </a:prstGeom>
        </p:spPr>
      </p:pic>
    </p:spTree>
    <p:extLst>
      <p:ext uri="{BB962C8B-B14F-4D97-AF65-F5344CB8AC3E}">
        <p14:creationId xmlns:p14="http://schemas.microsoft.com/office/powerpoint/2010/main" val="527093638"/>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268934" y="155219"/>
            <a:ext cx="11494682" cy="1412428"/>
          </a:xfrm>
        </p:spPr>
        <p:txBody>
          <a:bodyPr/>
          <a:lstStyle/>
          <a:p>
            <a:r>
              <a:rPr lang="en-US" sz="4400" dirty="0">
                <a:solidFill>
                  <a:schemeClr val="bg1"/>
                </a:solidFill>
              </a:rPr>
              <a:t>How to size SAP on Azure VM</a:t>
            </a:r>
            <a:br>
              <a:rPr lang="en-US" sz="4400" dirty="0">
                <a:solidFill>
                  <a:schemeClr val="bg1"/>
                </a:solidFill>
              </a:rPr>
            </a:br>
            <a:endParaRPr lang="en-US" sz="4400" dirty="0">
              <a:solidFill>
                <a:schemeClr val="bg1"/>
              </a:solidFill>
            </a:endParaRPr>
          </a:p>
        </p:txBody>
      </p:sp>
      <p:sp>
        <p:nvSpPr>
          <p:cNvPr id="65" name="Oval 64">
            <a:extLst>
              <a:ext uri="{FF2B5EF4-FFF2-40B4-BE49-F238E27FC236}">
                <a16:creationId xmlns:a16="http://schemas.microsoft.com/office/drawing/2014/main" id="{FFE8BAD1-C11C-4BF0-ACA2-F84CB90946B3}"/>
              </a:ext>
            </a:extLst>
          </p:cNvPr>
          <p:cNvSpPr/>
          <p:nvPr/>
        </p:nvSpPr>
        <p:spPr bwMode="auto">
          <a:xfrm>
            <a:off x="233972" y="1100203"/>
            <a:ext cx="300000" cy="289297"/>
          </a:xfrm>
          <a:prstGeom prst="ellipse">
            <a:avLst/>
          </a:prstGeom>
          <a:solidFill>
            <a:srgbClr val="92D050"/>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50" fontAlgn="base">
              <a:lnSpc>
                <a:spcPct val="90000"/>
              </a:lnSpc>
              <a:spcBef>
                <a:spcPct val="0"/>
              </a:spcBef>
              <a:spcAft>
                <a:spcPct val="0"/>
              </a:spcAft>
              <a:defRPr/>
            </a:pPr>
            <a:r>
              <a:rPr lang="en-US" sz="2000" kern="0" dirty="0">
                <a:latin typeface="Segoe UI Semilight" panose="020B0402040204020203" pitchFamily="34" charset="0"/>
                <a:ea typeface="Segoe UI" pitchFamily="34" charset="0"/>
                <a:cs typeface="Segoe UI Semilight" panose="020B0402040204020203" pitchFamily="34" charset="0"/>
              </a:rPr>
              <a:t>1</a:t>
            </a:r>
          </a:p>
        </p:txBody>
      </p:sp>
      <p:sp>
        <p:nvSpPr>
          <p:cNvPr id="68" name="Rectangle 67">
            <a:extLst>
              <a:ext uri="{FF2B5EF4-FFF2-40B4-BE49-F238E27FC236}">
                <a16:creationId xmlns:a16="http://schemas.microsoft.com/office/drawing/2014/main" id="{44F95251-30CA-4B55-A896-D6611CC54C6A}"/>
              </a:ext>
            </a:extLst>
          </p:cNvPr>
          <p:cNvSpPr/>
          <p:nvPr/>
        </p:nvSpPr>
        <p:spPr>
          <a:xfrm>
            <a:off x="682175" y="1014143"/>
            <a:ext cx="11574218" cy="414353"/>
          </a:xfrm>
          <a:prstGeom prst="rect">
            <a:avLst/>
          </a:prstGeom>
        </p:spPr>
        <p:txBody>
          <a:bodyPr wrap="square">
            <a:spAutoFit/>
          </a:bodyPr>
          <a:lstStyle/>
          <a:p>
            <a:pPr defTabSz="931111">
              <a:defRPr/>
            </a:pPr>
            <a:r>
              <a:rPr lang="en-US" sz="2040" kern="0" dirty="0">
                <a:solidFill>
                  <a:srgbClr val="FFFFFF"/>
                </a:solidFill>
                <a:latin typeface="Segoe UI Semilight" panose="020B0402040204020203" pitchFamily="34" charset="0"/>
                <a:cs typeface="Segoe UI Semilight" panose="020B0402040204020203" pitchFamily="34" charset="0"/>
              </a:rPr>
              <a:t>Choose VM type for SAP ASCS, Application and Database, based on SAPS required</a:t>
            </a:r>
          </a:p>
        </p:txBody>
      </p:sp>
      <p:sp>
        <p:nvSpPr>
          <p:cNvPr id="66" name="Oval 65">
            <a:extLst>
              <a:ext uri="{FF2B5EF4-FFF2-40B4-BE49-F238E27FC236}">
                <a16:creationId xmlns:a16="http://schemas.microsoft.com/office/drawing/2014/main" id="{DA3DF259-5E79-448B-A693-FA063F713F04}"/>
              </a:ext>
            </a:extLst>
          </p:cNvPr>
          <p:cNvSpPr/>
          <p:nvPr/>
        </p:nvSpPr>
        <p:spPr bwMode="auto">
          <a:xfrm>
            <a:off x="233972" y="1407786"/>
            <a:ext cx="300000" cy="289297"/>
          </a:xfrm>
          <a:prstGeom prst="ellipse">
            <a:avLst/>
          </a:prstGeom>
          <a:solidFill>
            <a:srgbClr val="FF0000"/>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50" fontAlgn="base">
              <a:lnSpc>
                <a:spcPct val="90000"/>
              </a:lnSpc>
              <a:spcBef>
                <a:spcPct val="0"/>
              </a:spcBef>
              <a:spcAft>
                <a:spcPct val="0"/>
              </a:spcAft>
              <a:defRPr/>
            </a:pPr>
            <a:r>
              <a:rPr lang="en-US" sz="2000" kern="0" dirty="0">
                <a:solidFill>
                  <a:schemeClr val="bg1"/>
                </a:solidFill>
                <a:latin typeface="Segoe UI Semilight" panose="020B0402040204020203" pitchFamily="34" charset="0"/>
                <a:ea typeface="Segoe UI" pitchFamily="34" charset="0"/>
                <a:cs typeface="Segoe UI Semilight" panose="020B0402040204020203" pitchFamily="34" charset="0"/>
              </a:rPr>
              <a:t>2</a:t>
            </a:r>
          </a:p>
        </p:txBody>
      </p:sp>
      <p:sp>
        <p:nvSpPr>
          <p:cNvPr id="69" name="Rectangle 68">
            <a:extLst>
              <a:ext uri="{FF2B5EF4-FFF2-40B4-BE49-F238E27FC236}">
                <a16:creationId xmlns:a16="http://schemas.microsoft.com/office/drawing/2014/main" id="{5E7815FC-51E7-4799-8367-066A709BF0C6}"/>
              </a:ext>
            </a:extLst>
          </p:cNvPr>
          <p:cNvSpPr/>
          <p:nvPr/>
        </p:nvSpPr>
        <p:spPr>
          <a:xfrm>
            <a:off x="682174" y="1325644"/>
            <a:ext cx="12243252" cy="720197"/>
          </a:xfrm>
          <a:prstGeom prst="rect">
            <a:avLst/>
          </a:prstGeom>
        </p:spPr>
        <p:txBody>
          <a:bodyPr wrap="square">
            <a:spAutoFit/>
          </a:bodyPr>
          <a:lstStyle/>
          <a:p>
            <a:pPr defTabSz="931111">
              <a:defRPr/>
            </a:pPr>
            <a:r>
              <a:rPr lang="en-US" sz="2040" kern="0" dirty="0">
                <a:solidFill>
                  <a:srgbClr val="FFFFFF"/>
                </a:solidFill>
                <a:latin typeface="Segoe UI Semilight" panose="020B0402040204020203" pitchFamily="34" charset="0"/>
                <a:cs typeface="Segoe UI Semilight" panose="020B0402040204020203" pitchFamily="34" charset="0"/>
              </a:rPr>
              <a:t>Decide Premium Storage type and number of disks for SAP database file space, based on </a:t>
            </a:r>
            <a:br>
              <a:rPr lang="en-US" sz="2040" kern="0" dirty="0">
                <a:solidFill>
                  <a:srgbClr val="FFFFFF"/>
                </a:solidFill>
                <a:latin typeface="Segoe UI Semilight" panose="020B0402040204020203" pitchFamily="34" charset="0"/>
                <a:cs typeface="Segoe UI Semilight" panose="020B0402040204020203" pitchFamily="34" charset="0"/>
              </a:rPr>
            </a:br>
            <a:r>
              <a:rPr lang="en-US" sz="2040" kern="0" dirty="0">
                <a:solidFill>
                  <a:srgbClr val="FFFFFF"/>
                </a:solidFill>
                <a:latin typeface="Segoe UI Semilight" panose="020B0402040204020203" pitchFamily="34" charset="0"/>
                <a:cs typeface="Segoe UI Semilight" panose="020B0402040204020203" pitchFamily="34" charset="0"/>
              </a:rPr>
              <a:t>IOPS/throughput</a:t>
            </a:r>
          </a:p>
        </p:txBody>
      </p:sp>
      <p:sp>
        <p:nvSpPr>
          <p:cNvPr id="67" name="Oval 66">
            <a:extLst>
              <a:ext uri="{FF2B5EF4-FFF2-40B4-BE49-F238E27FC236}">
                <a16:creationId xmlns:a16="http://schemas.microsoft.com/office/drawing/2014/main" id="{168E9065-6CF4-4F16-A521-9C2245CBFB74}"/>
              </a:ext>
            </a:extLst>
          </p:cNvPr>
          <p:cNvSpPr/>
          <p:nvPr/>
        </p:nvSpPr>
        <p:spPr bwMode="auto">
          <a:xfrm>
            <a:off x="268934" y="1998852"/>
            <a:ext cx="300000" cy="289297"/>
          </a:xfrm>
          <a:prstGeom prst="ellipse">
            <a:avLst/>
          </a:prstGeom>
          <a:solidFill>
            <a:srgbClr val="FFC000"/>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50" fontAlgn="base">
              <a:lnSpc>
                <a:spcPct val="90000"/>
              </a:lnSpc>
              <a:spcBef>
                <a:spcPct val="0"/>
              </a:spcBef>
              <a:spcAft>
                <a:spcPct val="0"/>
              </a:spcAft>
              <a:defRPr/>
            </a:pPr>
            <a:r>
              <a:rPr lang="en-US" sz="2000" kern="0" dirty="0">
                <a:solidFill>
                  <a:srgbClr val="353535"/>
                </a:solidFill>
                <a:latin typeface="Segoe UI Semilight" panose="020B0402040204020203" pitchFamily="34" charset="0"/>
                <a:ea typeface="Segoe UI" pitchFamily="34" charset="0"/>
                <a:cs typeface="Segoe UI Semilight" panose="020B0402040204020203" pitchFamily="34" charset="0"/>
              </a:rPr>
              <a:t>3</a:t>
            </a:r>
          </a:p>
        </p:txBody>
      </p:sp>
      <p:sp>
        <p:nvSpPr>
          <p:cNvPr id="61" name="Rectangle 60">
            <a:extLst>
              <a:ext uri="{FF2B5EF4-FFF2-40B4-BE49-F238E27FC236}">
                <a16:creationId xmlns:a16="http://schemas.microsoft.com/office/drawing/2014/main" id="{F23275A8-708C-4FC8-8141-F1321B476E15}"/>
              </a:ext>
            </a:extLst>
          </p:cNvPr>
          <p:cNvSpPr/>
          <p:nvPr/>
        </p:nvSpPr>
        <p:spPr>
          <a:xfrm>
            <a:off x="714743" y="1942565"/>
            <a:ext cx="11574218" cy="414353"/>
          </a:xfrm>
          <a:prstGeom prst="rect">
            <a:avLst/>
          </a:prstGeom>
        </p:spPr>
        <p:txBody>
          <a:bodyPr wrap="square">
            <a:spAutoFit/>
          </a:bodyPr>
          <a:lstStyle/>
          <a:p>
            <a:pPr defTabSz="931111">
              <a:defRPr/>
            </a:pPr>
            <a:r>
              <a:rPr lang="en-US" sz="2040" kern="0" dirty="0">
                <a:solidFill>
                  <a:srgbClr val="FFFFFF"/>
                </a:solidFill>
                <a:latin typeface="Segoe UI Semilight" panose="020B0402040204020203" pitchFamily="34" charset="0"/>
                <a:cs typeface="Segoe UI Semilight" panose="020B0402040204020203" pitchFamily="34" charset="0"/>
              </a:rPr>
              <a:t>Set up high availability solution for SAP ASCS and Database, based on SLA</a:t>
            </a:r>
          </a:p>
        </p:txBody>
      </p:sp>
      <p:pic>
        <p:nvPicPr>
          <p:cNvPr id="4" name="Picture 3" descr="Customer requirements and sizing for Azure table.&#10;&#10;A table of customer requirements and sizing for Azure has rows labeled SOFS, ASCS, Application, and Database. Customer requirement columns are SAPS needed, IOPS needed, and Current DB Volume. Nine sizing for Azure columns include items such as Azure VM type, number of VMs and whether they are active, and SAPS provided. The Sizing for Azure columns have question mark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3972" y="2356918"/>
            <a:ext cx="11701393" cy="4512804"/>
          </a:xfrm>
          <a:prstGeom prst="rect">
            <a:avLst/>
          </a:prstGeom>
        </p:spPr>
      </p:pic>
    </p:spTree>
    <p:extLst>
      <p:ext uri="{BB962C8B-B14F-4D97-AF65-F5344CB8AC3E}">
        <p14:creationId xmlns:p14="http://schemas.microsoft.com/office/powerpoint/2010/main" val="23277728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5"/>
                                        </p:tgtEl>
                                        <p:attrNameLst>
                                          <p:attrName>style.visibility</p:attrName>
                                        </p:attrNameLst>
                                      </p:cBhvr>
                                      <p:to>
                                        <p:strVal val="visible"/>
                                      </p:to>
                                    </p:set>
                                    <p:animEffect transition="in" filter="fade">
                                      <p:cBhvr>
                                        <p:cTn id="7" dur="1000"/>
                                        <p:tgtEl>
                                          <p:spTgt spid="65"/>
                                        </p:tgtEl>
                                      </p:cBhvr>
                                    </p:animEffect>
                                    <p:anim calcmode="lin" valueType="num">
                                      <p:cBhvr>
                                        <p:cTn id="8" dur="1000" fill="hold"/>
                                        <p:tgtEl>
                                          <p:spTgt spid="65"/>
                                        </p:tgtEl>
                                        <p:attrNameLst>
                                          <p:attrName>ppt_x</p:attrName>
                                        </p:attrNameLst>
                                      </p:cBhvr>
                                      <p:tavLst>
                                        <p:tav tm="0">
                                          <p:val>
                                            <p:strVal val="#ppt_x"/>
                                          </p:val>
                                        </p:tav>
                                        <p:tav tm="100000">
                                          <p:val>
                                            <p:strVal val="#ppt_x"/>
                                          </p:val>
                                        </p:tav>
                                      </p:tavLst>
                                    </p:anim>
                                    <p:anim calcmode="lin" valueType="num">
                                      <p:cBhvr>
                                        <p:cTn id="9" dur="1000" fill="hold"/>
                                        <p:tgtEl>
                                          <p:spTgt spid="6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68"/>
                                        </p:tgtEl>
                                        <p:attrNameLst>
                                          <p:attrName>style.visibility</p:attrName>
                                        </p:attrNameLst>
                                      </p:cBhvr>
                                      <p:to>
                                        <p:strVal val="visible"/>
                                      </p:to>
                                    </p:set>
                                    <p:animEffect transition="in" filter="fade">
                                      <p:cBhvr>
                                        <p:cTn id="12" dur="1000"/>
                                        <p:tgtEl>
                                          <p:spTgt spid="68"/>
                                        </p:tgtEl>
                                      </p:cBhvr>
                                    </p:animEffect>
                                    <p:anim calcmode="lin" valueType="num">
                                      <p:cBhvr>
                                        <p:cTn id="13" dur="1000" fill="hold"/>
                                        <p:tgtEl>
                                          <p:spTgt spid="68"/>
                                        </p:tgtEl>
                                        <p:attrNameLst>
                                          <p:attrName>ppt_x</p:attrName>
                                        </p:attrNameLst>
                                      </p:cBhvr>
                                      <p:tavLst>
                                        <p:tav tm="0">
                                          <p:val>
                                            <p:strVal val="#ppt_x"/>
                                          </p:val>
                                        </p:tav>
                                        <p:tav tm="100000">
                                          <p:val>
                                            <p:strVal val="#ppt_x"/>
                                          </p:val>
                                        </p:tav>
                                      </p:tavLst>
                                    </p:anim>
                                    <p:anim calcmode="lin" valueType="num">
                                      <p:cBhvr>
                                        <p:cTn id="14" dur="1000" fill="hold"/>
                                        <p:tgtEl>
                                          <p:spTgt spid="68"/>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66"/>
                                        </p:tgtEl>
                                        <p:attrNameLst>
                                          <p:attrName>style.visibility</p:attrName>
                                        </p:attrNameLst>
                                      </p:cBhvr>
                                      <p:to>
                                        <p:strVal val="visible"/>
                                      </p:to>
                                    </p:set>
                                    <p:animEffect transition="in" filter="fade">
                                      <p:cBhvr>
                                        <p:cTn id="19" dur="1000"/>
                                        <p:tgtEl>
                                          <p:spTgt spid="66"/>
                                        </p:tgtEl>
                                      </p:cBhvr>
                                    </p:animEffect>
                                    <p:anim calcmode="lin" valueType="num">
                                      <p:cBhvr>
                                        <p:cTn id="20" dur="1000" fill="hold"/>
                                        <p:tgtEl>
                                          <p:spTgt spid="66"/>
                                        </p:tgtEl>
                                        <p:attrNameLst>
                                          <p:attrName>ppt_x</p:attrName>
                                        </p:attrNameLst>
                                      </p:cBhvr>
                                      <p:tavLst>
                                        <p:tav tm="0">
                                          <p:val>
                                            <p:strVal val="#ppt_x"/>
                                          </p:val>
                                        </p:tav>
                                        <p:tav tm="100000">
                                          <p:val>
                                            <p:strVal val="#ppt_x"/>
                                          </p:val>
                                        </p:tav>
                                      </p:tavLst>
                                    </p:anim>
                                    <p:anim calcmode="lin" valueType="num">
                                      <p:cBhvr>
                                        <p:cTn id="21" dur="1000" fill="hold"/>
                                        <p:tgtEl>
                                          <p:spTgt spid="66"/>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69"/>
                                        </p:tgtEl>
                                        <p:attrNameLst>
                                          <p:attrName>style.visibility</p:attrName>
                                        </p:attrNameLst>
                                      </p:cBhvr>
                                      <p:to>
                                        <p:strVal val="visible"/>
                                      </p:to>
                                    </p:set>
                                    <p:animEffect transition="in" filter="fade">
                                      <p:cBhvr>
                                        <p:cTn id="24" dur="1000"/>
                                        <p:tgtEl>
                                          <p:spTgt spid="69"/>
                                        </p:tgtEl>
                                      </p:cBhvr>
                                    </p:animEffect>
                                    <p:anim calcmode="lin" valueType="num">
                                      <p:cBhvr>
                                        <p:cTn id="25" dur="1000" fill="hold"/>
                                        <p:tgtEl>
                                          <p:spTgt spid="69"/>
                                        </p:tgtEl>
                                        <p:attrNameLst>
                                          <p:attrName>ppt_x</p:attrName>
                                        </p:attrNameLst>
                                      </p:cBhvr>
                                      <p:tavLst>
                                        <p:tav tm="0">
                                          <p:val>
                                            <p:strVal val="#ppt_x"/>
                                          </p:val>
                                        </p:tav>
                                        <p:tav tm="100000">
                                          <p:val>
                                            <p:strVal val="#ppt_x"/>
                                          </p:val>
                                        </p:tav>
                                      </p:tavLst>
                                    </p:anim>
                                    <p:anim calcmode="lin" valueType="num">
                                      <p:cBhvr>
                                        <p:cTn id="26" dur="1000" fill="hold"/>
                                        <p:tgtEl>
                                          <p:spTgt spid="69"/>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67"/>
                                        </p:tgtEl>
                                        <p:attrNameLst>
                                          <p:attrName>style.visibility</p:attrName>
                                        </p:attrNameLst>
                                      </p:cBhvr>
                                      <p:to>
                                        <p:strVal val="visible"/>
                                      </p:to>
                                    </p:set>
                                    <p:animEffect transition="in" filter="fade">
                                      <p:cBhvr>
                                        <p:cTn id="31" dur="1000"/>
                                        <p:tgtEl>
                                          <p:spTgt spid="67"/>
                                        </p:tgtEl>
                                      </p:cBhvr>
                                    </p:animEffect>
                                    <p:anim calcmode="lin" valueType="num">
                                      <p:cBhvr>
                                        <p:cTn id="32" dur="1000" fill="hold"/>
                                        <p:tgtEl>
                                          <p:spTgt spid="67"/>
                                        </p:tgtEl>
                                        <p:attrNameLst>
                                          <p:attrName>ppt_x</p:attrName>
                                        </p:attrNameLst>
                                      </p:cBhvr>
                                      <p:tavLst>
                                        <p:tav tm="0">
                                          <p:val>
                                            <p:strVal val="#ppt_x"/>
                                          </p:val>
                                        </p:tav>
                                        <p:tav tm="100000">
                                          <p:val>
                                            <p:strVal val="#ppt_x"/>
                                          </p:val>
                                        </p:tav>
                                      </p:tavLst>
                                    </p:anim>
                                    <p:anim calcmode="lin" valueType="num">
                                      <p:cBhvr>
                                        <p:cTn id="33" dur="1000" fill="hold"/>
                                        <p:tgtEl>
                                          <p:spTgt spid="67"/>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61"/>
                                        </p:tgtEl>
                                        <p:attrNameLst>
                                          <p:attrName>style.visibility</p:attrName>
                                        </p:attrNameLst>
                                      </p:cBhvr>
                                      <p:to>
                                        <p:strVal val="visible"/>
                                      </p:to>
                                    </p:set>
                                    <p:animEffect transition="in" filter="fade">
                                      <p:cBhvr>
                                        <p:cTn id="36" dur="1000"/>
                                        <p:tgtEl>
                                          <p:spTgt spid="61"/>
                                        </p:tgtEl>
                                      </p:cBhvr>
                                    </p:animEffect>
                                    <p:anim calcmode="lin" valueType="num">
                                      <p:cBhvr>
                                        <p:cTn id="37" dur="1000" fill="hold"/>
                                        <p:tgtEl>
                                          <p:spTgt spid="61"/>
                                        </p:tgtEl>
                                        <p:attrNameLst>
                                          <p:attrName>ppt_x</p:attrName>
                                        </p:attrNameLst>
                                      </p:cBhvr>
                                      <p:tavLst>
                                        <p:tav tm="0">
                                          <p:val>
                                            <p:strVal val="#ppt_x"/>
                                          </p:val>
                                        </p:tav>
                                        <p:tav tm="100000">
                                          <p:val>
                                            <p:strVal val="#ppt_x"/>
                                          </p:val>
                                        </p:tav>
                                      </p:tavLst>
                                    </p:anim>
                                    <p:anim calcmode="lin" valueType="num">
                                      <p:cBhvr>
                                        <p:cTn id="38" dur="1000" fill="hold"/>
                                        <p:tgtEl>
                                          <p:spTgt spid="6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animBg="1"/>
      <p:bldP spid="68" grpId="0"/>
      <p:bldP spid="66" grpId="0" animBg="1"/>
      <p:bldP spid="69" grpId="0"/>
      <p:bldP spid="67" grpId="0" animBg="1"/>
      <p:bldP spid="61"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a:extLst>
              <a:ext uri="{FF2B5EF4-FFF2-40B4-BE49-F238E27FC236}">
                <a16:creationId xmlns:a16="http://schemas.microsoft.com/office/drawing/2014/main" id="{2E9A1EFA-21F9-47B2-956A-E57AD7357BD8}"/>
              </a:ext>
            </a:extLst>
          </p:cNvPr>
          <p:cNvSpPr>
            <a:spLocks noGrp="1"/>
          </p:cNvSpPr>
          <p:nvPr>
            <p:ph type="title"/>
          </p:nvPr>
        </p:nvSpPr>
        <p:spPr>
          <a:xfrm>
            <a:off x="95253" y="211300"/>
            <a:ext cx="11914184" cy="478868"/>
          </a:xfrm>
        </p:spPr>
        <p:txBody>
          <a:bodyPr>
            <a:noAutofit/>
          </a:bodyPr>
          <a:lstStyle/>
          <a:p>
            <a:r>
              <a:rPr lang="en-US" sz="3200" dirty="0">
                <a:solidFill>
                  <a:schemeClr val="bg1"/>
                </a:solidFill>
              </a:rPr>
              <a:t>SAP Business Suite, NetWeaver – Azure VM with HA and DR</a:t>
            </a:r>
          </a:p>
        </p:txBody>
      </p:sp>
      <p:sp>
        <p:nvSpPr>
          <p:cNvPr id="7" name="Rectangle 6">
            <a:extLst>
              <a:ext uri="{FF2B5EF4-FFF2-40B4-BE49-F238E27FC236}">
                <a16:creationId xmlns:a16="http://schemas.microsoft.com/office/drawing/2014/main" id="{EE00763E-3303-4CAE-B2C6-3FCC8B14BD8C}"/>
              </a:ext>
            </a:extLst>
          </p:cNvPr>
          <p:cNvSpPr/>
          <p:nvPr/>
        </p:nvSpPr>
        <p:spPr>
          <a:xfrm>
            <a:off x="3409953" y="1017683"/>
            <a:ext cx="8350364" cy="2745437"/>
          </a:xfrm>
          <a:prstGeom prst="rect">
            <a:avLst/>
          </a:prstGeom>
          <a:solidFill>
            <a:srgbClr val="5B9BD5">
              <a:lumMod val="20000"/>
              <a:lumOff val="80000"/>
            </a:srgbClr>
          </a:solidFill>
          <a:ln w="12700" cap="flat" cmpd="sng" algn="ctr">
            <a:solidFill>
              <a:srgbClr val="5B9BD5">
                <a:shade val="50000"/>
              </a:srgbClr>
            </a:solidFill>
            <a:prstDash val="solid"/>
            <a:miter lim="800000"/>
          </a:ln>
          <a:effectLst/>
        </p:spPr>
        <p:txBody>
          <a:bodyPr rtlCol="0" anchor="t" anchorCtr="0"/>
          <a:lstStyle/>
          <a:p>
            <a:pPr algn="ctr" defTabSz="932597">
              <a:defRPr/>
            </a:pPr>
            <a:r>
              <a:rPr lang="en-US" sz="1632" kern="0" dirty="0">
                <a:solidFill>
                  <a:prstClr val="black"/>
                </a:solidFill>
                <a:latin typeface="Segoe UI Light" panose="020B0502040204020203" pitchFamily="34" charset="0"/>
                <a:cs typeface="Segoe UI Light" panose="020B0502040204020203" pitchFamily="34" charset="0"/>
              </a:rPr>
              <a:t>Azure Datacenter 1</a:t>
            </a:r>
            <a:br>
              <a:rPr lang="en-US" sz="2448" kern="0" dirty="0">
                <a:solidFill>
                  <a:prstClr val="black"/>
                </a:solidFill>
                <a:latin typeface="Segoe UI Light" panose="020B0502040204020203" pitchFamily="34" charset="0"/>
                <a:cs typeface="Segoe UI Light" panose="020B0502040204020203" pitchFamily="34" charset="0"/>
              </a:rPr>
            </a:br>
            <a:endParaRPr lang="en-US" sz="2448" kern="0" dirty="0">
              <a:solidFill>
                <a:prstClr val="black"/>
              </a:solidFill>
              <a:latin typeface="Segoe UI Light" panose="020B0502040204020203" pitchFamily="34" charset="0"/>
              <a:cs typeface="Segoe UI Light" panose="020B0502040204020203" pitchFamily="34" charset="0"/>
            </a:endParaRPr>
          </a:p>
        </p:txBody>
      </p:sp>
      <p:sp>
        <p:nvSpPr>
          <p:cNvPr id="9" name="Rectangle 8">
            <a:extLst>
              <a:ext uri="{FF2B5EF4-FFF2-40B4-BE49-F238E27FC236}">
                <a16:creationId xmlns:a16="http://schemas.microsoft.com/office/drawing/2014/main" id="{6EFA9893-489A-4C8D-98F0-39445D554229}"/>
              </a:ext>
            </a:extLst>
          </p:cNvPr>
          <p:cNvSpPr/>
          <p:nvPr/>
        </p:nvSpPr>
        <p:spPr>
          <a:xfrm>
            <a:off x="4002239" y="1399239"/>
            <a:ext cx="6284753" cy="2225138"/>
          </a:xfrm>
          <a:prstGeom prst="rect">
            <a:avLst/>
          </a:prstGeom>
          <a:solidFill>
            <a:srgbClr val="00B0F0"/>
          </a:solidFill>
          <a:ln w="12700" cap="flat" cmpd="sng" algn="ctr">
            <a:solidFill>
              <a:srgbClr val="5B9BD5">
                <a:shade val="50000"/>
              </a:srgbClr>
            </a:solidFill>
            <a:prstDash val="solid"/>
            <a:miter lim="800000"/>
          </a:ln>
          <a:effectLst/>
        </p:spPr>
        <p:txBody>
          <a:bodyPr rtlCol="0" anchor="t" anchorCtr="0"/>
          <a:lstStyle/>
          <a:p>
            <a:pPr algn="ctr" defTabSz="932597">
              <a:defRPr/>
            </a:pPr>
            <a:endParaRPr lang="en-US" sz="1632" kern="0" dirty="0">
              <a:solidFill>
                <a:prstClr val="black"/>
              </a:solidFill>
              <a:latin typeface="Segoe UI Light" panose="020B0502040204020203" pitchFamily="34" charset="0"/>
              <a:cs typeface="Segoe UI Light" panose="020B0502040204020203" pitchFamily="34" charset="0"/>
            </a:endParaRPr>
          </a:p>
        </p:txBody>
      </p:sp>
      <p:sp>
        <p:nvSpPr>
          <p:cNvPr id="10" name="Rectangle 9">
            <a:extLst>
              <a:ext uri="{FF2B5EF4-FFF2-40B4-BE49-F238E27FC236}">
                <a16:creationId xmlns:a16="http://schemas.microsoft.com/office/drawing/2014/main" id="{1CBDC5D7-9CC2-4CE2-A087-1E315D905EBD}"/>
              </a:ext>
            </a:extLst>
          </p:cNvPr>
          <p:cNvSpPr/>
          <p:nvPr/>
        </p:nvSpPr>
        <p:spPr>
          <a:xfrm>
            <a:off x="518377" y="2339289"/>
            <a:ext cx="1619950" cy="3038297"/>
          </a:xfrm>
          <a:prstGeom prst="rect">
            <a:avLst/>
          </a:prstGeom>
          <a:solidFill>
            <a:schemeClr val="bg1">
              <a:lumMod val="95000"/>
            </a:schemeClr>
          </a:solidFill>
          <a:ln w="12700" cap="flat" cmpd="sng" algn="ctr">
            <a:solidFill>
              <a:srgbClr val="5B9BD5">
                <a:shade val="50000"/>
              </a:srgbClr>
            </a:solidFill>
            <a:prstDash val="solid"/>
            <a:miter lim="800000"/>
          </a:ln>
          <a:effectLst/>
        </p:spPr>
        <p:txBody>
          <a:bodyPr rtlCol="0" anchor="t" anchorCtr="0"/>
          <a:lstStyle/>
          <a:p>
            <a:pPr algn="ctr" defTabSz="932563">
              <a:defRPr/>
            </a:pPr>
            <a:r>
              <a:rPr lang="en-US" altLang="ja-JP" sz="1224" kern="0" dirty="0">
                <a:latin typeface="Segoe UI Light" panose="020B0502040204020203" pitchFamily="34" charset="0"/>
                <a:ea typeface="ＭＳ Ｐゴシック" panose="020B0600070205080204" pitchFamily="34" charset="-128"/>
                <a:cs typeface="Segoe UI Light" panose="020B0502040204020203" pitchFamily="34" charset="0"/>
              </a:rPr>
              <a:t>Customer Corporate Network</a:t>
            </a:r>
            <a:br>
              <a:rPr lang="en-US" altLang="ja-JP" sz="1836" kern="0" dirty="0">
                <a:latin typeface="Calibri" panose="020F0502020204030204"/>
                <a:ea typeface="ＭＳ Ｐゴシック" panose="020B0600070205080204" pitchFamily="34" charset="-128"/>
              </a:rPr>
            </a:br>
            <a:br>
              <a:rPr lang="en-US" altLang="ja-JP" sz="1836" kern="0" dirty="0">
                <a:latin typeface="Calibri" panose="020F0502020204030204"/>
                <a:ea typeface="ＭＳ Ｐゴシック" panose="020B0600070205080204" pitchFamily="34" charset="-128"/>
              </a:rPr>
            </a:br>
            <a:br>
              <a:rPr lang="en-US" altLang="ja-JP" sz="1836" kern="0" dirty="0">
                <a:latin typeface="Calibri" panose="020F0502020204030204"/>
                <a:ea typeface="ＭＳ Ｐゴシック" panose="020B0600070205080204" pitchFamily="34" charset="-128"/>
              </a:rPr>
            </a:br>
            <a:br>
              <a:rPr lang="en-US" altLang="ja-JP" sz="1836" kern="0" dirty="0">
                <a:latin typeface="Calibri" panose="020F0502020204030204"/>
                <a:ea typeface="ＭＳ Ｐゴシック" panose="020B0600070205080204" pitchFamily="34" charset="-128"/>
              </a:rPr>
            </a:br>
            <a:br>
              <a:rPr lang="en-US" altLang="ja-JP" sz="1836" kern="0" dirty="0">
                <a:latin typeface="Calibri" panose="020F0502020204030204"/>
                <a:ea typeface="ＭＳ Ｐゴシック" panose="020B0600070205080204" pitchFamily="34" charset="-128"/>
              </a:rPr>
            </a:br>
            <a:br>
              <a:rPr lang="en-US" altLang="ja-JP" sz="1836" kern="0" dirty="0">
                <a:latin typeface="Calibri" panose="020F0502020204030204"/>
                <a:ea typeface="ＭＳ Ｐゴシック" panose="020B0600070205080204" pitchFamily="34" charset="-128"/>
              </a:rPr>
            </a:br>
            <a:br>
              <a:rPr lang="en-US" altLang="ja-JP" sz="1836" kern="0" dirty="0">
                <a:latin typeface="Calibri" panose="020F0502020204030204"/>
                <a:ea typeface="ＭＳ Ｐゴシック" panose="020B0600070205080204" pitchFamily="34" charset="-128"/>
              </a:rPr>
            </a:br>
            <a:endParaRPr lang="en-US" sz="1836" kern="0" dirty="0">
              <a:latin typeface="Calibri" panose="020F0502020204030204"/>
            </a:endParaRPr>
          </a:p>
        </p:txBody>
      </p:sp>
      <p:pic>
        <p:nvPicPr>
          <p:cNvPr id="11" name="Picture 12" descr="C:\Program Files\Microsoft Resource DVD Artwork\DVD_ART\Artwork_Imagery\Shapes and Graphics\circular shapes\Circle with Photo\meeting circle.png">
            <a:extLst>
              <a:ext uri="{FF2B5EF4-FFF2-40B4-BE49-F238E27FC236}">
                <a16:creationId xmlns:a16="http://schemas.microsoft.com/office/drawing/2014/main" id="{DD8E0C10-EAE7-470F-B323-373405348489}"/>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97289" y="2790374"/>
            <a:ext cx="521707" cy="523120"/>
          </a:xfrm>
          <a:prstGeom prst="rect">
            <a:avLst/>
          </a:prstGeom>
          <a:noFill/>
          <a:ln w="9525">
            <a:noFill/>
            <a:miter lim="800000"/>
            <a:headEnd/>
            <a:tailEnd/>
          </a:ln>
        </p:spPr>
      </p:pic>
      <p:pic>
        <p:nvPicPr>
          <p:cNvPr id="12" name="Picture 11">
            <a:extLst>
              <a:ext uri="{FF2B5EF4-FFF2-40B4-BE49-F238E27FC236}">
                <a16:creationId xmlns:a16="http://schemas.microsoft.com/office/drawing/2014/main" id="{A9E304E0-D078-46F5-8F9B-3D1A39C2CFCE}"/>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r="60423" b="6626"/>
          <a:stretch/>
        </p:blipFill>
        <p:spPr>
          <a:xfrm>
            <a:off x="847306" y="3492685"/>
            <a:ext cx="295722" cy="313693"/>
          </a:xfrm>
          <a:prstGeom prst="rect">
            <a:avLst/>
          </a:prstGeom>
        </p:spPr>
      </p:pic>
      <p:pic>
        <p:nvPicPr>
          <p:cNvPr id="13" name="Picture 12">
            <a:extLst>
              <a:ext uri="{FF2B5EF4-FFF2-40B4-BE49-F238E27FC236}">
                <a16:creationId xmlns:a16="http://schemas.microsoft.com/office/drawing/2014/main" id="{168CFCFE-A5C7-4055-AD22-61AEC2A4551A}"/>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52402" y="4047022"/>
            <a:ext cx="295722" cy="290335"/>
          </a:xfrm>
          <a:prstGeom prst="rect">
            <a:avLst/>
          </a:prstGeom>
        </p:spPr>
      </p:pic>
      <p:pic>
        <p:nvPicPr>
          <p:cNvPr id="14" name="Picture 13">
            <a:extLst>
              <a:ext uri="{FF2B5EF4-FFF2-40B4-BE49-F238E27FC236}">
                <a16:creationId xmlns:a16="http://schemas.microsoft.com/office/drawing/2014/main" id="{FD526544-06AD-4D38-A3B4-B3B5EEFD969C}"/>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513481" y="3500080"/>
            <a:ext cx="341531" cy="341531"/>
          </a:xfrm>
          <a:prstGeom prst="rect">
            <a:avLst/>
          </a:prstGeom>
        </p:spPr>
      </p:pic>
      <p:pic>
        <p:nvPicPr>
          <p:cNvPr id="15" name="Picture 14">
            <a:extLst>
              <a:ext uri="{FF2B5EF4-FFF2-40B4-BE49-F238E27FC236}">
                <a16:creationId xmlns:a16="http://schemas.microsoft.com/office/drawing/2014/main" id="{088B55B4-7696-4302-8929-93EDF753D459}"/>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526794" y="4010110"/>
            <a:ext cx="326448" cy="326448"/>
          </a:xfrm>
          <a:prstGeom prst="rect">
            <a:avLst/>
          </a:prstGeom>
        </p:spPr>
      </p:pic>
      <p:pic>
        <p:nvPicPr>
          <p:cNvPr id="16" name="Picture 13" descr="Host Integration Server (HIS) sm">
            <a:extLst>
              <a:ext uri="{FF2B5EF4-FFF2-40B4-BE49-F238E27FC236}">
                <a16:creationId xmlns:a16="http://schemas.microsoft.com/office/drawing/2014/main" id="{D2A91306-D168-4052-8204-13762817B909}"/>
              </a:ext>
            </a:extLst>
          </p:cNvPr>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811030" y="4581837"/>
            <a:ext cx="404874" cy="640505"/>
          </a:xfrm>
          <a:prstGeom prst="rect">
            <a:avLst/>
          </a:prstGeom>
          <a:noFill/>
          <a:ln w="9525">
            <a:noFill/>
            <a:miter lim="800000"/>
            <a:headEnd/>
            <a:tailEnd/>
          </a:ln>
        </p:spPr>
      </p:pic>
      <p:pic>
        <p:nvPicPr>
          <p:cNvPr id="17" name="Picture 20" descr="Cray mainframe_medium">
            <a:extLst>
              <a:ext uri="{FF2B5EF4-FFF2-40B4-BE49-F238E27FC236}">
                <a16:creationId xmlns:a16="http://schemas.microsoft.com/office/drawing/2014/main" id="{C420DE71-25FF-47E8-9CFB-FA31386C2457}"/>
              </a:ext>
            </a:extLst>
          </p:cNvPr>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1464561" y="4639400"/>
            <a:ext cx="417616" cy="541345"/>
          </a:xfrm>
          <a:prstGeom prst="rect">
            <a:avLst/>
          </a:prstGeom>
          <a:noFill/>
          <a:ln w="9525">
            <a:noFill/>
            <a:miter lim="800000"/>
            <a:headEnd/>
            <a:tailEnd/>
          </a:ln>
        </p:spPr>
      </p:pic>
      <p:sp>
        <p:nvSpPr>
          <p:cNvPr id="18" name="Rectangle 17">
            <a:extLst>
              <a:ext uri="{FF2B5EF4-FFF2-40B4-BE49-F238E27FC236}">
                <a16:creationId xmlns:a16="http://schemas.microsoft.com/office/drawing/2014/main" id="{BA8F0F44-C8B7-4726-9984-C2AEFD4B2E9B}"/>
              </a:ext>
            </a:extLst>
          </p:cNvPr>
          <p:cNvSpPr/>
          <p:nvPr/>
        </p:nvSpPr>
        <p:spPr>
          <a:xfrm>
            <a:off x="4125146" y="1536277"/>
            <a:ext cx="6037344" cy="1980960"/>
          </a:xfrm>
          <a:prstGeom prst="rect">
            <a:avLst/>
          </a:prstGeom>
          <a:solidFill>
            <a:srgbClr val="00B050"/>
          </a:solidFill>
          <a:ln w="12700" cap="flat" cmpd="sng" algn="ctr">
            <a:solidFill>
              <a:srgbClr val="5B9BD5">
                <a:shade val="50000"/>
              </a:srgbClr>
            </a:solidFill>
            <a:prstDash val="solid"/>
            <a:miter lim="800000"/>
          </a:ln>
          <a:effectLst/>
        </p:spPr>
        <p:txBody>
          <a:bodyPr rtlCol="0" anchor="t" anchorCtr="0"/>
          <a:lstStyle/>
          <a:p>
            <a:pPr algn="ctr" defTabSz="932597">
              <a:defRPr/>
            </a:pPr>
            <a:r>
              <a:rPr lang="en-US" sz="1632" kern="0" dirty="0">
                <a:solidFill>
                  <a:prstClr val="white"/>
                </a:solidFill>
                <a:latin typeface="Segoe UI Light" panose="020B0502040204020203" pitchFamily="34" charset="0"/>
                <a:cs typeface="Segoe UI Light" panose="020B0502040204020203" pitchFamily="34" charset="0"/>
              </a:rPr>
              <a:t>Azure Virtual Network #1</a:t>
            </a:r>
          </a:p>
        </p:txBody>
      </p:sp>
      <p:sp>
        <p:nvSpPr>
          <p:cNvPr id="19" name="Rectangle 18">
            <a:extLst>
              <a:ext uri="{FF2B5EF4-FFF2-40B4-BE49-F238E27FC236}">
                <a16:creationId xmlns:a16="http://schemas.microsoft.com/office/drawing/2014/main" id="{05368814-C99E-4EFF-B544-6CA0B4B4ABF6}"/>
              </a:ext>
            </a:extLst>
          </p:cNvPr>
          <p:cNvSpPr/>
          <p:nvPr/>
        </p:nvSpPr>
        <p:spPr>
          <a:xfrm>
            <a:off x="4229108" y="1866717"/>
            <a:ext cx="439043" cy="1575184"/>
          </a:xfrm>
          <a:prstGeom prst="rect">
            <a:avLst/>
          </a:prstGeom>
          <a:solidFill>
            <a:srgbClr val="92D050"/>
          </a:solidFill>
          <a:ln w="12700" cap="flat" cmpd="sng" algn="ctr">
            <a:solidFill>
              <a:srgbClr val="5B9BD5">
                <a:shade val="50000"/>
              </a:srgbClr>
            </a:solidFill>
            <a:prstDash val="solid"/>
            <a:miter lim="800000"/>
          </a:ln>
          <a:effectLst/>
        </p:spPr>
        <p:txBody>
          <a:bodyPr lIns="27978" tIns="27978" rIns="27978" bIns="27978" rtlCol="0" anchor="t" anchorCtr="0"/>
          <a:lstStyle/>
          <a:p>
            <a:pPr algn="ctr" defTabSz="932597">
              <a:defRPr/>
            </a:pPr>
            <a:r>
              <a:rPr lang="en-US" sz="1020" kern="0" dirty="0">
                <a:solidFill>
                  <a:sysClr val="windowText" lastClr="000000"/>
                </a:solidFill>
                <a:latin typeface="Segoe UI Light" panose="020B0502040204020203" pitchFamily="34" charset="0"/>
                <a:cs typeface="Segoe UI Light" panose="020B0502040204020203" pitchFamily="34" charset="0"/>
              </a:rPr>
              <a:t>GW</a:t>
            </a:r>
            <a:br>
              <a:rPr lang="en-US" sz="1020" kern="0" dirty="0">
                <a:solidFill>
                  <a:sysClr val="windowText" lastClr="000000"/>
                </a:solidFill>
                <a:latin typeface="Segoe UI Light" panose="020B0502040204020203" pitchFamily="34" charset="0"/>
                <a:cs typeface="Segoe UI Light" panose="020B0502040204020203" pitchFamily="34" charset="0"/>
              </a:rPr>
            </a:br>
            <a:r>
              <a:rPr lang="en-US" sz="1020" kern="0" dirty="0">
                <a:solidFill>
                  <a:sysClr val="windowText" lastClr="000000"/>
                </a:solidFill>
                <a:latin typeface="Segoe UI Light" panose="020B0502040204020203" pitchFamily="34" charset="0"/>
                <a:cs typeface="Segoe UI Light" panose="020B0502040204020203" pitchFamily="34" charset="0"/>
              </a:rPr>
              <a:t>Subnet</a:t>
            </a:r>
          </a:p>
        </p:txBody>
      </p:sp>
      <p:sp>
        <p:nvSpPr>
          <p:cNvPr id="20" name="Rectangle 19">
            <a:extLst>
              <a:ext uri="{FF2B5EF4-FFF2-40B4-BE49-F238E27FC236}">
                <a16:creationId xmlns:a16="http://schemas.microsoft.com/office/drawing/2014/main" id="{C8BE57EE-6098-40A1-9422-289991A0C3C7}"/>
              </a:ext>
            </a:extLst>
          </p:cNvPr>
          <p:cNvSpPr/>
          <p:nvPr/>
        </p:nvSpPr>
        <p:spPr>
          <a:xfrm>
            <a:off x="9208155" y="1860097"/>
            <a:ext cx="802321" cy="1575184"/>
          </a:xfrm>
          <a:prstGeom prst="rect">
            <a:avLst/>
          </a:prstGeom>
          <a:solidFill>
            <a:srgbClr val="92D050"/>
          </a:solidFill>
          <a:ln w="12700" cap="flat" cmpd="sng" algn="ctr">
            <a:solidFill>
              <a:srgbClr val="5B9BD5">
                <a:shade val="50000"/>
              </a:srgbClr>
            </a:solidFill>
            <a:prstDash val="solid"/>
            <a:miter lim="800000"/>
          </a:ln>
          <a:effectLst/>
        </p:spPr>
        <p:txBody>
          <a:bodyPr lIns="27978" tIns="27978" rIns="27978" bIns="27978" rtlCol="0" anchor="t" anchorCtr="0"/>
          <a:lstStyle/>
          <a:p>
            <a:pPr algn="ctr" defTabSz="932597">
              <a:defRPr/>
            </a:pPr>
            <a:r>
              <a:rPr lang="en-US" sz="1122" kern="0" dirty="0">
                <a:solidFill>
                  <a:sysClr val="windowText" lastClr="000000"/>
                </a:solidFill>
                <a:latin typeface="Segoe UI Light" panose="020B0502040204020203" pitchFamily="34" charset="0"/>
                <a:cs typeface="Segoe UI Light" panose="020B0502040204020203" pitchFamily="34" charset="0"/>
              </a:rPr>
              <a:t>Subnet #3</a:t>
            </a:r>
            <a:br>
              <a:rPr lang="en-US" sz="1122" kern="0" dirty="0">
                <a:solidFill>
                  <a:sysClr val="windowText" lastClr="000000"/>
                </a:solidFill>
                <a:latin typeface="Segoe UI Light" panose="020B0502040204020203" pitchFamily="34" charset="0"/>
                <a:cs typeface="Segoe UI Light" panose="020B0502040204020203" pitchFamily="34" charset="0"/>
              </a:rPr>
            </a:br>
            <a:r>
              <a:rPr lang="en-US" sz="1122" kern="0" dirty="0">
                <a:solidFill>
                  <a:sysClr val="windowText" lastClr="000000"/>
                </a:solidFill>
                <a:latin typeface="Segoe UI Light" panose="020B0502040204020203" pitchFamily="34" charset="0"/>
                <a:cs typeface="Segoe UI Light" panose="020B0502040204020203" pitchFamily="34" charset="0"/>
              </a:rPr>
              <a:t>Manage</a:t>
            </a:r>
            <a:br>
              <a:rPr lang="en-US" sz="1122" kern="0" dirty="0">
                <a:solidFill>
                  <a:sysClr val="windowText" lastClr="000000"/>
                </a:solidFill>
                <a:latin typeface="Segoe UI Light" panose="020B0502040204020203" pitchFamily="34" charset="0"/>
                <a:cs typeface="Segoe UI Light" panose="020B0502040204020203" pitchFamily="34" charset="0"/>
              </a:rPr>
            </a:br>
            <a:r>
              <a:rPr lang="en-US" sz="1122" kern="0" dirty="0" err="1">
                <a:solidFill>
                  <a:sysClr val="windowText" lastClr="000000"/>
                </a:solidFill>
                <a:latin typeface="Segoe UI Light" panose="020B0502040204020203" pitchFamily="34" charset="0"/>
                <a:cs typeface="Segoe UI Light" panose="020B0502040204020203" pitchFamily="34" charset="0"/>
              </a:rPr>
              <a:t>ment</a:t>
            </a:r>
            <a:endParaRPr lang="en-US" sz="1122" kern="0" dirty="0">
              <a:solidFill>
                <a:sysClr val="windowText" lastClr="000000"/>
              </a:solidFill>
              <a:latin typeface="Segoe UI Light" panose="020B0502040204020203" pitchFamily="34" charset="0"/>
              <a:cs typeface="Segoe UI Light" panose="020B0502040204020203" pitchFamily="34" charset="0"/>
            </a:endParaRPr>
          </a:p>
        </p:txBody>
      </p:sp>
      <p:sp>
        <p:nvSpPr>
          <p:cNvPr id="21" name="TextBox 20">
            <a:extLst>
              <a:ext uri="{FF2B5EF4-FFF2-40B4-BE49-F238E27FC236}">
                <a16:creationId xmlns:a16="http://schemas.microsoft.com/office/drawing/2014/main" id="{0A956075-DC66-4B96-8C2E-66835BEDA2AD}"/>
              </a:ext>
            </a:extLst>
          </p:cNvPr>
          <p:cNvSpPr txBox="1"/>
          <p:nvPr/>
        </p:nvSpPr>
        <p:spPr>
          <a:xfrm>
            <a:off x="7037524" y="2157014"/>
            <a:ext cx="2182207" cy="270285"/>
          </a:xfrm>
          <a:prstGeom prst="rect">
            <a:avLst/>
          </a:prstGeom>
          <a:noFill/>
        </p:spPr>
        <p:txBody>
          <a:bodyPr wrap="square" rtlCol="0">
            <a:spAutoFit/>
          </a:bodyPr>
          <a:lstStyle/>
          <a:p>
            <a:pPr algn="ctr" defTabSz="932597">
              <a:defRPr/>
            </a:pPr>
            <a:r>
              <a:rPr lang="en-US" sz="1122" kern="0" dirty="0">
                <a:solidFill>
                  <a:prstClr val="black"/>
                </a:solidFill>
                <a:latin typeface="Segoe UI Light" panose="020B0502040204020203" pitchFamily="34" charset="0"/>
                <a:cs typeface="Segoe UI Light" panose="020B0502040204020203" pitchFamily="34" charset="0"/>
              </a:rPr>
              <a:t>HANA Database Server(s) Prod</a:t>
            </a:r>
          </a:p>
        </p:txBody>
      </p:sp>
      <p:sp>
        <p:nvSpPr>
          <p:cNvPr id="22" name="Rectangle 21">
            <a:extLst>
              <a:ext uri="{FF2B5EF4-FFF2-40B4-BE49-F238E27FC236}">
                <a16:creationId xmlns:a16="http://schemas.microsoft.com/office/drawing/2014/main" id="{AC99135E-8884-4C07-8095-EF58C9CCDBD9}"/>
              </a:ext>
            </a:extLst>
          </p:cNvPr>
          <p:cNvSpPr/>
          <p:nvPr/>
        </p:nvSpPr>
        <p:spPr>
          <a:xfrm>
            <a:off x="7188772" y="1869489"/>
            <a:ext cx="1931945" cy="1575184"/>
          </a:xfrm>
          <a:prstGeom prst="rect">
            <a:avLst/>
          </a:prstGeom>
          <a:solidFill>
            <a:srgbClr val="92D050"/>
          </a:solidFill>
          <a:ln w="12700" cap="flat" cmpd="sng" algn="ctr">
            <a:solidFill>
              <a:srgbClr val="5B9BD5">
                <a:shade val="50000"/>
              </a:srgbClr>
            </a:solidFill>
            <a:prstDash val="solid"/>
            <a:miter lim="800000"/>
          </a:ln>
          <a:effectLst/>
        </p:spPr>
        <p:txBody>
          <a:bodyPr tIns="27978" bIns="27978" rtlCol="0" anchor="t" anchorCtr="0"/>
          <a:lstStyle/>
          <a:p>
            <a:pPr algn="ctr" defTabSz="932597">
              <a:defRPr/>
            </a:pPr>
            <a:r>
              <a:rPr lang="en-US" sz="1428" kern="0" dirty="0">
                <a:solidFill>
                  <a:sysClr val="windowText" lastClr="000000"/>
                </a:solidFill>
                <a:latin typeface="Segoe UI Light" panose="020B0502040204020203" pitchFamily="34" charset="0"/>
                <a:cs typeface="Segoe UI Light" panose="020B0502040204020203" pitchFamily="34" charset="0"/>
              </a:rPr>
              <a:t>Subnet #2 – DB Prod</a:t>
            </a:r>
          </a:p>
        </p:txBody>
      </p:sp>
      <p:pic>
        <p:nvPicPr>
          <p:cNvPr id="23" name="Picture 13" descr="C:\Program Files\Microsoft Resource DVD Artwork\DVD_ART\Artwork_Imagery\Shapes and Graphics\circular shapes\Circle with Photo\customer happy smiling woman circle.png">
            <a:extLst>
              <a:ext uri="{FF2B5EF4-FFF2-40B4-BE49-F238E27FC236}">
                <a16:creationId xmlns:a16="http://schemas.microsoft.com/office/drawing/2014/main" id="{154ECAA8-F409-4A56-805F-FC58B4737B21}"/>
              </a:ext>
            </a:extLst>
          </p:cNvPr>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1379996" y="2789973"/>
            <a:ext cx="529067" cy="523120"/>
          </a:xfrm>
          <a:prstGeom prst="rect">
            <a:avLst/>
          </a:prstGeom>
          <a:noFill/>
          <a:ln w="9525">
            <a:noFill/>
            <a:miter lim="800000"/>
            <a:headEnd/>
            <a:tailEnd/>
          </a:ln>
        </p:spPr>
      </p:pic>
      <p:pic>
        <p:nvPicPr>
          <p:cNvPr id="24" name="Picture 23">
            <a:extLst>
              <a:ext uri="{FF2B5EF4-FFF2-40B4-BE49-F238E27FC236}">
                <a16:creationId xmlns:a16="http://schemas.microsoft.com/office/drawing/2014/main" id="{4F119E84-67B4-4425-AB99-5C41844EF852}"/>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728201" y="1566755"/>
            <a:ext cx="307744" cy="307744"/>
          </a:xfrm>
          <a:prstGeom prst="rect">
            <a:avLst/>
          </a:prstGeom>
        </p:spPr>
      </p:pic>
      <p:sp>
        <p:nvSpPr>
          <p:cNvPr id="25" name="Cloud Callout 132">
            <a:extLst>
              <a:ext uri="{FF2B5EF4-FFF2-40B4-BE49-F238E27FC236}">
                <a16:creationId xmlns:a16="http://schemas.microsoft.com/office/drawing/2014/main" id="{08608AF0-8984-4EDB-9F60-C9D6082469A7}"/>
              </a:ext>
            </a:extLst>
          </p:cNvPr>
          <p:cNvSpPr/>
          <p:nvPr/>
        </p:nvSpPr>
        <p:spPr>
          <a:xfrm>
            <a:off x="2344714" y="2372870"/>
            <a:ext cx="625204" cy="3082164"/>
          </a:xfrm>
          <a:prstGeom prst="cloudCallout">
            <a:avLst>
              <a:gd name="adj1" fmla="val 4910"/>
              <a:gd name="adj2" fmla="val 17061"/>
            </a:avLst>
          </a:prstGeom>
          <a:solidFill>
            <a:sysClr val="window" lastClr="FFFFFF">
              <a:lumMod val="85000"/>
            </a:sysClr>
          </a:solidFill>
          <a:ln w="12700" cap="flat" cmpd="sng" algn="ctr">
            <a:noFill/>
            <a:prstDash val="solid"/>
            <a:miter lim="800000"/>
          </a:ln>
          <a:effectLst/>
        </p:spPr>
        <p:txBody>
          <a:bodyPr rtlCol="0" anchor="ctr"/>
          <a:lstStyle/>
          <a:p>
            <a:pPr algn="ctr" defTabSz="932597">
              <a:defRPr/>
            </a:pPr>
            <a:endParaRPr lang="en-US" sz="1836" kern="0" dirty="0">
              <a:solidFill>
                <a:sysClr val="windowText" lastClr="000000"/>
              </a:solidFill>
              <a:latin typeface="Calibri" panose="020F0502020204030204"/>
            </a:endParaRPr>
          </a:p>
        </p:txBody>
      </p:sp>
      <p:sp>
        <p:nvSpPr>
          <p:cNvPr id="26" name="Rectangle 25">
            <a:extLst>
              <a:ext uri="{FF2B5EF4-FFF2-40B4-BE49-F238E27FC236}">
                <a16:creationId xmlns:a16="http://schemas.microsoft.com/office/drawing/2014/main" id="{F14F5FA6-5FFA-41AE-8B59-011750C4F1D9}"/>
              </a:ext>
            </a:extLst>
          </p:cNvPr>
          <p:cNvSpPr/>
          <p:nvPr/>
        </p:nvSpPr>
        <p:spPr>
          <a:xfrm>
            <a:off x="10407734" y="1400357"/>
            <a:ext cx="1159863" cy="2225138"/>
          </a:xfrm>
          <a:prstGeom prst="rect">
            <a:avLst/>
          </a:prstGeom>
          <a:solidFill>
            <a:schemeClr val="bg1">
              <a:lumMod val="75000"/>
            </a:schemeClr>
          </a:solidFill>
          <a:ln w="12700" cap="flat" cmpd="sng" algn="ctr">
            <a:solidFill>
              <a:srgbClr val="5B9BD5">
                <a:shade val="50000"/>
              </a:srgbClr>
            </a:solidFill>
            <a:prstDash val="solid"/>
            <a:miter lim="800000"/>
          </a:ln>
          <a:effectLst/>
        </p:spPr>
        <p:txBody>
          <a:bodyPr rtlCol="0" anchor="t" anchorCtr="0"/>
          <a:lstStyle/>
          <a:p>
            <a:pPr algn="ctr" defTabSz="932597">
              <a:defRPr/>
            </a:pPr>
            <a:br>
              <a:rPr lang="en-US" sz="1836" kern="0" dirty="0">
                <a:solidFill>
                  <a:sysClr val="windowText" lastClr="000000"/>
                </a:solidFill>
                <a:latin typeface="Segoe UI Light" panose="020B0502040204020203" pitchFamily="34" charset="0"/>
                <a:cs typeface="Segoe UI Light" panose="020B0502040204020203" pitchFamily="34" charset="0"/>
              </a:rPr>
            </a:br>
            <a:br>
              <a:rPr lang="en-US" sz="1836" kern="0" dirty="0">
                <a:solidFill>
                  <a:sysClr val="windowText" lastClr="000000"/>
                </a:solidFill>
                <a:latin typeface="Segoe UI Light" panose="020B0502040204020203" pitchFamily="34" charset="0"/>
                <a:cs typeface="Segoe UI Light" panose="020B0502040204020203" pitchFamily="34" charset="0"/>
              </a:rPr>
            </a:br>
            <a:endParaRPr lang="en-US" sz="1836" kern="0" dirty="0">
              <a:solidFill>
                <a:sysClr val="windowText" lastClr="000000"/>
              </a:solidFill>
              <a:latin typeface="Segoe UI Light" panose="020B0502040204020203" pitchFamily="34" charset="0"/>
              <a:cs typeface="Segoe UI Light" panose="020B0502040204020203" pitchFamily="34" charset="0"/>
            </a:endParaRPr>
          </a:p>
        </p:txBody>
      </p:sp>
      <p:sp>
        <p:nvSpPr>
          <p:cNvPr id="27" name="Rectangle 26">
            <a:extLst>
              <a:ext uri="{FF2B5EF4-FFF2-40B4-BE49-F238E27FC236}">
                <a16:creationId xmlns:a16="http://schemas.microsoft.com/office/drawing/2014/main" id="{66ADB57D-3D77-4FFC-B0AB-6B1065B57404}"/>
              </a:ext>
            </a:extLst>
          </p:cNvPr>
          <p:cNvSpPr/>
          <p:nvPr/>
        </p:nvSpPr>
        <p:spPr>
          <a:xfrm>
            <a:off x="4768514" y="1866717"/>
            <a:ext cx="2319894" cy="1575184"/>
          </a:xfrm>
          <a:prstGeom prst="rect">
            <a:avLst/>
          </a:prstGeom>
          <a:solidFill>
            <a:srgbClr val="92D050"/>
          </a:solidFill>
          <a:ln w="12700" cap="flat" cmpd="sng" algn="ctr">
            <a:solidFill>
              <a:srgbClr val="5B9BD5">
                <a:shade val="50000"/>
              </a:srgbClr>
            </a:solidFill>
            <a:prstDash val="solid"/>
            <a:miter lim="800000"/>
          </a:ln>
          <a:effectLst/>
        </p:spPr>
        <p:txBody>
          <a:bodyPr rtlCol="0" anchor="ctr"/>
          <a:lstStyle/>
          <a:p>
            <a:pPr algn="ctr" defTabSz="932597">
              <a:defRPr/>
            </a:pPr>
            <a:endParaRPr lang="en-US" sz="1836" kern="0" dirty="0">
              <a:solidFill>
                <a:sysClr val="windowText" lastClr="000000"/>
              </a:solidFill>
              <a:latin typeface="Calibri" panose="020F0502020204030204"/>
            </a:endParaRPr>
          </a:p>
        </p:txBody>
      </p:sp>
      <p:sp>
        <p:nvSpPr>
          <p:cNvPr id="28" name="TextBox 27">
            <a:extLst>
              <a:ext uri="{FF2B5EF4-FFF2-40B4-BE49-F238E27FC236}">
                <a16:creationId xmlns:a16="http://schemas.microsoft.com/office/drawing/2014/main" id="{9309042C-87F6-440D-A024-8F8DB13ABE2E}"/>
              </a:ext>
            </a:extLst>
          </p:cNvPr>
          <p:cNvSpPr txBox="1"/>
          <p:nvPr/>
        </p:nvSpPr>
        <p:spPr>
          <a:xfrm>
            <a:off x="4788894" y="1880518"/>
            <a:ext cx="2346404" cy="437684"/>
          </a:xfrm>
          <a:prstGeom prst="rect">
            <a:avLst/>
          </a:prstGeom>
          <a:noFill/>
        </p:spPr>
        <p:txBody>
          <a:bodyPr wrap="square" rtlCol="0">
            <a:spAutoFit/>
          </a:bodyPr>
          <a:lstStyle/>
          <a:p>
            <a:pPr algn="ctr" defTabSz="932597">
              <a:defRPr/>
            </a:pPr>
            <a:r>
              <a:rPr lang="en-US" sz="1122" kern="0" dirty="0">
                <a:solidFill>
                  <a:sysClr val="windowText" lastClr="000000"/>
                </a:solidFill>
                <a:latin typeface="Segoe UI Light" panose="020B0502040204020203" pitchFamily="34" charset="0"/>
                <a:cs typeface="Segoe UI Light" panose="020B0502040204020203" pitchFamily="34" charset="0"/>
              </a:rPr>
              <a:t>Subnet #1 – AP Prod</a:t>
            </a:r>
            <a:br>
              <a:rPr lang="en-US" sz="1122" kern="0" dirty="0">
                <a:solidFill>
                  <a:sysClr val="windowText" lastClr="000000"/>
                </a:solidFill>
                <a:latin typeface="Segoe UI Light" panose="020B0502040204020203" pitchFamily="34" charset="0"/>
                <a:cs typeface="Segoe UI Light" panose="020B0502040204020203" pitchFamily="34" charset="0"/>
              </a:rPr>
            </a:br>
            <a:r>
              <a:rPr lang="en-US" sz="1122" kern="0" dirty="0">
                <a:solidFill>
                  <a:sysClr val="windowText" lastClr="000000"/>
                </a:solidFill>
                <a:latin typeface="Segoe UI Light" panose="020B0502040204020203" pitchFamily="34" charset="0"/>
                <a:cs typeface="Segoe UI Light" panose="020B0502040204020203" pitchFamily="34" charset="0"/>
              </a:rPr>
              <a:t>(ASCS, SOFS, AP)</a:t>
            </a:r>
          </a:p>
        </p:txBody>
      </p:sp>
      <p:sp>
        <p:nvSpPr>
          <p:cNvPr id="29" name="Rectangle 28">
            <a:extLst>
              <a:ext uri="{FF2B5EF4-FFF2-40B4-BE49-F238E27FC236}">
                <a16:creationId xmlns:a16="http://schemas.microsoft.com/office/drawing/2014/main" id="{E9F5AB29-6FC0-46BE-BC91-BB3E5ECCDCE1}"/>
              </a:ext>
            </a:extLst>
          </p:cNvPr>
          <p:cNvSpPr/>
          <p:nvPr/>
        </p:nvSpPr>
        <p:spPr>
          <a:xfrm>
            <a:off x="3409953" y="3991129"/>
            <a:ext cx="8350364" cy="2745437"/>
          </a:xfrm>
          <a:prstGeom prst="rect">
            <a:avLst/>
          </a:prstGeom>
          <a:solidFill>
            <a:srgbClr val="5B9BD5">
              <a:lumMod val="20000"/>
              <a:lumOff val="80000"/>
            </a:srgbClr>
          </a:solidFill>
          <a:ln w="12700" cap="flat" cmpd="sng" algn="ctr">
            <a:solidFill>
              <a:srgbClr val="5B9BD5">
                <a:shade val="50000"/>
              </a:srgbClr>
            </a:solidFill>
            <a:prstDash val="solid"/>
            <a:miter lim="800000"/>
          </a:ln>
          <a:effectLst/>
        </p:spPr>
        <p:txBody>
          <a:bodyPr rtlCol="0" anchor="t" anchorCtr="0"/>
          <a:lstStyle/>
          <a:p>
            <a:pPr algn="ctr" defTabSz="932597">
              <a:defRPr/>
            </a:pPr>
            <a:r>
              <a:rPr lang="en-US" sz="1632" kern="0" dirty="0">
                <a:solidFill>
                  <a:prstClr val="black"/>
                </a:solidFill>
                <a:latin typeface="Segoe UI Light" panose="020B0502040204020203" pitchFamily="34" charset="0"/>
                <a:cs typeface="Segoe UI Light" panose="020B0502040204020203" pitchFamily="34" charset="0"/>
              </a:rPr>
              <a:t>Azure Datacenter 2</a:t>
            </a:r>
            <a:br>
              <a:rPr lang="en-US" sz="2448" kern="0" dirty="0">
                <a:solidFill>
                  <a:prstClr val="black"/>
                </a:solidFill>
                <a:latin typeface="Segoe UI Light" panose="020B0502040204020203" pitchFamily="34" charset="0"/>
                <a:cs typeface="Segoe UI Light" panose="020B0502040204020203" pitchFamily="34" charset="0"/>
              </a:rPr>
            </a:br>
            <a:br>
              <a:rPr lang="en-US" sz="2448" kern="0" dirty="0">
                <a:solidFill>
                  <a:prstClr val="black"/>
                </a:solidFill>
                <a:latin typeface="Segoe UI Light" panose="020B0502040204020203" pitchFamily="34" charset="0"/>
                <a:cs typeface="Segoe UI Light" panose="020B0502040204020203" pitchFamily="34" charset="0"/>
              </a:rPr>
            </a:br>
            <a:endParaRPr lang="en-US" sz="2448" kern="0" dirty="0">
              <a:solidFill>
                <a:prstClr val="black"/>
              </a:solidFill>
              <a:latin typeface="Segoe UI Light" panose="020B0502040204020203" pitchFamily="34" charset="0"/>
              <a:cs typeface="Segoe UI Light" panose="020B0502040204020203" pitchFamily="34" charset="0"/>
            </a:endParaRPr>
          </a:p>
        </p:txBody>
      </p:sp>
      <p:sp>
        <p:nvSpPr>
          <p:cNvPr id="30" name="Rectangle 29">
            <a:extLst>
              <a:ext uri="{FF2B5EF4-FFF2-40B4-BE49-F238E27FC236}">
                <a16:creationId xmlns:a16="http://schemas.microsoft.com/office/drawing/2014/main" id="{BBEBBB82-2F0C-46A7-A0B6-E5CD15B73A62}"/>
              </a:ext>
            </a:extLst>
          </p:cNvPr>
          <p:cNvSpPr/>
          <p:nvPr/>
        </p:nvSpPr>
        <p:spPr>
          <a:xfrm>
            <a:off x="4009223" y="4374249"/>
            <a:ext cx="6284753" cy="2225138"/>
          </a:xfrm>
          <a:prstGeom prst="rect">
            <a:avLst/>
          </a:prstGeom>
          <a:solidFill>
            <a:srgbClr val="00B0F0"/>
          </a:solidFill>
          <a:ln w="12700" cap="flat" cmpd="sng" algn="ctr">
            <a:solidFill>
              <a:srgbClr val="5B9BD5">
                <a:shade val="50000"/>
              </a:srgbClr>
            </a:solidFill>
            <a:prstDash val="solid"/>
            <a:miter lim="800000"/>
          </a:ln>
          <a:effectLst/>
        </p:spPr>
        <p:txBody>
          <a:bodyPr rtlCol="0" anchor="t" anchorCtr="0"/>
          <a:lstStyle/>
          <a:p>
            <a:pPr algn="ctr" defTabSz="932597">
              <a:defRPr/>
            </a:pPr>
            <a:endParaRPr lang="en-US" sz="1632" kern="0" dirty="0">
              <a:solidFill>
                <a:prstClr val="black"/>
              </a:solidFill>
              <a:latin typeface="Segoe UI Light" panose="020B0502040204020203" pitchFamily="34" charset="0"/>
              <a:cs typeface="Segoe UI Light" panose="020B0502040204020203" pitchFamily="34" charset="0"/>
            </a:endParaRPr>
          </a:p>
        </p:txBody>
      </p:sp>
      <p:sp>
        <p:nvSpPr>
          <p:cNvPr id="31" name="Rectangle 30">
            <a:extLst>
              <a:ext uri="{FF2B5EF4-FFF2-40B4-BE49-F238E27FC236}">
                <a16:creationId xmlns:a16="http://schemas.microsoft.com/office/drawing/2014/main" id="{72FF65D5-5E01-4F98-AC5D-7AD5548F9A7C}"/>
              </a:ext>
            </a:extLst>
          </p:cNvPr>
          <p:cNvSpPr/>
          <p:nvPr/>
        </p:nvSpPr>
        <p:spPr>
          <a:xfrm>
            <a:off x="4132130" y="4511287"/>
            <a:ext cx="6037344" cy="1980960"/>
          </a:xfrm>
          <a:prstGeom prst="rect">
            <a:avLst/>
          </a:prstGeom>
          <a:solidFill>
            <a:srgbClr val="00B050"/>
          </a:solidFill>
          <a:ln w="12700" cap="flat" cmpd="sng" algn="ctr">
            <a:solidFill>
              <a:srgbClr val="5B9BD5">
                <a:shade val="50000"/>
              </a:srgbClr>
            </a:solidFill>
            <a:prstDash val="solid"/>
            <a:miter lim="800000"/>
          </a:ln>
          <a:effectLst/>
        </p:spPr>
        <p:txBody>
          <a:bodyPr rtlCol="0" anchor="t" anchorCtr="0"/>
          <a:lstStyle/>
          <a:p>
            <a:pPr algn="ctr" defTabSz="932597">
              <a:defRPr/>
            </a:pPr>
            <a:r>
              <a:rPr lang="en-US" sz="1632" kern="0" dirty="0">
                <a:solidFill>
                  <a:prstClr val="white"/>
                </a:solidFill>
                <a:latin typeface="Segoe UI Light" panose="020B0502040204020203" pitchFamily="34" charset="0"/>
                <a:cs typeface="Segoe UI Light" panose="020B0502040204020203" pitchFamily="34" charset="0"/>
              </a:rPr>
              <a:t>Azure Virtual Network #2</a:t>
            </a:r>
          </a:p>
        </p:txBody>
      </p:sp>
      <p:sp>
        <p:nvSpPr>
          <p:cNvPr id="32" name="Rectangle 31">
            <a:extLst>
              <a:ext uri="{FF2B5EF4-FFF2-40B4-BE49-F238E27FC236}">
                <a16:creationId xmlns:a16="http://schemas.microsoft.com/office/drawing/2014/main" id="{FBB24428-384C-458A-9E12-4AA4EB3142B4}"/>
              </a:ext>
            </a:extLst>
          </p:cNvPr>
          <p:cNvSpPr/>
          <p:nvPr/>
        </p:nvSpPr>
        <p:spPr>
          <a:xfrm>
            <a:off x="4236091" y="4841726"/>
            <a:ext cx="439043" cy="1575184"/>
          </a:xfrm>
          <a:prstGeom prst="rect">
            <a:avLst/>
          </a:prstGeom>
          <a:solidFill>
            <a:srgbClr val="92D050"/>
          </a:solidFill>
          <a:ln w="12700" cap="flat" cmpd="sng" algn="ctr">
            <a:solidFill>
              <a:srgbClr val="5B9BD5">
                <a:shade val="50000"/>
              </a:srgbClr>
            </a:solidFill>
            <a:prstDash val="solid"/>
            <a:miter lim="800000"/>
          </a:ln>
          <a:effectLst/>
        </p:spPr>
        <p:txBody>
          <a:bodyPr lIns="27978" tIns="27978" rIns="27978" bIns="27978" rtlCol="0" anchor="t" anchorCtr="0"/>
          <a:lstStyle/>
          <a:p>
            <a:pPr algn="ctr" defTabSz="932597">
              <a:defRPr/>
            </a:pPr>
            <a:r>
              <a:rPr lang="en-US" sz="1020" kern="0" dirty="0">
                <a:solidFill>
                  <a:sysClr val="windowText" lastClr="000000"/>
                </a:solidFill>
                <a:latin typeface="Segoe UI Light" panose="020B0502040204020203" pitchFamily="34" charset="0"/>
                <a:cs typeface="Segoe UI Light" panose="020B0502040204020203" pitchFamily="34" charset="0"/>
              </a:rPr>
              <a:t>GW</a:t>
            </a:r>
            <a:br>
              <a:rPr lang="en-US" sz="1020" kern="0" dirty="0">
                <a:solidFill>
                  <a:sysClr val="windowText" lastClr="000000"/>
                </a:solidFill>
                <a:latin typeface="Segoe UI Light" panose="020B0502040204020203" pitchFamily="34" charset="0"/>
                <a:cs typeface="Segoe UI Light" panose="020B0502040204020203" pitchFamily="34" charset="0"/>
              </a:rPr>
            </a:br>
            <a:r>
              <a:rPr lang="en-US" sz="1020" kern="0" dirty="0">
                <a:solidFill>
                  <a:sysClr val="windowText" lastClr="000000"/>
                </a:solidFill>
                <a:latin typeface="Segoe UI Light" panose="020B0502040204020203" pitchFamily="34" charset="0"/>
                <a:cs typeface="Segoe UI Light" panose="020B0502040204020203" pitchFamily="34" charset="0"/>
              </a:rPr>
              <a:t>Subnet</a:t>
            </a:r>
          </a:p>
        </p:txBody>
      </p:sp>
      <p:sp>
        <p:nvSpPr>
          <p:cNvPr id="33" name="Rectangle 32">
            <a:extLst>
              <a:ext uri="{FF2B5EF4-FFF2-40B4-BE49-F238E27FC236}">
                <a16:creationId xmlns:a16="http://schemas.microsoft.com/office/drawing/2014/main" id="{67E06C81-1632-4EFC-B1FE-24ECC39212EA}"/>
              </a:ext>
            </a:extLst>
          </p:cNvPr>
          <p:cNvSpPr/>
          <p:nvPr/>
        </p:nvSpPr>
        <p:spPr>
          <a:xfrm>
            <a:off x="9222629" y="4828472"/>
            <a:ext cx="802321" cy="1575184"/>
          </a:xfrm>
          <a:prstGeom prst="rect">
            <a:avLst/>
          </a:prstGeom>
          <a:solidFill>
            <a:srgbClr val="92D050"/>
          </a:solidFill>
          <a:ln w="12700" cap="flat" cmpd="sng" algn="ctr">
            <a:solidFill>
              <a:srgbClr val="5B9BD5">
                <a:shade val="50000"/>
              </a:srgbClr>
            </a:solidFill>
            <a:prstDash val="solid"/>
            <a:miter lim="800000"/>
          </a:ln>
          <a:effectLst/>
        </p:spPr>
        <p:txBody>
          <a:bodyPr lIns="27978" tIns="27978" rIns="27978" bIns="27978" rtlCol="0" anchor="t" anchorCtr="0"/>
          <a:lstStyle/>
          <a:p>
            <a:pPr algn="ctr" defTabSz="932597">
              <a:defRPr/>
            </a:pPr>
            <a:r>
              <a:rPr lang="en-US" sz="1122" kern="0" dirty="0">
                <a:solidFill>
                  <a:sysClr val="windowText" lastClr="000000"/>
                </a:solidFill>
                <a:latin typeface="Segoe UI Light" panose="020B0502040204020203" pitchFamily="34" charset="0"/>
                <a:cs typeface="Segoe UI Light" panose="020B0502040204020203" pitchFamily="34" charset="0"/>
              </a:rPr>
              <a:t>Subnet #6</a:t>
            </a:r>
            <a:br>
              <a:rPr lang="en-US" sz="1122" kern="0" dirty="0">
                <a:solidFill>
                  <a:sysClr val="windowText" lastClr="000000"/>
                </a:solidFill>
                <a:latin typeface="Segoe UI Light" panose="020B0502040204020203" pitchFamily="34" charset="0"/>
                <a:cs typeface="Segoe UI Light" panose="020B0502040204020203" pitchFamily="34" charset="0"/>
              </a:rPr>
            </a:br>
            <a:r>
              <a:rPr lang="en-US" sz="1122" kern="0" dirty="0">
                <a:solidFill>
                  <a:sysClr val="windowText" lastClr="000000"/>
                </a:solidFill>
                <a:latin typeface="Segoe UI Light" panose="020B0502040204020203" pitchFamily="34" charset="0"/>
                <a:cs typeface="Segoe UI Light" panose="020B0502040204020203" pitchFamily="34" charset="0"/>
              </a:rPr>
              <a:t>Manage</a:t>
            </a:r>
            <a:br>
              <a:rPr lang="en-US" sz="1122" kern="0" dirty="0">
                <a:solidFill>
                  <a:sysClr val="windowText" lastClr="000000"/>
                </a:solidFill>
                <a:latin typeface="Segoe UI Light" panose="020B0502040204020203" pitchFamily="34" charset="0"/>
                <a:cs typeface="Segoe UI Light" panose="020B0502040204020203" pitchFamily="34" charset="0"/>
              </a:rPr>
            </a:br>
            <a:r>
              <a:rPr lang="en-US" sz="1122" kern="0" dirty="0" err="1">
                <a:solidFill>
                  <a:sysClr val="windowText" lastClr="000000"/>
                </a:solidFill>
                <a:latin typeface="Segoe UI Light" panose="020B0502040204020203" pitchFamily="34" charset="0"/>
                <a:cs typeface="Segoe UI Light" panose="020B0502040204020203" pitchFamily="34" charset="0"/>
              </a:rPr>
              <a:t>ment</a:t>
            </a:r>
            <a:endParaRPr lang="en-US" sz="1122" kern="0" dirty="0">
              <a:solidFill>
                <a:sysClr val="windowText" lastClr="000000"/>
              </a:solidFill>
              <a:latin typeface="Segoe UI Light" panose="020B0502040204020203" pitchFamily="34" charset="0"/>
              <a:cs typeface="Segoe UI Light" panose="020B0502040204020203" pitchFamily="34" charset="0"/>
            </a:endParaRPr>
          </a:p>
        </p:txBody>
      </p:sp>
      <p:sp>
        <p:nvSpPr>
          <p:cNvPr id="34" name="TextBox 33">
            <a:extLst>
              <a:ext uri="{FF2B5EF4-FFF2-40B4-BE49-F238E27FC236}">
                <a16:creationId xmlns:a16="http://schemas.microsoft.com/office/drawing/2014/main" id="{DE6296FC-BA7B-48C8-AEBE-C8CAE30090E9}"/>
              </a:ext>
            </a:extLst>
          </p:cNvPr>
          <p:cNvSpPr txBox="1"/>
          <p:nvPr/>
        </p:nvSpPr>
        <p:spPr>
          <a:xfrm>
            <a:off x="7044507" y="5132024"/>
            <a:ext cx="2182207" cy="270285"/>
          </a:xfrm>
          <a:prstGeom prst="rect">
            <a:avLst/>
          </a:prstGeom>
          <a:noFill/>
        </p:spPr>
        <p:txBody>
          <a:bodyPr wrap="square" rtlCol="0">
            <a:spAutoFit/>
          </a:bodyPr>
          <a:lstStyle/>
          <a:p>
            <a:pPr algn="ctr" defTabSz="932597">
              <a:defRPr/>
            </a:pPr>
            <a:r>
              <a:rPr lang="en-US" sz="1122" kern="0" dirty="0">
                <a:solidFill>
                  <a:prstClr val="black"/>
                </a:solidFill>
                <a:latin typeface="Segoe UI Light" panose="020B0502040204020203" pitchFamily="34" charset="0"/>
                <a:cs typeface="Segoe UI Light" panose="020B0502040204020203" pitchFamily="34" charset="0"/>
              </a:rPr>
              <a:t>HANA Database Server(s) Prod</a:t>
            </a:r>
          </a:p>
        </p:txBody>
      </p:sp>
      <p:sp>
        <p:nvSpPr>
          <p:cNvPr id="35" name="Rectangle 34">
            <a:extLst>
              <a:ext uri="{FF2B5EF4-FFF2-40B4-BE49-F238E27FC236}">
                <a16:creationId xmlns:a16="http://schemas.microsoft.com/office/drawing/2014/main" id="{D0E712D8-B70C-4E2E-9995-0AC3BA5E534D}"/>
              </a:ext>
            </a:extLst>
          </p:cNvPr>
          <p:cNvSpPr/>
          <p:nvPr/>
        </p:nvSpPr>
        <p:spPr>
          <a:xfrm>
            <a:off x="7194940" y="4829275"/>
            <a:ext cx="1931945" cy="1575184"/>
          </a:xfrm>
          <a:prstGeom prst="rect">
            <a:avLst/>
          </a:prstGeom>
          <a:solidFill>
            <a:srgbClr val="92D050"/>
          </a:solidFill>
          <a:ln w="12700" cap="flat" cmpd="sng" algn="ctr">
            <a:solidFill>
              <a:srgbClr val="5B9BD5">
                <a:shade val="50000"/>
              </a:srgbClr>
            </a:solidFill>
            <a:prstDash val="solid"/>
            <a:miter lim="800000"/>
          </a:ln>
          <a:effectLst/>
        </p:spPr>
        <p:txBody>
          <a:bodyPr tIns="27978" bIns="27978" rtlCol="0" anchor="t" anchorCtr="0"/>
          <a:lstStyle/>
          <a:p>
            <a:pPr algn="ctr" defTabSz="932597">
              <a:defRPr/>
            </a:pPr>
            <a:r>
              <a:rPr lang="en-US" sz="1428" kern="0" dirty="0">
                <a:solidFill>
                  <a:sysClr val="windowText" lastClr="000000"/>
                </a:solidFill>
                <a:latin typeface="Segoe UI Light" panose="020B0502040204020203" pitchFamily="34" charset="0"/>
                <a:cs typeface="Segoe UI Light" panose="020B0502040204020203" pitchFamily="34" charset="0"/>
              </a:rPr>
              <a:t>Subnet #5 – DB DR</a:t>
            </a:r>
          </a:p>
        </p:txBody>
      </p:sp>
      <p:pic>
        <p:nvPicPr>
          <p:cNvPr id="36" name="Picture 35">
            <a:extLst>
              <a:ext uri="{FF2B5EF4-FFF2-40B4-BE49-F238E27FC236}">
                <a16:creationId xmlns:a16="http://schemas.microsoft.com/office/drawing/2014/main" id="{2690F5EA-5232-4004-8944-87CB2FDD281A}"/>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735184" y="4541765"/>
            <a:ext cx="307744" cy="307744"/>
          </a:xfrm>
          <a:prstGeom prst="rect">
            <a:avLst/>
          </a:prstGeom>
        </p:spPr>
      </p:pic>
      <p:sp>
        <p:nvSpPr>
          <p:cNvPr id="37" name="Rectangle 36">
            <a:extLst>
              <a:ext uri="{FF2B5EF4-FFF2-40B4-BE49-F238E27FC236}">
                <a16:creationId xmlns:a16="http://schemas.microsoft.com/office/drawing/2014/main" id="{79CDC2FE-31B5-4018-86B4-A436046CA704}"/>
              </a:ext>
            </a:extLst>
          </p:cNvPr>
          <p:cNvSpPr/>
          <p:nvPr/>
        </p:nvSpPr>
        <p:spPr>
          <a:xfrm>
            <a:off x="10414718" y="4375367"/>
            <a:ext cx="1159863" cy="2225138"/>
          </a:xfrm>
          <a:prstGeom prst="rect">
            <a:avLst/>
          </a:prstGeom>
          <a:solidFill>
            <a:schemeClr val="bg1">
              <a:lumMod val="75000"/>
            </a:schemeClr>
          </a:solidFill>
          <a:ln w="12700" cap="flat" cmpd="sng" algn="ctr">
            <a:solidFill>
              <a:srgbClr val="5B9BD5">
                <a:shade val="50000"/>
              </a:srgbClr>
            </a:solidFill>
            <a:prstDash val="solid"/>
            <a:miter lim="800000"/>
          </a:ln>
          <a:effectLst/>
        </p:spPr>
        <p:txBody>
          <a:bodyPr rtlCol="0" anchor="t" anchorCtr="0"/>
          <a:lstStyle/>
          <a:p>
            <a:pPr algn="ctr" defTabSz="932597">
              <a:defRPr/>
            </a:pPr>
            <a:br>
              <a:rPr lang="en-US" sz="1836" kern="0" dirty="0">
                <a:solidFill>
                  <a:sysClr val="windowText" lastClr="000000"/>
                </a:solidFill>
                <a:latin typeface="Segoe UI Light" panose="020B0502040204020203" pitchFamily="34" charset="0"/>
                <a:cs typeface="Segoe UI Light" panose="020B0502040204020203" pitchFamily="34" charset="0"/>
              </a:rPr>
            </a:br>
            <a:br>
              <a:rPr lang="en-US" sz="1836" kern="0" dirty="0">
                <a:solidFill>
                  <a:sysClr val="windowText" lastClr="000000"/>
                </a:solidFill>
                <a:latin typeface="Segoe UI Light" panose="020B0502040204020203" pitchFamily="34" charset="0"/>
                <a:cs typeface="Segoe UI Light" panose="020B0502040204020203" pitchFamily="34" charset="0"/>
              </a:rPr>
            </a:br>
            <a:endParaRPr lang="en-US" sz="1836" kern="0" dirty="0">
              <a:solidFill>
                <a:sysClr val="windowText" lastClr="000000"/>
              </a:solidFill>
              <a:latin typeface="Segoe UI Light" panose="020B0502040204020203" pitchFamily="34" charset="0"/>
              <a:cs typeface="Segoe UI Light" panose="020B0502040204020203" pitchFamily="34" charset="0"/>
            </a:endParaRPr>
          </a:p>
        </p:txBody>
      </p:sp>
      <p:sp>
        <p:nvSpPr>
          <p:cNvPr id="38" name="Rectangle 37">
            <a:extLst>
              <a:ext uri="{FF2B5EF4-FFF2-40B4-BE49-F238E27FC236}">
                <a16:creationId xmlns:a16="http://schemas.microsoft.com/office/drawing/2014/main" id="{8C6FD5AC-0291-4EF5-8A10-2161323B4B37}"/>
              </a:ext>
            </a:extLst>
          </p:cNvPr>
          <p:cNvSpPr/>
          <p:nvPr/>
        </p:nvSpPr>
        <p:spPr>
          <a:xfrm>
            <a:off x="4775497" y="4841726"/>
            <a:ext cx="2319894" cy="1575184"/>
          </a:xfrm>
          <a:prstGeom prst="rect">
            <a:avLst/>
          </a:prstGeom>
          <a:solidFill>
            <a:srgbClr val="92D050"/>
          </a:solidFill>
          <a:ln w="12700" cap="flat" cmpd="sng" algn="ctr">
            <a:solidFill>
              <a:srgbClr val="5B9BD5">
                <a:shade val="50000"/>
              </a:srgbClr>
            </a:solidFill>
            <a:prstDash val="solid"/>
            <a:miter lim="800000"/>
          </a:ln>
          <a:effectLst/>
        </p:spPr>
        <p:txBody>
          <a:bodyPr rtlCol="0" anchor="ctr"/>
          <a:lstStyle/>
          <a:p>
            <a:pPr algn="ctr" defTabSz="932597">
              <a:defRPr/>
            </a:pPr>
            <a:endParaRPr lang="en-US" sz="1836" kern="0" dirty="0">
              <a:solidFill>
                <a:sysClr val="windowText" lastClr="000000"/>
              </a:solidFill>
              <a:latin typeface="Calibri" panose="020F0502020204030204"/>
            </a:endParaRPr>
          </a:p>
        </p:txBody>
      </p:sp>
      <p:sp>
        <p:nvSpPr>
          <p:cNvPr id="39" name="TextBox 38">
            <a:extLst>
              <a:ext uri="{FF2B5EF4-FFF2-40B4-BE49-F238E27FC236}">
                <a16:creationId xmlns:a16="http://schemas.microsoft.com/office/drawing/2014/main" id="{229B92CE-2690-4BD4-90FA-F37B313E8381}"/>
              </a:ext>
            </a:extLst>
          </p:cNvPr>
          <p:cNvSpPr txBox="1"/>
          <p:nvPr/>
        </p:nvSpPr>
        <p:spPr>
          <a:xfrm>
            <a:off x="4779096" y="4855528"/>
            <a:ext cx="2323400" cy="265009"/>
          </a:xfrm>
          <a:prstGeom prst="rect">
            <a:avLst/>
          </a:prstGeom>
          <a:noFill/>
        </p:spPr>
        <p:txBody>
          <a:bodyPr wrap="square" rtlCol="0">
            <a:spAutoFit/>
          </a:bodyPr>
          <a:lstStyle/>
          <a:p>
            <a:pPr algn="ctr" defTabSz="932597">
              <a:defRPr/>
            </a:pPr>
            <a:r>
              <a:rPr lang="en-US" sz="1122" kern="0" dirty="0">
                <a:solidFill>
                  <a:sysClr val="windowText" lastClr="000000"/>
                </a:solidFill>
                <a:latin typeface="Segoe UI Light" panose="020B0502040204020203" pitchFamily="34" charset="0"/>
                <a:cs typeface="Segoe UI Light" panose="020B0502040204020203" pitchFamily="34" charset="0"/>
              </a:rPr>
              <a:t>Subnet #4 – AP DR</a:t>
            </a:r>
          </a:p>
        </p:txBody>
      </p:sp>
      <p:sp>
        <p:nvSpPr>
          <p:cNvPr id="40" name="Oval 39">
            <a:extLst>
              <a:ext uri="{FF2B5EF4-FFF2-40B4-BE49-F238E27FC236}">
                <a16:creationId xmlns:a16="http://schemas.microsoft.com/office/drawing/2014/main" id="{DBF87B9A-28C7-49AE-8566-66B5F86D894F}"/>
              </a:ext>
            </a:extLst>
          </p:cNvPr>
          <p:cNvSpPr/>
          <p:nvPr/>
        </p:nvSpPr>
        <p:spPr>
          <a:xfrm>
            <a:off x="1380881" y="5780739"/>
            <a:ext cx="196059" cy="197795"/>
          </a:xfrm>
          <a:prstGeom prst="ellipse">
            <a:avLst/>
          </a:prstGeom>
          <a:solidFill>
            <a:schemeClr val="accent5">
              <a:lumMod val="10000"/>
              <a:lumOff val="90000"/>
            </a:schemeClr>
          </a:solidFill>
          <a:ln w="9525" cap="flat" cmpd="sng" algn="ctr">
            <a:solidFill>
              <a:srgbClr val="5B9BD5">
                <a:shade val="50000"/>
              </a:srgbClr>
            </a:solidFill>
            <a:prstDash val="solid"/>
            <a:miter lim="800000"/>
          </a:ln>
          <a:effectLst/>
        </p:spPr>
        <p:txBody>
          <a:bodyPr rtlCol="0" anchor="ctr"/>
          <a:lstStyle/>
          <a:p>
            <a:pPr algn="ctr" defTabSz="932597">
              <a:defRPr/>
            </a:pPr>
            <a:r>
              <a:rPr lang="en-US" sz="1428" kern="0" dirty="0">
                <a:solidFill>
                  <a:sysClr val="windowText" lastClr="000000"/>
                </a:solidFill>
                <a:latin typeface="Segoe UI Light" panose="020B0502040204020203" pitchFamily="34" charset="0"/>
                <a:cs typeface="Segoe UI Light" panose="020B0502040204020203" pitchFamily="34" charset="0"/>
              </a:rPr>
              <a:t>2</a:t>
            </a:r>
          </a:p>
        </p:txBody>
      </p:sp>
      <p:cxnSp>
        <p:nvCxnSpPr>
          <p:cNvPr id="41" name="Straight Connector 40">
            <a:extLst>
              <a:ext uri="{FF2B5EF4-FFF2-40B4-BE49-F238E27FC236}">
                <a16:creationId xmlns:a16="http://schemas.microsoft.com/office/drawing/2014/main" id="{A8A042E9-652D-4480-A7F3-80E53CFC1534}"/>
              </a:ext>
            </a:extLst>
          </p:cNvPr>
          <p:cNvCxnSpPr>
            <a:cxnSpLocks/>
          </p:cNvCxnSpPr>
          <p:nvPr/>
        </p:nvCxnSpPr>
        <p:spPr>
          <a:xfrm>
            <a:off x="2103437" y="3908355"/>
            <a:ext cx="940168" cy="0"/>
          </a:xfrm>
          <a:prstGeom prst="line">
            <a:avLst/>
          </a:prstGeom>
          <a:noFill/>
          <a:ln w="57150" cap="flat" cmpd="sng" algn="ctr">
            <a:solidFill>
              <a:srgbClr val="FFFF00"/>
            </a:solidFill>
            <a:prstDash val="solid"/>
            <a:miter lim="800000"/>
          </a:ln>
          <a:effectLst/>
        </p:spPr>
      </p:cxnSp>
      <p:sp>
        <p:nvSpPr>
          <p:cNvPr id="42" name="Rectangular Callout 157">
            <a:extLst>
              <a:ext uri="{FF2B5EF4-FFF2-40B4-BE49-F238E27FC236}">
                <a16:creationId xmlns:a16="http://schemas.microsoft.com/office/drawing/2014/main" id="{6D784779-5725-413D-A582-CBAF401BC39D}"/>
              </a:ext>
            </a:extLst>
          </p:cNvPr>
          <p:cNvSpPr/>
          <p:nvPr/>
        </p:nvSpPr>
        <p:spPr>
          <a:xfrm>
            <a:off x="1701414" y="5630853"/>
            <a:ext cx="1260307" cy="515762"/>
          </a:xfrm>
          <a:prstGeom prst="wedgeRectCallout">
            <a:avLst>
              <a:gd name="adj1" fmla="val 51206"/>
              <a:gd name="adj2" fmla="val -63582"/>
            </a:avLst>
          </a:prstGeom>
          <a:solidFill>
            <a:schemeClr val="accent5">
              <a:lumMod val="10000"/>
              <a:lumOff val="90000"/>
            </a:schemeClr>
          </a:solidFill>
          <a:ln w="6350" cap="flat" cmpd="sng" algn="ctr">
            <a:solidFill>
              <a:srgbClr val="5B9BD5"/>
            </a:solidFill>
            <a:prstDash val="solid"/>
            <a:miter lim="800000"/>
          </a:ln>
          <a:effectLst/>
        </p:spPr>
        <p:txBody>
          <a:bodyPr lIns="0" rIns="0" rtlCol="0" anchor="ctr"/>
          <a:lstStyle/>
          <a:p>
            <a:pPr algn="ctr" defTabSz="932597">
              <a:defRPr/>
            </a:pPr>
            <a:r>
              <a:rPr lang="en-US" sz="1122" kern="0" dirty="0">
                <a:solidFill>
                  <a:sysClr val="windowText" lastClr="000000"/>
                </a:solidFill>
                <a:latin typeface="Calibri Light" panose="020F0302020204030204"/>
              </a:rPr>
              <a:t>ExpressRoute or/and S2S VPN ? </a:t>
            </a:r>
          </a:p>
        </p:txBody>
      </p:sp>
      <p:cxnSp>
        <p:nvCxnSpPr>
          <p:cNvPr id="43" name="Connector: Elbow 42">
            <a:extLst>
              <a:ext uri="{FF2B5EF4-FFF2-40B4-BE49-F238E27FC236}">
                <a16:creationId xmlns:a16="http://schemas.microsoft.com/office/drawing/2014/main" id="{6475ADDD-9B9A-4075-93E3-E6930E0BA19B}"/>
              </a:ext>
            </a:extLst>
          </p:cNvPr>
          <p:cNvCxnSpPr>
            <a:cxnSpLocks/>
            <a:endCxn id="19" idx="1"/>
          </p:cNvCxnSpPr>
          <p:nvPr/>
        </p:nvCxnSpPr>
        <p:spPr>
          <a:xfrm rot="5400000" flipH="1" flipV="1">
            <a:off x="3005873" y="2692043"/>
            <a:ext cx="1260968" cy="1185501"/>
          </a:xfrm>
          <a:prstGeom prst="bentConnector2">
            <a:avLst/>
          </a:prstGeom>
          <a:noFill/>
          <a:ln w="57150" cap="flat" cmpd="sng" algn="ctr">
            <a:solidFill>
              <a:srgbClr val="FFFF00"/>
            </a:solidFill>
            <a:prstDash val="solid"/>
            <a:miter lim="800000"/>
          </a:ln>
          <a:effectLst/>
        </p:spPr>
      </p:cxnSp>
      <p:cxnSp>
        <p:nvCxnSpPr>
          <p:cNvPr id="44" name="Connector: Elbow 43">
            <a:extLst>
              <a:ext uri="{FF2B5EF4-FFF2-40B4-BE49-F238E27FC236}">
                <a16:creationId xmlns:a16="http://schemas.microsoft.com/office/drawing/2014/main" id="{7BE45607-9169-421C-9C02-9316D93B0848}"/>
              </a:ext>
            </a:extLst>
          </p:cNvPr>
          <p:cNvCxnSpPr>
            <a:cxnSpLocks/>
            <a:endCxn id="32" idx="1"/>
          </p:cNvCxnSpPr>
          <p:nvPr/>
        </p:nvCxnSpPr>
        <p:spPr>
          <a:xfrm rot="16200000" flipH="1">
            <a:off x="2782827" y="4176054"/>
            <a:ext cx="1714044" cy="1192483"/>
          </a:xfrm>
          <a:prstGeom prst="bentConnector2">
            <a:avLst/>
          </a:prstGeom>
          <a:noFill/>
          <a:ln w="57150" cap="flat" cmpd="sng" algn="ctr">
            <a:solidFill>
              <a:srgbClr val="FFFF00"/>
            </a:solidFill>
            <a:prstDash val="solid"/>
            <a:miter lim="800000"/>
          </a:ln>
          <a:effectLst/>
        </p:spPr>
      </p:cxnSp>
      <p:sp>
        <p:nvSpPr>
          <p:cNvPr id="45" name="Oval 44">
            <a:extLst>
              <a:ext uri="{FF2B5EF4-FFF2-40B4-BE49-F238E27FC236}">
                <a16:creationId xmlns:a16="http://schemas.microsoft.com/office/drawing/2014/main" id="{66D0EE0A-182D-444E-8AAC-502B1AAEA82B}"/>
              </a:ext>
            </a:extLst>
          </p:cNvPr>
          <p:cNvSpPr/>
          <p:nvPr/>
        </p:nvSpPr>
        <p:spPr>
          <a:xfrm>
            <a:off x="9764372" y="1125580"/>
            <a:ext cx="196059" cy="197795"/>
          </a:xfrm>
          <a:prstGeom prst="ellipse">
            <a:avLst/>
          </a:prstGeom>
          <a:solidFill>
            <a:schemeClr val="accent5">
              <a:lumMod val="10000"/>
              <a:lumOff val="90000"/>
            </a:schemeClr>
          </a:solidFill>
          <a:ln w="9525" cap="flat" cmpd="sng" algn="ctr">
            <a:solidFill>
              <a:srgbClr val="5B9BD5">
                <a:shade val="50000"/>
              </a:srgbClr>
            </a:solidFill>
            <a:prstDash val="solid"/>
            <a:miter lim="800000"/>
          </a:ln>
          <a:effectLst/>
        </p:spPr>
        <p:txBody>
          <a:bodyPr rtlCol="0" anchor="ctr"/>
          <a:lstStyle/>
          <a:p>
            <a:pPr algn="ctr" defTabSz="932597">
              <a:defRPr/>
            </a:pPr>
            <a:r>
              <a:rPr lang="en-US" sz="1428" kern="0" dirty="0">
                <a:solidFill>
                  <a:sysClr val="windowText" lastClr="000000"/>
                </a:solidFill>
                <a:latin typeface="Segoe UI Light" panose="020B0502040204020203" pitchFamily="34" charset="0"/>
                <a:cs typeface="Segoe UI Light" panose="020B0502040204020203" pitchFamily="34" charset="0"/>
              </a:rPr>
              <a:t>4</a:t>
            </a:r>
          </a:p>
        </p:txBody>
      </p:sp>
      <p:sp>
        <p:nvSpPr>
          <p:cNvPr id="46" name="Rectangular Callout 172">
            <a:extLst>
              <a:ext uri="{FF2B5EF4-FFF2-40B4-BE49-F238E27FC236}">
                <a16:creationId xmlns:a16="http://schemas.microsoft.com/office/drawing/2014/main" id="{5005688E-8CBE-4D12-8D94-8B71039A9F0B}"/>
              </a:ext>
            </a:extLst>
          </p:cNvPr>
          <p:cNvSpPr/>
          <p:nvPr/>
        </p:nvSpPr>
        <p:spPr>
          <a:xfrm>
            <a:off x="8448884" y="1084691"/>
            <a:ext cx="1260304" cy="556789"/>
          </a:xfrm>
          <a:prstGeom prst="wedgeRectCallout">
            <a:avLst>
              <a:gd name="adj1" fmla="val -43587"/>
              <a:gd name="adj2" fmla="val 105205"/>
            </a:avLst>
          </a:prstGeom>
          <a:solidFill>
            <a:schemeClr val="accent5">
              <a:lumMod val="10000"/>
              <a:lumOff val="90000"/>
            </a:schemeClr>
          </a:solidFill>
          <a:ln w="6350" cap="flat" cmpd="sng" algn="ctr">
            <a:solidFill>
              <a:srgbClr val="5B9BD5"/>
            </a:solidFill>
            <a:prstDash val="solid"/>
            <a:miter lim="800000"/>
          </a:ln>
          <a:effectLst/>
        </p:spPr>
        <p:txBody>
          <a:bodyPr rtlCol="0" anchor="ctr"/>
          <a:lstStyle/>
          <a:p>
            <a:pPr algn="ctr" defTabSz="932597">
              <a:defRPr/>
            </a:pPr>
            <a:r>
              <a:rPr lang="en-US" sz="1122" kern="0" dirty="0">
                <a:solidFill>
                  <a:sysClr val="windowText" lastClr="000000"/>
                </a:solidFill>
                <a:latin typeface="Calibri Light" panose="020F0302020204030204"/>
              </a:rPr>
              <a:t>How to design</a:t>
            </a:r>
            <a:br>
              <a:rPr lang="en-US" sz="1122" kern="0" dirty="0">
                <a:solidFill>
                  <a:sysClr val="windowText" lastClr="000000"/>
                </a:solidFill>
                <a:latin typeface="Calibri Light" panose="020F0302020204030204"/>
              </a:rPr>
            </a:br>
            <a:r>
              <a:rPr lang="en-US" sz="1122" kern="0" dirty="0">
                <a:solidFill>
                  <a:sysClr val="windowText" lastClr="000000"/>
                </a:solidFill>
                <a:latin typeface="Calibri Light" panose="020F0302020204030204"/>
              </a:rPr>
              <a:t> highly available SQL Server VMs ?</a:t>
            </a:r>
          </a:p>
        </p:txBody>
      </p:sp>
      <p:sp>
        <p:nvSpPr>
          <p:cNvPr id="47" name="Oval 46">
            <a:extLst>
              <a:ext uri="{FF2B5EF4-FFF2-40B4-BE49-F238E27FC236}">
                <a16:creationId xmlns:a16="http://schemas.microsoft.com/office/drawing/2014/main" id="{48291DBE-E10E-44AB-A931-125261595AD6}"/>
              </a:ext>
            </a:extLst>
          </p:cNvPr>
          <p:cNvSpPr/>
          <p:nvPr/>
        </p:nvSpPr>
        <p:spPr>
          <a:xfrm>
            <a:off x="3319288" y="1381862"/>
            <a:ext cx="196059" cy="197795"/>
          </a:xfrm>
          <a:prstGeom prst="ellipse">
            <a:avLst/>
          </a:prstGeom>
          <a:solidFill>
            <a:schemeClr val="accent5">
              <a:lumMod val="10000"/>
              <a:lumOff val="90000"/>
            </a:schemeClr>
          </a:solidFill>
          <a:ln w="9525" cap="flat" cmpd="sng" algn="ctr">
            <a:solidFill>
              <a:srgbClr val="5B9BD5">
                <a:shade val="50000"/>
              </a:srgbClr>
            </a:solidFill>
            <a:prstDash val="solid"/>
            <a:miter lim="800000"/>
          </a:ln>
          <a:effectLst/>
        </p:spPr>
        <p:txBody>
          <a:bodyPr rtlCol="0" anchor="ctr"/>
          <a:lstStyle/>
          <a:p>
            <a:pPr algn="ctr" defTabSz="932597">
              <a:defRPr/>
            </a:pPr>
            <a:r>
              <a:rPr lang="en-US" sz="1428" kern="0" dirty="0">
                <a:solidFill>
                  <a:sysClr val="windowText" lastClr="000000"/>
                </a:solidFill>
                <a:latin typeface="Segoe UI Light" panose="020B0502040204020203" pitchFamily="34" charset="0"/>
                <a:cs typeface="Segoe UI Light" panose="020B0502040204020203" pitchFamily="34" charset="0"/>
              </a:rPr>
              <a:t>3</a:t>
            </a:r>
          </a:p>
        </p:txBody>
      </p:sp>
      <p:sp>
        <p:nvSpPr>
          <p:cNvPr id="48" name="Rectangular Callout 172">
            <a:extLst>
              <a:ext uri="{FF2B5EF4-FFF2-40B4-BE49-F238E27FC236}">
                <a16:creationId xmlns:a16="http://schemas.microsoft.com/office/drawing/2014/main" id="{5436612D-5BBC-4B71-BAB4-F563AC6F76F1}"/>
              </a:ext>
            </a:extLst>
          </p:cNvPr>
          <p:cNvSpPr/>
          <p:nvPr/>
        </p:nvSpPr>
        <p:spPr>
          <a:xfrm>
            <a:off x="3573970" y="1118293"/>
            <a:ext cx="1094181" cy="606367"/>
          </a:xfrm>
          <a:prstGeom prst="wedgeRectCallout">
            <a:avLst>
              <a:gd name="adj1" fmla="val 26587"/>
              <a:gd name="adj2" fmla="val 72509"/>
            </a:avLst>
          </a:prstGeom>
          <a:solidFill>
            <a:schemeClr val="accent5">
              <a:lumMod val="10000"/>
              <a:lumOff val="90000"/>
            </a:schemeClr>
          </a:solidFill>
          <a:ln w="6350" cap="flat" cmpd="sng" algn="ctr">
            <a:solidFill>
              <a:srgbClr val="5B9BD5"/>
            </a:solidFill>
            <a:prstDash val="solid"/>
            <a:miter lim="800000"/>
          </a:ln>
          <a:effectLst/>
        </p:spPr>
        <p:txBody>
          <a:bodyPr rtlCol="0" anchor="ctr"/>
          <a:lstStyle/>
          <a:p>
            <a:pPr algn="ctr" defTabSz="932597">
              <a:defRPr/>
            </a:pPr>
            <a:r>
              <a:rPr lang="en-US" sz="1122" kern="0" dirty="0">
                <a:solidFill>
                  <a:sysClr val="windowText" lastClr="000000"/>
                </a:solidFill>
                <a:latin typeface="Calibri Light" panose="020F0302020204030204"/>
              </a:rPr>
              <a:t>VPN/ ExpressRoute Gateway SKU ?</a:t>
            </a:r>
          </a:p>
        </p:txBody>
      </p:sp>
      <p:sp>
        <p:nvSpPr>
          <p:cNvPr id="49" name="Rectangular Callout 172">
            <a:extLst>
              <a:ext uri="{FF2B5EF4-FFF2-40B4-BE49-F238E27FC236}">
                <a16:creationId xmlns:a16="http://schemas.microsoft.com/office/drawing/2014/main" id="{B6CAA694-B098-4950-9BFE-923CC0ECFF62}"/>
              </a:ext>
            </a:extLst>
          </p:cNvPr>
          <p:cNvSpPr/>
          <p:nvPr/>
        </p:nvSpPr>
        <p:spPr>
          <a:xfrm>
            <a:off x="4916799" y="1022868"/>
            <a:ext cx="1363257" cy="556789"/>
          </a:xfrm>
          <a:prstGeom prst="wedgeRectCallout">
            <a:avLst>
              <a:gd name="adj1" fmla="val -29728"/>
              <a:gd name="adj2" fmla="val 133432"/>
            </a:avLst>
          </a:prstGeom>
          <a:solidFill>
            <a:schemeClr val="accent5">
              <a:lumMod val="10000"/>
              <a:lumOff val="90000"/>
            </a:schemeClr>
          </a:solidFill>
          <a:ln w="6350" cap="flat" cmpd="sng" algn="ctr">
            <a:solidFill>
              <a:srgbClr val="5B9BD5"/>
            </a:solidFill>
            <a:prstDash val="solid"/>
            <a:miter lim="800000"/>
          </a:ln>
          <a:effectLst/>
        </p:spPr>
        <p:txBody>
          <a:bodyPr rtlCol="0" anchor="ctr"/>
          <a:lstStyle/>
          <a:p>
            <a:pPr algn="ctr" defTabSz="932597">
              <a:defRPr/>
            </a:pPr>
            <a:r>
              <a:rPr lang="en-US" sz="1122" kern="0" dirty="0">
                <a:solidFill>
                  <a:sysClr val="windowText" lastClr="000000"/>
                </a:solidFill>
                <a:latin typeface="Calibri Light" panose="020F0302020204030204"/>
              </a:rPr>
              <a:t>How to design</a:t>
            </a:r>
            <a:br>
              <a:rPr lang="en-US" sz="1122" kern="0" dirty="0">
                <a:solidFill>
                  <a:sysClr val="windowText" lastClr="000000"/>
                </a:solidFill>
                <a:latin typeface="Calibri Light" panose="020F0302020204030204"/>
              </a:rPr>
            </a:br>
            <a:r>
              <a:rPr lang="en-US" sz="1122" kern="0" dirty="0">
                <a:solidFill>
                  <a:sysClr val="windowText" lastClr="000000"/>
                </a:solidFill>
                <a:latin typeface="Calibri Light" panose="020F0302020204030204"/>
              </a:rPr>
              <a:t> highly available ASCS, SOFS and AP ?</a:t>
            </a:r>
          </a:p>
        </p:txBody>
      </p:sp>
      <p:sp>
        <p:nvSpPr>
          <p:cNvPr id="50" name="Oval 49">
            <a:extLst>
              <a:ext uri="{FF2B5EF4-FFF2-40B4-BE49-F238E27FC236}">
                <a16:creationId xmlns:a16="http://schemas.microsoft.com/office/drawing/2014/main" id="{F1AA647B-B98B-4212-B849-20A1F1080FCC}"/>
              </a:ext>
            </a:extLst>
          </p:cNvPr>
          <p:cNvSpPr/>
          <p:nvPr/>
        </p:nvSpPr>
        <p:spPr>
          <a:xfrm>
            <a:off x="5500397" y="758751"/>
            <a:ext cx="196059" cy="197795"/>
          </a:xfrm>
          <a:prstGeom prst="ellipse">
            <a:avLst/>
          </a:prstGeom>
          <a:solidFill>
            <a:schemeClr val="accent5">
              <a:lumMod val="10000"/>
              <a:lumOff val="90000"/>
            </a:schemeClr>
          </a:solidFill>
          <a:ln w="9525" cap="flat" cmpd="sng" algn="ctr">
            <a:solidFill>
              <a:srgbClr val="5B9BD5">
                <a:shade val="50000"/>
              </a:srgbClr>
            </a:solidFill>
            <a:prstDash val="solid"/>
            <a:miter lim="800000"/>
          </a:ln>
          <a:effectLst/>
        </p:spPr>
        <p:txBody>
          <a:bodyPr rtlCol="0" anchor="ctr"/>
          <a:lstStyle/>
          <a:p>
            <a:pPr algn="ctr" defTabSz="932597">
              <a:defRPr/>
            </a:pPr>
            <a:r>
              <a:rPr lang="en-US" sz="1428" kern="0" dirty="0">
                <a:solidFill>
                  <a:sysClr val="windowText" lastClr="000000"/>
                </a:solidFill>
                <a:latin typeface="Segoe UI Light" panose="020B0502040204020203" pitchFamily="34" charset="0"/>
                <a:cs typeface="Segoe UI Light" panose="020B0502040204020203" pitchFamily="34" charset="0"/>
              </a:rPr>
              <a:t>5</a:t>
            </a:r>
          </a:p>
        </p:txBody>
      </p:sp>
      <p:sp>
        <p:nvSpPr>
          <p:cNvPr id="51" name="Rectangular Callout 172">
            <a:extLst>
              <a:ext uri="{FF2B5EF4-FFF2-40B4-BE49-F238E27FC236}">
                <a16:creationId xmlns:a16="http://schemas.microsoft.com/office/drawing/2014/main" id="{AF49C29E-45AC-4990-B11D-E5AC58712BC3}"/>
              </a:ext>
            </a:extLst>
          </p:cNvPr>
          <p:cNvSpPr/>
          <p:nvPr/>
        </p:nvSpPr>
        <p:spPr>
          <a:xfrm>
            <a:off x="7887881" y="6336825"/>
            <a:ext cx="1030864" cy="442356"/>
          </a:xfrm>
          <a:prstGeom prst="wedgeRectCallout">
            <a:avLst>
              <a:gd name="adj1" fmla="val -18074"/>
              <a:gd name="adj2" fmla="val -87249"/>
            </a:avLst>
          </a:prstGeom>
          <a:solidFill>
            <a:schemeClr val="accent5">
              <a:lumMod val="10000"/>
              <a:lumOff val="90000"/>
            </a:schemeClr>
          </a:solidFill>
          <a:ln w="6350" cap="flat" cmpd="sng" algn="ctr">
            <a:solidFill>
              <a:srgbClr val="5B9BD5"/>
            </a:solidFill>
            <a:prstDash val="solid"/>
            <a:miter lim="800000"/>
          </a:ln>
          <a:effectLst/>
        </p:spPr>
        <p:txBody>
          <a:bodyPr rtlCol="0" anchor="ctr"/>
          <a:lstStyle/>
          <a:p>
            <a:pPr algn="ctr" defTabSz="932597">
              <a:defRPr/>
            </a:pPr>
            <a:r>
              <a:rPr lang="en-US" sz="1122" kern="0" dirty="0">
                <a:solidFill>
                  <a:sysClr val="windowText" lastClr="000000"/>
                </a:solidFill>
                <a:latin typeface="Calibri Light" panose="020F0302020204030204"/>
              </a:rPr>
              <a:t>What are DR solutions ?</a:t>
            </a:r>
          </a:p>
        </p:txBody>
      </p:sp>
      <p:sp>
        <p:nvSpPr>
          <p:cNvPr id="52" name="Rectangular Callout 172">
            <a:extLst>
              <a:ext uri="{FF2B5EF4-FFF2-40B4-BE49-F238E27FC236}">
                <a16:creationId xmlns:a16="http://schemas.microsoft.com/office/drawing/2014/main" id="{D765C97D-CD6C-4A59-AC88-B9A3A6B5B9AF}"/>
              </a:ext>
            </a:extLst>
          </p:cNvPr>
          <p:cNvSpPr/>
          <p:nvPr/>
        </p:nvSpPr>
        <p:spPr>
          <a:xfrm>
            <a:off x="8945009" y="3624377"/>
            <a:ext cx="1224465" cy="442356"/>
          </a:xfrm>
          <a:prstGeom prst="wedgeRectCallout">
            <a:avLst>
              <a:gd name="adj1" fmla="val -14241"/>
              <a:gd name="adj2" fmla="val -132467"/>
            </a:avLst>
          </a:prstGeom>
          <a:solidFill>
            <a:schemeClr val="accent5">
              <a:lumMod val="10000"/>
              <a:lumOff val="90000"/>
            </a:schemeClr>
          </a:solidFill>
          <a:ln w="6350" cap="flat" cmpd="sng" algn="ctr">
            <a:solidFill>
              <a:srgbClr val="5B9BD5"/>
            </a:solidFill>
            <a:prstDash val="solid"/>
            <a:miter lim="800000"/>
          </a:ln>
          <a:effectLst/>
        </p:spPr>
        <p:txBody>
          <a:bodyPr rtlCol="0" anchor="ctr"/>
          <a:lstStyle/>
          <a:p>
            <a:pPr algn="ctr" defTabSz="932597">
              <a:defRPr/>
            </a:pPr>
            <a:r>
              <a:rPr lang="en-US" sz="1122" kern="0" dirty="0">
                <a:solidFill>
                  <a:sysClr val="windowText" lastClr="000000"/>
                </a:solidFill>
                <a:latin typeface="Calibri Light" panose="020F0302020204030204"/>
              </a:rPr>
              <a:t>Domain controller</a:t>
            </a:r>
            <a:br>
              <a:rPr lang="en-US" sz="1122" kern="0" dirty="0">
                <a:solidFill>
                  <a:sysClr val="windowText" lastClr="000000"/>
                </a:solidFill>
                <a:latin typeface="Calibri Light" panose="020F0302020204030204"/>
              </a:rPr>
            </a:br>
            <a:r>
              <a:rPr lang="en-US" sz="1122" kern="0" dirty="0">
                <a:solidFill>
                  <a:sysClr val="windowText" lastClr="000000"/>
                </a:solidFill>
                <a:latin typeface="Calibri Light" panose="020F0302020204030204"/>
              </a:rPr>
              <a:t>and other VMs ?</a:t>
            </a:r>
          </a:p>
        </p:txBody>
      </p:sp>
      <p:sp>
        <p:nvSpPr>
          <p:cNvPr id="53" name="Oval 52">
            <a:extLst>
              <a:ext uri="{FF2B5EF4-FFF2-40B4-BE49-F238E27FC236}">
                <a16:creationId xmlns:a16="http://schemas.microsoft.com/office/drawing/2014/main" id="{A83DBD76-B8AE-4068-BF3E-32B2F04533B0}"/>
              </a:ext>
            </a:extLst>
          </p:cNvPr>
          <p:cNvSpPr/>
          <p:nvPr/>
        </p:nvSpPr>
        <p:spPr>
          <a:xfrm>
            <a:off x="10241203" y="3768572"/>
            <a:ext cx="196059" cy="197795"/>
          </a:xfrm>
          <a:prstGeom prst="ellipse">
            <a:avLst/>
          </a:prstGeom>
          <a:solidFill>
            <a:schemeClr val="accent5">
              <a:lumMod val="10000"/>
              <a:lumOff val="90000"/>
            </a:schemeClr>
          </a:solidFill>
          <a:ln w="9525" cap="flat" cmpd="sng" algn="ctr">
            <a:solidFill>
              <a:srgbClr val="5B9BD5">
                <a:shade val="50000"/>
              </a:srgbClr>
            </a:solidFill>
            <a:prstDash val="solid"/>
            <a:miter lim="800000"/>
          </a:ln>
          <a:effectLst/>
        </p:spPr>
        <p:txBody>
          <a:bodyPr rtlCol="0" anchor="ctr"/>
          <a:lstStyle/>
          <a:p>
            <a:pPr algn="ctr" defTabSz="932597">
              <a:defRPr/>
            </a:pPr>
            <a:r>
              <a:rPr lang="en-US" sz="1428" kern="0" dirty="0">
                <a:solidFill>
                  <a:sysClr val="windowText" lastClr="000000"/>
                </a:solidFill>
                <a:latin typeface="Segoe UI Light" panose="020B0502040204020203" pitchFamily="34" charset="0"/>
                <a:cs typeface="Segoe UI Light" panose="020B0502040204020203" pitchFamily="34" charset="0"/>
              </a:rPr>
              <a:t>6</a:t>
            </a:r>
          </a:p>
        </p:txBody>
      </p:sp>
      <p:sp>
        <p:nvSpPr>
          <p:cNvPr id="54" name="Rectangular Callout 172">
            <a:extLst>
              <a:ext uri="{FF2B5EF4-FFF2-40B4-BE49-F238E27FC236}">
                <a16:creationId xmlns:a16="http://schemas.microsoft.com/office/drawing/2014/main" id="{B367DC08-D62C-4725-80D5-9DE20EDE32E9}"/>
              </a:ext>
            </a:extLst>
          </p:cNvPr>
          <p:cNvSpPr/>
          <p:nvPr/>
        </p:nvSpPr>
        <p:spPr>
          <a:xfrm>
            <a:off x="10491140" y="703907"/>
            <a:ext cx="1224465" cy="582446"/>
          </a:xfrm>
          <a:prstGeom prst="wedgeRectCallout">
            <a:avLst>
              <a:gd name="adj1" fmla="val -15991"/>
              <a:gd name="adj2" fmla="val 93623"/>
            </a:avLst>
          </a:prstGeom>
          <a:solidFill>
            <a:schemeClr val="accent5">
              <a:lumMod val="10000"/>
              <a:lumOff val="90000"/>
            </a:schemeClr>
          </a:solidFill>
          <a:ln w="6350" cap="flat" cmpd="sng" algn="ctr">
            <a:solidFill>
              <a:srgbClr val="5B9BD5"/>
            </a:solidFill>
            <a:prstDash val="solid"/>
            <a:miter lim="800000"/>
          </a:ln>
          <a:effectLst/>
        </p:spPr>
        <p:txBody>
          <a:bodyPr rtlCol="0" anchor="ctr"/>
          <a:lstStyle/>
          <a:p>
            <a:pPr algn="ctr" defTabSz="932597">
              <a:defRPr/>
            </a:pPr>
            <a:r>
              <a:rPr lang="en-US" sz="1122" kern="0" dirty="0">
                <a:solidFill>
                  <a:sysClr val="windowText" lastClr="000000"/>
                </a:solidFill>
                <a:latin typeface="Calibri Light" panose="020F0302020204030204"/>
              </a:rPr>
              <a:t>What other Azure services can be used ?</a:t>
            </a:r>
          </a:p>
        </p:txBody>
      </p:sp>
      <p:sp>
        <p:nvSpPr>
          <p:cNvPr id="55" name="Oval 54">
            <a:extLst>
              <a:ext uri="{FF2B5EF4-FFF2-40B4-BE49-F238E27FC236}">
                <a16:creationId xmlns:a16="http://schemas.microsoft.com/office/drawing/2014/main" id="{578ADA98-EE25-412A-AAC4-0EE6EA0EFC66}"/>
              </a:ext>
            </a:extLst>
          </p:cNvPr>
          <p:cNvSpPr/>
          <p:nvPr/>
        </p:nvSpPr>
        <p:spPr>
          <a:xfrm>
            <a:off x="11813378" y="758750"/>
            <a:ext cx="196059" cy="197795"/>
          </a:xfrm>
          <a:prstGeom prst="ellipse">
            <a:avLst/>
          </a:prstGeom>
          <a:solidFill>
            <a:schemeClr val="accent5">
              <a:lumMod val="10000"/>
              <a:lumOff val="90000"/>
            </a:schemeClr>
          </a:solidFill>
          <a:ln w="9525" cap="flat" cmpd="sng" algn="ctr">
            <a:solidFill>
              <a:srgbClr val="5B9BD5">
                <a:shade val="50000"/>
              </a:srgbClr>
            </a:solidFill>
            <a:prstDash val="solid"/>
            <a:miter lim="800000"/>
          </a:ln>
          <a:effectLst/>
        </p:spPr>
        <p:txBody>
          <a:bodyPr rtlCol="0" anchor="ctr"/>
          <a:lstStyle/>
          <a:p>
            <a:pPr algn="ctr" defTabSz="932597">
              <a:defRPr/>
            </a:pPr>
            <a:r>
              <a:rPr lang="en-US" sz="1428" kern="0" dirty="0">
                <a:solidFill>
                  <a:sysClr val="windowText" lastClr="000000"/>
                </a:solidFill>
                <a:latin typeface="Segoe UI Light" panose="020B0502040204020203" pitchFamily="34" charset="0"/>
                <a:cs typeface="Segoe UI Light" panose="020B0502040204020203" pitchFamily="34" charset="0"/>
              </a:rPr>
              <a:t>7</a:t>
            </a:r>
          </a:p>
        </p:txBody>
      </p:sp>
      <p:sp>
        <p:nvSpPr>
          <p:cNvPr id="56" name="Oval 55">
            <a:extLst>
              <a:ext uri="{FF2B5EF4-FFF2-40B4-BE49-F238E27FC236}">
                <a16:creationId xmlns:a16="http://schemas.microsoft.com/office/drawing/2014/main" id="{42BC65F7-D955-4C63-91AA-51C25CE05203}"/>
              </a:ext>
            </a:extLst>
          </p:cNvPr>
          <p:cNvSpPr/>
          <p:nvPr/>
        </p:nvSpPr>
        <p:spPr>
          <a:xfrm>
            <a:off x="9012005" y="6454977"/>
            <a:ext cx="196059" cy="197795"/>
          </a:xfrm>
          <a:prstGeom prst="ellipse">
            <a:avLst/>
          </a:prstGeom>
          <a:solidFill>
            <a:schemeClr val="accent5">
              <a:lumMod val="10000"/>
              <a:lumOff val="90000"/>
            </a:schemeClr>
          </a:solidFill>
          <a:ln w="9525" cap="flat" cmpd="sng" algn="ctr">
            <a:solidFill>
              <a:srgbClr val="5B9BD5">
                <a:shade val="50000"/>
              </a:srgbClr>
            </a:solidFill>
            <a:prstDash val="solid"/>
            <a:miter lim="800000"/>
          </a:ln>
          <a:effectLst/>
        </p:spPr>
        <p:txBody>
          <a:bodyPr rtlCol="0" anchor="ctr"/>
          <a:lstStyle/>
          <a:p>
            <a:pPr algn="ctr" defTabSz="932597">
              <a:defRPr/>
            </a:pPr>
            <a:r>
              <a:rPr lang="en-US" sz="1428" kern="0" dirty="0">
                <a:solidFill>
                  <a:sysClr val="windowText" lastClr="000000"/>
                </a:solidFill>
                <a:latin typeface="Segoe UI Light" panose="020B0502040204020203" pitchFamily="34" charset="0"/>
                <a:cs typeface="Segoe UI Light" panose="020B0502040204020203" pitchFamily="34" charset="0"/>
              </a:rPr>
              <a:t>8</a:t>
            </a:r>
          </a:p>
        </p:txBody>
      </p:sp>
      <p:sp>
        <p:nvSpPr>
          <p:cNvPr id="57" name="Rectangular Callout 172">
            <a:extLst>
              <a:ext uri="{FF2B5EF4-FFF2-40B4-BE49-F238E27FC236}">
                <a16:creationId xmlns:a16="http://schemas.microsoft.com/office/drawing/2014/main" id="{CE46FE6D-1F81-4C85-968A-E24831D0761D}"/>
              </a:ext>
            </a:extLst>
          </p:cNvPr>
          <p:cNvSpPr/>
          <p:nvPr/>
        </p:nvSpPr>
        <p:spPr>
          <a:xfrm>
            <a:off x="9802485" y="205847"/>
            <a:ext cx="1224465" cy="423817"/>
          </a:xfrm>
          <a:prstGeom prst="wedgeRectCallout">
            <a:avLst>
              <a:gd name="adj1" fmla="val -35514"/>
              <a:gd name="adj2" fmla="val 121705"/>
            </a:avLst>
          </a:prstGeom>
          <a:solidFill>
            <a:schemeClr val="accent5">
              <a:lumMod val="10000"/>
              <a:lumOff val="90000"/>
            </a:schemeClr>
          </a:solidFill>
          <a:ln w="6350" cap="flat" cmpd="sng" algn="ctr">
            <a:solidFill>
              <a:srgbClr val="5B9BD5"/>
            </a:solidFill>
            <a:prstDash val="solid"/>
            <a:miter lim="800000"/>
          </a:ln>
          <a:effectLst/>
        </p:spPr>
        <p:txBody>
          <a:bodyPr rtlCol="0" anchor="ctr"/>
          <a:lstStyle/>
          <a:p>
            <a:pPr algn="ctr" defTabSz="932597">
              <a:defRPr/>
            </a:pPr>
            <a:r>
              <a:rPr lang="en-US" sz="1122" kern="0" dirty="0">
                <a:solidFill>
                  <a:sysClr val="windowText" lastClr="000000"/>
                </a:solidFill>
                <a:latin typeface="Calibri Light" panose="020F0302020204030204"/>
              </a:rPr>
              <a:t>Decide Azure regions to use</a:t>
            </a:r>
          </a:p>
        </p:txBody>
      </p:sp>
      <p:sp>
        <p:nvSpPr>
          <p:cNvPr id="58" name="Oval 57">
            <a:extLst>
              <a:ext uri="{FF2B5EF4-FFF2-40B4-BE49-F238E27FC236}">
                <a16:creationId xmlns:a16="http://schemas.microsoft.com/office/drawing/2014/main" id="{5172847F-5D2D-45E4-9138-1331DBF3B919}"/>
              </a:ext>
            </a:extLst>
          </p:cNvPr>
          <p:cNvSpPr/>
          <p:nvPr/>
        </p:nvSpPr>
        <p:spPr>
          <a:xfrm>
            <a:off x="11103373" y="240967"/>
            <a:ext cx="196059" cy="197795"/>
          </a:xfrm>
          <a:prstGeom prst="ellipse">
            <a:avLst/>
          </a:prstGeom>
          <a:solidFill>
            <a:schemeClr val="accent5">
              <a:lumMod val="10000"/>
              <a:lumOff val="90000"/>
            </a:schemeClr>
          </a:solidFill>
          <a:ln w="9525" cap="flat" cmpd="sng" algn="ctr">
            <a:solidFill>
              <a:srgbClr val="5B9BD5">
                <a:shade val="50000"/>
              </a:srgbClr>
            </a:solidFill>
            <a:prstDash val="solid"/>
            <a:miter lim="800000"/>
          </a:ln>
          <a:effectLst/>
        </p:spPr>
        <p:txBody>
          <a:bodyPr rtlCol="0" anchor="ctr"/>
          <a:lstStyle/>
          <a:p>
            <a:pPr algn="ctr" defTabSz="932597">
              <a:defRPr/>
            </a:pPr>
            <a:r>
              <a:rPr lang="en-US" sz="1428" kern="0" dirty="0">
                <a:solidFill>
                  <a:sysClr val="windowText" lastClr="000000"/>
                </a:solidFill>
                <a:latin typeface="Segoe UI Light" panose="020B0502040204020203" pitchFamily="34" charset="0"/>
                <a:cs typeface="Segoe UI Light" panose="020B0502040204020203" pitchFamily="34" charset="0"/>
              </a:rPr>
              <a:t>1</a:t>
            </a:r>
          </a:p>
        </p:txBody>
      </p:sp>
    </p:spTree>
    <p:extLst>
      <p:ext uri="{BB962C8B-B14F-4D97-AF65-F5344CB8AC3E}">
        <p14:creationId xmlns:p14="http://schemas.microsoft.com/office/powerpoint/2010/main" val="28209354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fade">
                                      <p:cBhvr>
                                        <p:cTn id="7" dur="1000"/>
                                        <p:tgtEl>
                                          <p:spTgt spid="57"/>
                                        </p:tgtEl>
                                      </p:cBhvr>
                                    </p:animEffect>
                                    <p:anim calcmode="lin" valueType="num">
                                      <p:cBhvr>
                                        <p:cTn id="8" dur="1000" fill="hold"/>
                                        <p:tgtEl>
                                          <p:spTgt spid="57"/>
                                        </p:tgtEl>
                                        <p:attrNameLst>
                                          <p:attrName>ppt_x</p:attrName>
                                        </p:attrNameLst>
                                      </p:cBhvr>
                                      <p:tavLst>
                                        <p:tav tm="0">
                                          <p:val>
                                            <p:strVal val="#ppt_x"/>
                                          </p:val>
                                        </p:tav>
                                        <p:tav tm="100000">
                                          <p:val>
                                            <p:strVal val="#ppt_x"/>
                                          </p:val>
                                        </p:tav>
                                      </p:tavLst>
                                    </p:anim>
                                    <p:anim calcmode="lin" valueType="num">
                                      <p:cBhvr>
                                        <p:cTn id="9" dur="1000" fill="hold"/>
                                        <p:tgtEl>
                                          <p:spTgt spid="5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58"/>
                                        </p:tgtEl>
                                        <p:attrNameLst>
                                          <p:attrName>style.visibility</p:attrName>
                                        </p:attrNameLst>
                                      </p:cBhvr>
                                      <p:to>
                                        <p:strVal val="visible"/>
                                      </p:to>
                                    </p:set>
                                    <p:animEffect transition="in" filter="fade">
                                      <p:cBhvr>
                                        <p:cTn id="12" dur="1000"/>
                                        <p:tgtEl>
                                          <p:spTgt spid="58"/>
                                        </p:tgtEl>
                                      </p:cBhvr>
                                    </p:animEffect>
                                    <p:anim calcmode="lin" valueType="num">
                                      <p:cBhvr>
                                        <p:cTn id="13" dur="1000" fill="hold"/>
                                        <p:tgtEl>
                                          <p:spTgt spid="58"/>
                                        </p:tgtEl>
                                        <p:attrNameLst>
                                          <p:attrName>ppt_x</p:attrName>
                                        </p:attrNameLst>
                                      </p:cBhvr>
                                      <p:tavLst>
                                        <p:tav tm="0">
                                          <p:val>
                                            <p:strVal val="#ppt_x"/>
                                          </p:val>
                                        </p:tav>
                                        <p:tav tm="100000">
                                          <p:val>
                                            <p:strVal val="#ppt_x"/>
                                          </p:val>
                                        </p:tav>
                                      </p:tavLst>
                                    </p:anim>
                                    <p:anim calcmode="lin" valueType="num">
                                      <p:cBhvr>
                                        <p:cTn id="14" dur="1000" fill="hold"/>
                                        <p:tgtEl>
                                          <p:spTgt spid="58"/>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40"/>
                                        </p:tgtEl>
                                        <p:attrNameLst>
                                          <p:attrName>style.visibility</p:attrName>
                                        </p:attrNameLst>
                                      </p:cBhvr>
                                      <p:to>
                                        <p:strVal val="visible"/>
                                      </p:to>
                                    </p:set>
                                    <p:animEffect transition="in" filter="fade">
                                      <p:cBhvr>
                                        <p:cTn id="19" dur="1000"/>
                                        <p:tgtEl>
                                          <p:spTgt spid="40"/>
                                        </p:tgtEl>
                                      </p:cBhvr>
                                    </p:animEffect>
                                    <p:anim calcmode="lin" valueType="num">
                                      <p:cBhvr>
                                        <p:cTn id="20" dur="1000" fill="hold"/>
                                        <p:tgtEl>
                                          <p:spTgt spid="40"/>
                                        </p:tgtEl>
                                        <p:attrNameLst>
                                          <p:attrName>ppt_x</p:attrName>
                                        </p:attrNameLst>
                                      </p:cBhvr>
                                      <p:tavLst>
                                        <p:tav tm="0">
                                          <p:val>
                                            <p:strVal val="#ppt_x"/>
                                          </p:val>
                                        </p:tav>
                                        <p:tav tm="100000">
                                          <p:val>
                                            <p:strVal val="#ppt_x"/>
                                          </p:val>
                                        </p:tav>
                                      </p:tavLst>
                                    </p:anim>
                                    <p:anim calcmode="lin" valueType="num">
                                      <p:cBhvr>
                                        <p:cTn id="21" dur="1000" fill="hold"/>
                                        <p:tgtEl>
                                          <p:spTgt spid="40"/>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42"/>
                                        </p:tgtEl>
                                        <p:attrNameLst>
                                          <p:attrName>style.visibility</p:attrName>
                                        </p:attrNameLst>
                                      </p:cBhvr>
                                      <p:to>
                                        <p:strVal val="visible"/>
                                      </p:to>
                                    </p:set>
                                    <p:animEffect transition="in" filter="fade">
                                      <p:cBhvr>
                                        <p:cTn id="24" dur="1000"/>
                                        <p:tgtEl>
                                          <p:spTgt spid="42"/>
                                        </p:tgtEl>
                                      </p:cBhvr>
                                    </p:animEffect>
                                    <p:anim calcmode="lin" valueType="num">
                                      <p:cBhvr>
                                        <p:cTn id="25" dur="1000" fill="hold"/>
                                        <p:tgtEl>
                                          <p:spTgt spid="42"/>
                                        </p:tgtEl>
                                        <p:attrNameLst>
                                          <p:attrName>ppt_x</p:attrName>
                                        </p:attrNameLst>
                                      </p:cBhvr>
                                      <p:tavLst>
                                        <p:tav tm="0">
                                          <p:val>
                                            <p:strVal val="#ppt_x"/>
                                          </p:val>
                                        </p:tav>
                                        <p:tav tm="100000">
                                          <p:val>
                                            <p:strVal val="#ppt_x"/>
                                          </p:val>
                                        </p:tav>
                                      </p:tavLst>
                                    </p:anim>
                                    <p:anim calcmode="lin" valueType="num">
                                      <p:cBhvr>
                                        <p:cTn id="26" dur="1000" fill="hold"/>
                                        <p:tgtEl>
                                          <p:spTgt spid="42"/>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47"/>
                                        </p:tgtEl>
                                        <p:attrNameLst>
                                          <p:attrName>style.visibility</p:attrName>
                                        </p:attrNameLst>
                                      </p:cBhvr>
                                      <p:to>
                                        <p:strVal val="visible"/>
                                      </p:to>
                                    </p:set>
                                    <p:animEffect transition="in" filter="fade">
                                      <p:cBhvr>
                                        <p:cTn id="31" dur="1000"/>
                                        <p:tgtEl>
                                          <p:spTgt spid="47"/>
                                        </p:tgtEl>
                                      </p:cBhvr>
                                    </p:animEffect>
                                    <p:anim calcmode="lin" valueType="num">
                                      <p:cBhvr>
                                        <p:cTn id="32" dur="1000" fill="hold"/>
                                        <p:tgtEl>
                                          <p:spTgt spid="47"/>
                                        </p:tgtEl>
                                        <p:attrNameLst>
                                          <p:attrName>ppt_x</p:attrName>
                                        </p:attrNameLst>
                                      </p:cBhvr>
                                      <p:tavLst>
                                        <p:tav tm="0">
                                          <p:val>
                                            <p:strVal val="#ppt_x"/>
                                          </p:val>
                                        </p:tav>
                                        <p:tav tm="100000">
                                          <p:val>
                                            <p:strVal val="#ppt_x"/>
                                          </p:val>
                                        </p:tav>
                                      </p:tavLst>
                                    </p:anim>
                                    <p:anim calcmode="lin" valueType="num">
                                      <p:cBhvr>
                                        <p:cTn id="33" dur="1000" fill="hold"/>
                                        <p:tgtEl>
                                          <p:spTgt spid="47"/>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48"/>
                                        </p:tgtEl>
                                        <p:attrNameLst>
                                          <p:attrName>style.visibility</p:attrName>
                                        </p:attrNameLst>
                                      </p:cBhvr>
                                      <p:to>
                                        <p:strVal val="visible"/>
                                      </p:to>
                                    </p:set>
                                    <p:animEffect transition="in" filter="fade">
                                      <p:cBhvr>
                                        <p:cTn id="36" dur="1000"/>
                                        <p:tgtEl>
                                          <p:spTgt spid="48"/>
                                        </p:tgtEl>
                                      </p:cBhvr>
                                    </p:animEffect>
                                    <p:anim calcmode="lin" valueType="num">
                                      <p:cBhvr>
                                        <p:cTn id="37" dur="1000" fill="hold"/>
                                        <p:tgtEl>
                                          <p:spTgt spid="48"/>
                                        </p:tgtEl>
                                        <p:attrNameLst>
                                          <p:attrName>ppt_x</p:attrName>
                                        </p:attrNameLst>
                                      </p:cBhvr>
                                      <p:tavLst>
                                        <p:tav tm="0">
                                          <p:val>
                                            <p:strVal val="#ppt_x"/>
                                          </p:val>
                                        </p:tav>
                                        <p:tav tm="100000">
                                          <p:val>
                                            <p:strVal val="#ppt_x"/>
                                          </p:val>
                                        </p:tav>
                                      </p:tavLst>
                                    </p:anim>
                                    <p:anim calcmode="lin" valueType="num">
                                      <p:cBhvr>
                                        <p:cTn id="38" dur="1000" fill="hold"/>
                                        <p:tgtEl>
                                          <p:spTgt spid="48"/>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grpId="0" nodeType="clickEffect">
                                  <p:stCondLst>
                                    <p:cond delay="0"/>
                                  </p:stCondLst>
                                  <p:childTnLst>
                                    <p:set>
                                      <p:cBhvr>
                                        <p:cTn id="42" dur="1" fill="hold">
                                          <p:stCondLst>
                                            <p:cond delay="0"/>
                                          </p:stCondLst>
                                        </p:cTn>
                                        <p:tgtEl>
                                          <p:spTgt spid="46"/>
                                        </p:tgtEl>
                                        <p:attrNameLst>
                                          <p:attrName>style.visibility</p:attrName>
                                        </p:attrNameLst>
                                      </p:cBhvr>
                                      <p:to>
                                        <p:strVal val="visible"/>
                                      </p:to>
                                    </p:set>
                                    <p:animEffect transition="in" filter="fade">
                                      <p:cBhvr>
                                        <p:cTn id="43" dur="1000"/>
                                        <p:tgtEl>
                                          <p:spTgt spid="46"/>
                                        </p:tgtEl>
                                      </p:cBhvr>
                                    </p:animEffect>
                                    <p:anim calcmode="lin" valueType="num">
                                      <p:cBhvr>
                                        <p:cTn id="44" dur="1000" fill="hold"/>
                                        <p:tgtEl>
                                          <p:spTgt spid="46"/>
                                        </p:tgtEl>
                                        <p:attrNameLst>
                                          <p:attrName>ppt_x</p:attrName>
                                        </p:attrNameLst>
                                      </p:cBhvr>
                                      <p:tavLst>
                                        <p:tav tm="0">
                                          <p:val>
                                            <p:strVal val="#ppt_x"/>
                                          </p:val>
                                        </p:tav>
                                        <p:tav tm="100000">
                                          <p:val>
                                            <p:strVal val="#ppt_x"/>
                                          </p:val>
                                        </p:tav>
                                      </p:tavLst>
                                    </p:anim>
                                    <p:anim calcmode="lin" valueType="num">
                                      <p:cBhvr>
                                        <p:cTn id="45" dur="1000" fill="hold"/>
                                        <p:tgtEl>
                                          <p:spTgt spid="46"/>
                                        </p:tgtEl>
                                        <p:attrNameLst>
                                          <p:attrName>ppt_y</p:attrName>
                                        </p:attrNameLst>
                                      </p:cBhvr>
                                      <p:tavLst>
                                        <p:tav tm="0">
                                          <p:val>
                                            <p:strVal val="#ppt_y+.1"/>
                                          </p:val>
                                        </p:tav>
                                        <p:tav tm="100000">
                                          <p:val>
                                            <p:strVal val="#ppt_y"/>
                                          </p:val>
                                        </p:tav>
                                      </p:tavLst>
                                    </p:anim>
                                  </p:childTnLst>
                                </p:cTn>
                              </p:par>
                              <p:par>
                                <p:cTn id="46" presetID="42" presetClass="entr" presetSubtype="0" fill="hold" grpId="0" nodeType="withEffect">
                                  <p:stCondLst>
                                    <p:cond delay="0"/>
                                  </p:stCondLst>
                                  <p:childTnLst>
                                    <p:set>
                                      <p:cBhvr>
                                        <p:cTn id="47" dur="1" fill="hold">
                                          <p:stCondLst>
                                            <p:cond delay="0"/>
                                          </p:stCondLst>
                                        </p:cTn>
                                        <p:tgtEl>
                                          <p:spTgt spid="45"/>
                                        </p:tgtEl>
                                        <p:attrNameLst>
                                          <p:attrName>style.visibility</p:attrName>
                                        </p:attrNameLst>
                                      </p:cBhvr>
                                      <p:to>
                                        <p:strVal val="visible"/>
                                      </p:to>
                                    </p:set>
                                    <p:animEffect transition="in" filter="fade">
                                      <p:cBhvr>
                                        <p:cTn id="48" dur="1000"/>
                                        <p:tgtEl>
                                          <p:spTgt spid="45"/>
                                        </p:tgtEl>
                                      </p:cBhvr>
                                    </p:animEffect>
                                    <p:anim calcmode="lin" valueType="num">
                                      <p:cBhvr>
                                        <p:cTn id="49" dur="1000" fill="hold"/>
                                        <p:tgtEl>
                                          <p:spTgt spid="45"/>
                                        </p:tgtEl>
                                        <p:attrNameLst>
                                          <p:attrName>ppt_x</p:attrName>
                                        </p:attrNameLst>
                                      </p:cBhvr>
                                      <p:tavLst>
                                        <p:tav tm="0">
                                          <p:val>
                                            <p:strVal val="#ppt_x"/>
                                          </p:val>
                                        </p:tav>
                                        <p:tav tm="100000">
                                          <p:val>
                                            <p:strVal val="#ppt_x"/>
                                          </p:val>
                                        </p:tav>
                                      </p:tavLst>
                                    </p:anim>
                                    <p:anim calcmode="lin" valueType="num">
                                      <p:cBhvr>
                                        <p:cTn id="50" dur="1000" fill="hold"/>
                                        <p:tgtEl>
                                          <p:spTgt spid="45"/>
                                        </p:tgtEl>
                                        <p:attrNameLst>
                                          <p:attrName>ppt_y</p:attrName>
                                        </p:attrNameLst>
                                      </p:cBhvr>
                                      <p:tavLst>
                                        <p:tav tm="0">
                                          <p:val>
                                            <p:strVal val="#ppt_y+.1"/>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42" presetClass="entr" presetSubtype="0" fill="hold" grpId="0" nodeType="clickEffect">
                                  <p:stCondLst>
                                    <p:cond delay="0"/>
                                  </p:stCondLst>
                                  <p:childTnLst>
                                    <p:set>
                                      <p:cBhvr>
                                        <p:cTn id="54" dur="1" fill="hold">
                                          <p:stCondLst>
                                            <p:cond delay="0"/>
                                          </p:stCondLst>
                                        </p:cTn>
                                        <p:tgtEl>
                                          <p:spTgt spid="49"/>
                                        </p:tgtEl>
                                        <p:attrNameLst>
                                          <p:attrName>style.visibility</p:attrName>
                                        </p:attrNameLst>
                                      </p:cBhvr>
                                      <p:to>
                                        <p:strVal val="visible"/>
                                      </p:to>
                                    </p:set>
                                    <p:animEffect transition="in" filter="fade">
                                      <p:cBhvr>
                                        <p:cTn id="55" dur="1000"/>
                                        <p:tgtEl>
                                          <p:spTgt spid="49"/>
                                        </p:tgtEl>
                                      </p:cBhvr>
                                    </p:animEffect>
                                    <p:anim calcmode="lin" valueType="num">
                                      <p:cBhvr>
                                        <p:cTn id="56" dur="1000" fill="hold"/>
                                        <p:tgtEl>
                                          <p:spTgt spid="49"/>
                                        </p:tgtEl>
                                        <p:attrNameLst>
                                          <p:attrName>ppt_x</p:attrName>
                                        </p:attrNameLst>
                                      </p:cBhvr>
                                      <p:tavLst>
                                        <p:tav tm="0">
                                          <p:val>
                                            <p:strVal val="#ppt_x"/>
                                          </p:val>
                                        </p:tav>
                                        <p:tav tm="100000">
                                          <p:val>
                                            <p:strVal val="#ppt_x"/>
                                          </p:val>
                                        </p:tav>
                                      </p:tavLst>
                                    </p:anim>
                                    <p:anim calcmode="lin" valueType="num">
                                      <p:cBhvr>
                                        <p:cTn id="57" dur="1000" fill="hold"/>
                                        <p:tgtEl>
                                          <p:spTgt spid="49"/>
                                        </p:tgtEl>
                                        <p:attrNameLst>
                                          <p:attrName>ppt_y</p:attrName>
                                        </p:attrNameLst>
                                      </p:cBhvr>
                                      <p:tavLst>
                                        <p:tav tm="0">
                                          <p:val>
                                            <p:strVal val="#ppt_y+.1"/>
                                          </p:val>
                                        </p:tav>
                                        <p:tav tm="100000">
                                          <p:val>
                                            <p:strVal val="#ppt_y"/>
                                          </p:val>
                                        </p:tav>
                                      </p:tavLst>
                                    </p:anim>
                                  </p:childTnLst>
                                </p:cTn>
                              </p:par>
                              <p:par>
                                <p:cTn id="58" presetID="42" presetClass="entr" presetSubtype="0" fill="hold" grpId="0" nodeType="withEffect">
                                  <p:stCondLst>
                                    <p:cond delay="0"/>
                                  </p:stCondLst>
                                  <p:childTnLst>
                                    <p:set>
                                      <p:cBhvr>
                                        <p:cTn id="59" dur="1" fill="hold">
                                          <p:stCondLst>
                                            <p:cond delay="0"/>
                                          </p:stCondLst>
                                        </p:cTn>
                                        <p:tgtEl>
                                          <p:spTgt spid="50"/>
                                        </p:tgtEl>
                                        <p:attrNameLst>
                                          <p:attrName>style.visibility</p:attrName>
                                        </p:attrNameLst>
                                      </p:cBhvr>
                                      <p:to>
                                        <p:strVal val="visible"/>
                                      </p:to>
                                    </p:set>
                                    <p:animEffect transition="in" filter="fade">
                                      <p:cBhvr>
                                        <p:cTn id="60" dur="1000"/>
                                        <p:tgtEl>
                                          <p:spTgt spid="50"/>
                                        </p:tgtEl>
                                      </p:cBhvr>
                                    </p:animEffect>
                                    <p:anim calcmode="lin" valueType="num">
                                      <p:cBhvr>
                                        <p:cTn id="61" dur="1000" fill="hold"/>
                                        <p:tgtEl>
                                          <p:spTgt spid="50"/>
                                        </p:tgtEl>
                                        <p:attrNameLst>
                                          <p:attrName>ppt_x</p:attrName>
                                        </p:attrNameLst>
                                      </p:cBhvr>
                                      <p:tavLst>
                                        <p:tav tm="0">
                                          <p:val>
                                            <p:strVal val="#ppt_x"/>
                                          </p:val>
                                        </p:tav>
                                        <p:tav tm="100000">
                                          <p:val>
                                            <p:strVal val="#ppt_x"/>
                                          </p:val>
                                        </p:tav>
                                      </p:tavLst>
                                    </p:anim>
                                    <p:anim calcmode="lin" valueType="num">
                                      <p:cBhvr>
                                        <p:cTn id="62" dur="1000" fill="hold"/>
                                        <p:tgtEl>
                                          <p:spTgt spid="50"/>
                                        </p:tgtEl>
                                        <p:attrNameLst>
                                          <p:attrName>ppt_y</p:attrName>
                                        </p:attrNameLst>
                                      </p:cBhvr>
                                      <p:tavLst>
                                        <p:tav tm="0">
                                          <p:val>
                                            <p:strVal val="#ppt_y+.1"/>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42" presetClass="entr" presetSubtype="0" fill="hold" grpId="0" nodeType="clickEffect">
                                  <p:stCondLst>
                                    <p:cond delay="0"/>
                                  </p:stCondLst>
                                  <p:childTnLst>
                                    <p:set>
                                      <p:cBhvr>
                                        <p:cTn id="66" dur="1" fill="hold">
                                          <p:stCondLst>
                                            <p:cond delay="0"/>
                                          </p:stCondLst>
                                        </p:cTn>
                                        <p:tgtEl>
                                          <p:spTgt spid="52"/>
                                        </p:tgtEl>
                                        <p:attrNameLst>
                                          <p:attrName>style.visibility</p:attrName>
                                        </p:attrNameLst>
                                      </p:cBhvr>
                                      <p:to>
                                        <p:strVal val="visible"/>
                                      </p:to>
                                    </p:set>
                                    <p:animEffect transition="in" filter="fade">
                                      <p:cBhvr>
                                        <p:cTn id="67" dur="1000"/>
                                        <p:tgtEl>
                                          <p:spTgt spid="52"/>
                                        </p:tgtEl>
                                      </p:cBhvr>
                                    </p:animEffect>
                                    <p:anim calcmode="lin" valueType="num">
                                      <p:cBhvr>
                                        <p:cTn id="68" dur="1000" fill="hold"/>
                                        <p:tgtEl>
                                          <p:spTgt spid="52"/>
                                        </p:tgtEl>
                                        <p:attrNameLst>
                                          <p:attrName>ppt_x</p:attrName>
                                        </p:attrNameLst>
                                      </p:cBhvr>
                                      <p:tavLst>
                                        <p:tav tm="0">
                                          <p:val>
                                            <p:strVal val="#ppt_x"/>
                                          </p:val>
                                        </p:tav>
                                        <p:tav tm="100000">
                                          <p:val>
                                            <p:strVal val="#ppt_x"/>
                                          </p:val>
                                        </p:tav>
                                      </p:tavLst>
                                    </p:anim>
                                    <p:anim calcmode="lin" valueType="num">
                                      <p:cBhvr>
                                        <p:cTn id="69" dur="1000" fill="hold"/>
                                        <p:tgtEl>
                                          <p:spTgt spid="52"/>
                                        </p:tgtEl>
                                        <p:attrNameLst>
                                          <p:attrName>ppt_y</p:attrName>
                                        </p:attrNameLst>
                                      </p:cBhvr>
                                      <p:tavLst>
                                        <p:tav tm="0">
                                          <p:val>
                                            <p:strVal val="#ppt_y+.1"/>
                                          </p:val>
                                        </p:tav>
                                        <p:tav tm="100000">
                                          <p:val>
                                            <p:strVal val="#ppt_y"/>
                                          </p:val>
                                        </p:tav>
                                      </p:tavLst>
                                    </p:anim>
                                  </p:childTnLst>
                                </p:cTn>
                              </p:par>
                              <p:par>
                                <p:cTn id="70" presetID="42" presetClass="entr" presetSubtype="0" fill="hold" grpId="0" nodeType="withEffect">
                                  <p:stCondLst>
                                    <p:cond delay="0"/>
                                  </p:stCondLst>
                                  <p:childTnLst>
                                    <p:set>
                                      <p:cBhvr>
                                        <p:cTn id="71" dur="1" fill="hold">
                                          <p:stCondLst>
                                            <p:cond delay="0"/>
                                          </p:stCondLst>
                                        </p:cTn>
                                        <p:tgtEl>
                                          <p:spTgt spid="53"/>
                                        </p:tgtEl>
                                        <p:attrNameLst>
                                          <p:attrName>style.visibility</p:attrName>
                                        </p:attrNameLst>
                                      </p:cBhvr>
                                      <p:to>
                                        <p:strVal val="visible"/>
                                      </p:to>
                                    </p:set>
                                    <p:animEffect transition="in" filter="fade">
                                      <p:cBhvr>
                                        <p:cTn id="72" dur="1000"/>
                                        <p:tgtEl>
                                          <p:spTgt spid="53"/>
                                        </p:tgtEl>
                                      </p:cBhvr>
                                    </p:animEffect>
                                    <p:anim calcmode="lin" valueType="num">
                                      <p:cBhvr>
                                        <p:cTn id="73" dur="1000" fill="hold"/>
                                        <p:tgtEl>
                                          <p:spTgt spid="53"/>
                                        </p:tgtEl>
                                        <p:attrNameLst>
                                          <p:attrName>ppt_x</p:attrName>
                                        </p:attrNameLst>
                                      </p:cBhvr>
                                      <p:tavLst>
                                        <p:tav tm="0">
                                          <p:val>
                                            <p:strVal val="#ppt_x"/>
                                          </p:val>
                                        </p:tav>
                                        <p:tav tm="100000">
                                          <p:val>
                                            <p:strVal val="#ppt_x"/>
                                          </p:val>
                                        </p:tav>
                                      </p:tavLst>
                                    </p:anim>
                                    <p:anim calcmode="lin" valueType="num">
                                      <p:cBhvr>
                                        <p:cTn id="74" dur="1000" fill="hold"/>
                                        <p:tgtEl>
                                          <p:spTgt spid="53"/>
                                        </p:tgtEl>
                                        <p:attrNameLst>
                                          <p:attrName>ppt_y</p:attrName>
                                        </p:attrNameLst>
                                      </p:cBhvr>
                                      <p:tavLst>
                                        <p:tav tm="0">
                                          <p:val>
                                            <p:strVal val="#ppt_y+.1"/>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42" presetClass="entr" presetSubtype="0" fill="hold" grpId="0" nodeType="clickEffect">
                                  <p:stCondLst>
                                    <p:cond delay="0"/>
                                  </p:stCondLst>
                                  <p:childTnLst>
                                    <p:set>
                                      <p:cBhvr>
                                        <p:cTn id="78" dur="1" fill="hold">
                                          <p:stCondLst>
                                            <p:cond delay="0"/>
                                          </p:stCondLst>
                                        </p:cTn>
                                        <p:tgtEl>
                                          <p:spTgt spid="54"/>
                                        </p:tgtEl>
                                        <p:attrNameLst>
                                          <p:attrName>style.visibility</p:attrName>
                                        </p:attrNameLst>
                                      </p:cBhvr>
                                      <p:to>
                                        <p:strVal val="visible"/>
                                      </p:to>
                                    </p:set>
                                    <p:animEffect transition="in" filter="fade">
                                      <p:cBhvr>
                                        <p:cTn id="79" dur="1000"/>
                                        <p:tgtEl>
                                          <p:spTgt spid="54"/>
                                        </p:tgtEl>
                                      </p:cBhvr>
                                    </p:animEffect>
                                    <p:anim calcmode="lin" valueType="num">
                                      <p:cBhvr>
                                        <p:cTn id="80" dur="1000" fill="hold"/>
                                        <p:tgtEl>
                                          <p:spTgt spid="54"/>
                                        </p:tgtEl>
                                        <p:attrNameLst>
                                          <p:attrName>ppt_x</p:attrName>
                                        </p:attrNameLst>
                                      </p:cBhvr>
                                      <p:tavLst>
                                        <p:tav tm="0">
                                          <p:val>
                                            <p:strVal val="#ppt_x"/>
                                          </p:val>
                                        </p:tav>
                                        <p:tav tm="100000">
                                          <p:val>
                                            <p:strVal val="#ppt_x"/>
                                          </p:val>
                                        </p:tav>
                                      </p:tavLst>
                                    </p:anim>
                                    <p:anim calcmode="lin" valueType="num">
                                      <p:cBhvr>
                                        <p:cTn id="81" dur="1000" fill="hold"/>
                                        <p:tgtEl>
                                          <p:spTgt spid="54"/>
                                        </p:tgtEl>
                                        <p:attrNameLst>
                                          <p:attrName>ppt_y</p:attrName>
                                        </p:attrNameLst>
                                      </p:cBhvr>
                                      <p:tavLst>
                                        <p:tav tm="0">
                                          <p:val>
                                            <p:strVal val="#ppt_y+.1"/>
                                          </p:val>
                                        </p:tav>
                                        <p:tav tm="100000">
                                          <p:val>
                                            <p:strVal val="#ppt_y"/>
                                          </p:val>
                                        </p:tav>
                                      </p:tavLst>
                                    </p:anim>
                                  </p:childTnLst>
                                </p:cTn>
                              </p:par>
                              <p:par>
                                <p:cTn id="82" presetID="42" presetClass="entr" presetSubtype="0" fill="hold" grpId="0" nodeType="withEffect">
                                  <p:stCondLst>
                                    <p:cond delay="0"/>
                                  </p:stCondLst>
                                  <p:childTnLst>
                                    <p:set>
                                      <p:cBhvr>
                                        <p:cTn id="83" dur="1" fill="hold">
                                          <p:stCondLst>
                                            <p:cond delay="0"/>
                                          </p:stCondLst>
                                        </p:cTn>
                                        <p:tgtEl>
                                          <p:spTgt spid="55"/>
                                        </p:tgtEl>
                                        <p:attrNameLst>
                                          <p:attrName>style.visibility</p:attrName>
                                        </p:attrNameLst>
                                      </p:cBhvr>
                                      <p:to>
                                        <p:strVal val="visible"/>
                                      </p:to>
                                    </p:set>
                                    <p:animEffect transition="in" filter="fade">
                                      <p:cBhvr>
                                        <p:cTn id="84" dur="1000"/>
                                        <p:tgtEl>
                                          <p:spTgt spid="55"/>
                                        </p:tgtEl>
                                      </p:cBhvr>
                                    </p:animEffect>
                                    <p:anim calcmode="lin" valueType="num">
                                      <p:cBhvr>
                                        <p:cTn id="85" dur="1000" fill="hold"/>
                                        <p:tgtEl>
                                          <p:spTgt spid="55"/>
                                        </p:tgtEl>
                                        <p:attrNameLst>
                                          <p:attrName>ppt_x</p:attrName>
                                        </p:attrNameLst>
                                      </p:cBhvr>
                                      <p:tavLst>
                                        <p:tav tm="0">
                                          <p:val>
                                            <p:strVal val="#ppt_x"/>
                                          </p:val>
                                        </p:tav>
                                        <p:tav tm="100000">
                                          <p:val>
                                            <p:strVal val="#ppt_x"/>
                                          </p:val>
                                        </p:tav>
                                      </p:tavLst>
                                    </p:anim>
                                    <p:anim calcmode="lin" valueType="num">
                                      <p:cBhvr>
                                        <p:cTn id="86" dur="1000" fill="hold"/>
                                        <p:tgtEl>
                                          <p:spTgt spid="55"/>
                                        </p:tgtEl>
                                        <p:attrNameLst>
                                          <p:attrName>ppt_y</p:attrName>
                                        </p:attrNameLst>
                                      </p:cBhvr>
                                      <p:tavLst>
                                        <p:tav tm="0">
                                          <p:val>
                                            <p:strVal val="#ppt_y+.1"/>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42" presetClass="entr" presetSubtype="0" fill="hold" grpId="0" nodeType="clickEffect">
                                  <p:stCondLst>
                                    <p:cond delay="0"/>
                                  </p:stCondLst>
                                  <p:childTnLst>
                                    <p:set>
                                      <p:cBhvr>
                                        <p:cTn id="90" dur="1" fill="hold">
                                          <p:stCondLst>
                                            <p:cond delay="0"/>
                                          </p:stCondLst>
                                        </p:cTn>
                                        <p:tgtEl>
                                          <p:spTgt spid="51"/>
                                        </p:tgtEl>
                                        <p:attrNameLst>
                                          <p:attrName>style.visibility</p:attrName>
                                        </p:attrNameLst>
                                      </p:cBhvr>
                                      <p:to>
                                        <p:strVal val="visible"/>
                                      </p:to>
                                    </p:set>
                                    <p:animEffect transition="in" filter="fade">
                                      <p:cBhvr>
                                        <p:cTn id="91" dur="1000"/>
                                        <p:tgtEl>
                                          <p:spTgt spid="51"/>
                                        </p:tgtEl>
                                      </p:cBhvr>
                                    </p:animEffect>
                                    <p:anim calcmode="lin" valueType="num">
                                      <p:cBhvr>
                                        <p:cTn id="92" dur="1000" fill="hold"/>
                                        <p:tgtEl>
                                          <p:spTgt spid="51"/>
                                        </p:tgtEl>
                                        <p:attrNameLst>
                                          <p:attrName>ppt_x</p:attrName>
                                        </p:attrNameLst>
                                      </p:cBhvr>
                                      <p:tavLst>
                                        <p:tav tm="0">
                                          <p:val>
                                            <p:strVal val="#ppt_x"/>
                                          </p:val>
                                        </p:tav>
                                        <p:tav tm="100000">
                                          <p:val>
                                            <p:strVal val="#ppt_x"/>
                                          </p:val>
                                        </p:tav>
                                      </p:tavLst>
                                    </p:anim>
                                    <p:anim calcmode="lin" valueType="num">
                                      <p:cBhvr>
                                        <p:cTn id="93" dur="1000" fill="hold"/>
                                        <p:tgtEl>
                                          <p:spTgt spid="51"/>
                                        </p:tgtEl>
                                        <p:attrNameLst>
                                          <p:attrName>ppt_y</p:attrName>
                                        </p:attrNameLst>
                                      </p:cBhvr>
                                      <p:tavLst>
                                        <p:tav tm="0">
                                          <p:val>
                                            <p:strVal val="#ppt_y+.1"/>
                                          </p:val>
                                        </p:tav>
                                        <p:tav tm="100000">
                                          <p:val>
                                            <p:strVal val="#ppt_y"/>
                                          </p:val>
                                        </p:tav>
                                      </p:tavLst>
                                    </p:anim>
                                  </p:childTnLst>
                                </p:cTn>
                              </p:par>
                              <p:par>
                                <p:cTn id="94" presetID="42" presetClass="entr" presetSubtype="0" fill="hold" grpId="0" nodeType="withEffect">
                                  <p:stCondLst>
                                    <p:cond delay="0"/>
                                  </p:stCondLst>
                                  <p:childTnLst>
                                    <p:set>
                                      <p:cBhvr>
                                        <p:cTn id="95" dur="1" fill="hold">
                                          <p:stCondLst>
                                            <p:cond delay="0"/>
                                          </p:stCondLst>
                                        </p:cTn>
                                        <p:tgtEl>
                                          <p:spTgt spid="56"/>
                                        </p:tgtEl>
                                        <p:attrNameLst>
                                          <p:attrName>style.visibility</p:attrName>
                                        </p:attrNameLst>
                                      </p:cBhvr>
                                      <p:to>
                                        <p:strVal val="visible"/>
                                      </p:to>
                                    </p:set>
                                    <p:animEffect transition="in" filter="fade">
                                      <p:cBhvr>
                                        <p:cTn id="96" dur="1000"/>
                                        <p:tgtEl>
                                          <p:spTgt spid="56"/>
                                        </p:tgtEl>
                                      </p:cBhvr>
                                    </p:animEffect>
                                    <p:anim calcmode="lin" valueType="num">
                                      <p:cBhvr>
                                        <p:cTn id="97" dur="1000" fill="hold"/>
                                        <p:tgtEl>
                                          <p:spTgt spid="56"/>
                                        </p:tgtEl>
                                        <p:attrNameLst>
                                          <p:attrName>ppt_x</p:attrName>
                                        </p:attrNameLst>
                                      </p:cBhvr>
                                      <p:tavLst>
                                        <p:tav tm="0">
                                          <p:val>
                                            <p:strVal val="#ppt_x"/>
                                          </p:val>
                                        </p:tav>
                                        <p:tav tm="100000">
                                          <p:val>
                                            <p:strVal val="#ppt_x"/>
                                          </p:val>
                                        </p:tav>
                                      </p:tavLst>
                                    </p:anim>
                                    <p:anim calcmode="lin" valueType="num">
                                      <p:cBhvr>
                                        <p:cTn id="98" dur="1000" fill="hold"/>
                                        <p:tgtEl>
                                          <p:spTgt spid="5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2"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55" grpId="0" animBg="1"/>
      <p:bldP spid="56" grpId="0" animBg="1"/>
      <p:bldP spid="57" grpId="0" animBg="1"/>
      <p:bldP spid="58"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985C08F-63CF-4850-9463-FBE609758EA6}"/>
              </a:ext>
            </a:extLst>
          </p:cNvPr>
          <p:cNvSpPr>
            <a:spLocks noGrp="1"/>
          </p:cNvSpPr>
          <p:nvPr>
            <p:ph type="title" idx="4294967295"/>
          </p:nvPr>
        </p:nvSpPr>
        <p:spPr>
          <a:xfrm>
            <a:off x="0" y="76200"/>
            <a:ext cx="11183938" cy="369888"/>
          </a:xfrm>
        </p:spPr>
        <p:txBody>
          <a:bodyPr>
            <a:noAutofit/>
          </a:bodyPr>
          <a:lstStyle/>
          <a:p>
            <a:r>
              <a:rPr lang="en-US" sz="3600" dirty="0">
                <a:solidFill>
                  <a:schemeClr val="bg1"/>
                </a:solidFill>
                <a:latin typeface="Segoe UI Light" panose="020B0502040204020203" pitchFamily="34" charset="0"/>
                <a:cs typeface="Segoe UI Light" panose="020B0502040204020203" pitchFamily="34" charset="0"/>
              </a:rPr>
              <a:t>Baseline knowledge for SAP as a service on Azure</a:t>
            </a:r>
          </a:p>
        </p:txBody>
      </p:sp>
      <p:graphicFrame>
        <p:nvGraphicFramePr>
          <p:cNvPr id="6" name="Table 5">
            <a:extLst>
              <a:ext uri="{FF2B5EF4-FFF2-40B4-BE49-F238E27FC236}">
                <a16:creationId xmlns:a16="http://schemas.microsoft.com/office/drawing/2014/main" id="{54E6780F-E54B-4E36-97B6-307B4FC151E0}"/>
              </a:ext>
            </a:extLst>
          </p:cNvPr>
          <p:cNvGraphicFramePr>
            <a:graphicFrameLocks noGrp="1"/>
          </p:cNvGraphicFramePr>
          <p:nvPr>
            <p:extLst/>
          </p:nvPr>
        </p:nvGraphicFramePr>
        <p:xfrm>
          <a:off x="484174" y="668316"/>
          <a:ext cx="11244587" cy="6164510"/>
        </p:xfrm>
        <a:graphic>
          <a:graphicData uri="http://schemas.openxmlformats.org/drawingml/2006/table">
            <a:tbl>
              <a:tblPr firstRow="1" bandRow="1">
                <a:tableStyleId>{5C22544A-7EE6-4342-B048-85BDC9FD1C3A}</a:tableStyleId>
              </a:tblPr>
              <a:tblGrid>
                <a:gridCol w="1471736">
                  <a:extLst>
                    <a:ext uri="{9D8B030D-6E8A-4147-A177-3AD203B41FA5}">
                      <a16:colId xmlns:a16="http://schemas.microsoft.com/office/drawing/2014/main" val="1049247679"/>
                    </a:ext>
                  </a:extLst>
                </a:gridCol>
                <a:gridCol w="2095893">
                  <a:extLst>
                    <a:ext uri="{9D8B030D-6E8A-4147-A177-3AD203B41FA5}">
                      <a16:colId xmlns:a16="http://schemas.microsoft.com/office/drawing/2014/main" val="3413664423"/>
                    </a:ext>
                  </a:extLst>
                </a:gridCol>
                <a:gridCol w="7676958">
                  <a:extLst>
                    <a:ext uri="{9D8B030D-6E8A-4147-A177-3AD203B41FA5}">
                      <a16:colId xmlns:a16="http://schemas.microsoft.com/office/drawing/2014/main" val="1113270253"/>
                    </a:ext>
                  </a:extLst>
                </a:gridCol>
              </a:tblGrid>
              <a:tr h="168184">
                <a:tc>
                  <a:txBody>
                    <a:bodyPr/>
                    <a:lstStyle/>
                    <a:p>
                      <a:r>
                        <a:rPr lang="en-US" sz="1100" dirty="0">
                          <a:latin typeface="Calibri" panose="020F0502020204030204" pitchFamily="34" charset="0"/>
                          <a:cs typeface="Calibri" panose="020F0502020204030204" pitchFamily="34" charset="0"/>
                        </a:rPr>
                        <a:t>Icon</a:t>
                      </a:r>
                    </a:p>
                  </a:txBody>
                  <a:tcPr marL="91416" marR="91416" marT="45708" marB="45708"/>
                </a:tc>
                <a:tc>
                  <a:txBody>
                    <a:bodyPr/>
                    <a:lstStyle/>
                    <a:p>
                      <a:r>
                        <a:rPr lang="en-US" sz="1100" dirty="0">
                          <a:latin typeface="Calibri" panose="020F0502020204030204" pitchFamily="34" charset="0"/>
                          <a:cs typeface="Calibri" panose="020F0502020204030204" pitchFamily="34" charset="0"/>
                        </a:rPr>
                        <a:t>Name</a:t>
                      </a:r>
                    </a:p>
                  </a:txBody>
                  <a:tcPr marL="91416" marR="91416" marT="45708" marB="45708"/>
                </a:tc>
                <a:tc>
                  <a:txBody>
                    <a:bodyPr/>
                    <a:lstStyle/>
                    <a:p>
                      <a:r>
                        <a:rPr lang="en-US" sz="1100" dirty="0">
                          <a:latin typeface="Calibri" panose="020F0502020204030204" pitchFamily="34" charset="0"/>
                          <a:cs typeface="Calibri" panose="020F0502020204030204" pitchFamily="34" charset="0"/>
                        </a:rPr>
                        <a:t>Description</a:t>
                      </a:r>
                    </a:p>
                  </a:txBody>
                  <a:tcPr marL="91416" marR="91416" marT="45708" marB="45708"/>
                </a:tc>
                <a:extLst>
                  <a:ext uri="{0D108BD9-81ED-4DB2-BD59-A6C34878D82A}">
                    <a16:rowId xmlns:a16="http://schemas.microsoft.com/office/drawing/2014/main" val="2911493486"/>
                  </a:ext>
                </a:extLst>
              </a:tr>
              <a:tr h="168184">
                <a:tc>
                  <a:txBody>
                    <a:bodyPr/>
                    <a:lstStyle/>
                    <a:p>
                      <a:endParaRPr lang="en-US" sz="1100" dirty="0">
                        <a:latin typeface="Calibri" panose="020F0502020204030204" pitchFamily="34" charset="0"/>
                        <a:cs typeface="Calibri" panose="020F0502020204030204" pitchFamily="34" charset="0"/>
                      </a:endParaRPr>
                    </a:p>
                  </a:txBody>
                  <a:tcPr marL="91416" marR="91416" marT="45708" marB="45708"/>
                </a:tc>
                <a:tc>
                  <a:txBody>
                    <a:bodyPr/>
                    <a:lstStyle/>
                    <a:p>
                      <a:r>
                        <a:rPr lang="en-US" sz="1100" dirty="0">
                          <a:latin typeface="Calibri" panose="020F0502020204030204" pitchFamily="34" charset="0"/>
                          <a:cs typeface="Calibri" panose="020F0502020204030204" pitchFamily="34" charset="0"/>
                        </a:rPr>
                        <a:t>Region</a:t>
                      </a:r>
                    </a:p>
                  </a:txBody>
                  <a:tcPr marL="91416" marR="91416" marT="45708" marB="45708"/>
                </a:tc>
                <a:tc>
                  <a:txBody>
                    <a:bodyPr/>
                    <a:lstStyle/>
                    <a:p>
                      <a:r>
                        <a:rPr lang="en-US" sz="1100" dirty="0">
                          <a:latin typeface="Calibri" panose="020F0502020204030204" pitchFamily="34" charset="0"/>
                          <a:cs typeface="Calibri" panose="020F0502020204030204" pitchFamily="34" charset="0"/>
                        </a:rPr>
                        <a:t>An area within a geo that does not cross national borders and contains one or more datacenters. </a:t>
                      </a:r>
                    </a:p>
                  </a:txBody>
                  <a:tcPr marL="91416" marR="91416" marT="45708" marB="45708"/>
                </a:tc>
                <a:extLst>
                  <a:ext uri="{0D108BD9-81ED-4DB2-BD59-A6C34878D82A}">
                    <a16:rowId xmlns:a16="http://schemas.microsoft.com/office/drawing/2014/main" val="202217402"/>
                  </a:ext>
                </a:extLst>
              </a:tr>
              <a:tr h="276962">
                <a:tc>
                  <a:txBody>
                    <a:bodyPr/>
                    <a:lstStyle/>
                    <a:p>
                      <a:endParaRPr lang="en-US" sz="1100" dirty="0">
                        <a:latin typeface="Calibri" panose="020F0502020204030204" pitchFamily="34" charset="0"/>
                        <a:cs typeface="Calibri" panose="020F0502020204030204" pitchFamily="34" charset="0"/>
                      </a:endParaRPr>
                    </a:p>
                  </a:txBody>
                  <a:tcPr marL="91416" marR="91416" marT="45708" marB="45708"/>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lang="en-US" sz="1100" dirty="0">
                          <a:latin typeface="Calibri" panose="020F0502020204030204" pitchFamily="34" charset="0"/>
                          <a:cs typeface="Calibri" panose="020F0502020204030204" pitchFamily="34" charset="0"/>
                        </a:rPr>
                        <a:t>Subscription</a:t>
                      </a:r>
                    </a:p>
                  </a:txBody>
                  <a:tcPr marL="91416" marR="91416" marT="45708" marB="45708"/>
                </a:tc>
                <a:tc>
                  <a:txBody>
                    <a:bodyPr/>
                    <a:lstStyle/>
                    <a:p>
                      <a:r>
                        <a:rPr lang="en-US" sz="1100" dirty="0">
                          <a:latin typeface="Calibri" panose="020F0502020204030204" pitchFamily="34" charset="0"/>
                          <a:cs typeface="Calibri" panose="020F0502020204030204" pitchFamily="34" charset="0"/>
                        </a:rPr>
                        <a:t>A customer's agreement with Microsoft that enables them to obtain Azure services.</a:t>
                      </a:r>
                    </a:p>
                  </a:txBody>
                  <a:tcPr marL="91416" marR="91416" marT="45708" marB="45708"/>
                </a:tc>
                <a:extLst>
                  <a:ext uri="{0D108BD9-81ED-4DB2-BD59-A6C34878D82A}">
                    <a16:rowId xmlns:a16="http://schemas.microsoft.com/office/drawing/2014/main" val="2277290873"/>
                  </a:ext>
                </a:extLst>
              </a:tr>
              <a:tr h="277018">
                <a:tc>
                  <a:txBody>
                    <a:bodyPr/>
                    <a:lstStyle/>
                    <a:p>
                      <a:endParaRPr lang="en-US" sz="1100" dirty="0">
                        <a:latin typeface="Calibri" panose="020F0502020204030204" pitchFamily="34" charset="0"/>
                        <a:cs typeface="Calibri" panose="020F0502020204030204" pitchFamily="34" charset="0"/>
                      </a:endParaRPr>
                    </a:p>
                  </a:txBody>
                  <a:tcPr marL="91416" marR="91416" marT="45708" marB="45708"/>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lang="en-US" sz="1100" dirty="0">
                          <a:latin typeface="Calibri" panose="020F0502020204030204" pitchFamily="34" charset="0"/>
                          <a:cs typeface="Calibri" panose="020F0502020204030204" pitchFamily="34" charset="0"/>
                        </a:rPr>
                        <a:t>Azure Active Directory (Tenant)</a:t>
                      </a:r>
                    </a:p>
                  </a:txBody>
                  <a:tcPr marL="91416" marR="91416" marT="45708" marB="45708"/>
                </a:tc>
                <a:tc>
                  <a:txBody>
                    <a:bodyPr/>
                    <a:lstStyle/>
                    <a:p>
                      <a:r>
                        <a:rPr lang="en-US" sz="1100" dirty="0">
                          <a:latin typeface="Calibri" panose="020F0502020204030204" pitchFamily="34" charset="0"/>
                          <a:cs typeface="Calibri" panose="020F0502020204030204" pitchFamily="34" charset="0"/>
                        </a:rPr>
                        <a:t>Azure Active Directory  helps you manage user identities and create intelligence-driven access policies to secure your resources. </a:t>
                      </a:r>
                    </a:p>
                  </a:txBody>
                  <a:tcPr marL="91416" marR="91416" marT="45708" marB="45708"/>
                </a:tc>
                <a:extLst>
                  <a:ext uri="{0D108BD9-81ED-4DB2-BD59-A6C34878D82A}">
                    <a16:rowId xmlns:a16="http://schemas.microsoft.com/office/drawing/2014/main" val="2895600761"/>
                  </a:ext>
                </a:extLst>
              </a:tr>
              <a:tr h="168184">
                <a:tc>
                  <a:txBody>
                    <a:bodyPr/>
                    <a:lstStyle/>
                    <a:p>
                      <a:endParaRPr lang="en-US" sz="1100" dirty="0">
                        <a:latin typeface="Calibri" panose="020F0502020204030204" pitchFamily="34" charset="0"/>
                        <a:cs typeface="Calibri" panose="020F0502020204030204" pitchFamily="34" charset="0"/>
                      </a:endParaRPr>
                    </a:p>
                  </a:txBody>
                  <a:tcPr marL="91416" marR="91416" marT="45708" marB="45708"/>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lang="en-US" sz="1100" dirty="0">
                          <a:latin typeface="Calibri" panose="020F0502020204030204" pitchFamily="34" charset="0"/>
                          <a:cs typeface="Calibri" panose="020F0502020204030204" pitchFamily="34" charset="0"/>
                        </a:rPr>
                        <a:t>ExpressRoute </a:t>
                      </a:r>
                    </a:p>
                  </a:txBody>
                  <a:tcPr marL="91416" marR="91416" marT="45708" marB="45708"/>
                </a:tc>
                <a:tc>
                  <a:txBody>
                    <a:bodyPr/>
                    <a:lstStyle/>
                    <a:p>
                      <a:r>
                        <a:rPr lang="en-US" sz="1100" dirty="0">
                          <a:latin typeface="Calibri" panose="020F0502020204030204" pitchFamily="34" charset="0"/>
                          <a:cs typeface="Calibri" panose="020F0502020204030204" pitchFamily="34" charset="0"/>
                        </a:rPr>
                        <a:t>Direct Connectivity from customer network to Microsoft Enterprise Edge (MSEE)</a:t>
                      </a:r>
                    </a:p>
                  </a:txBody>
                  <a:tcPr marL="91416" marR="91416" marT="45708" marB="45708"/>
                </a:tc>
                <a:extLst>
                  <a:ext uri="{0D108BD9-81ED-4DB2-BD59-A6C34878D82A}">
                    <a16:rowId xmlns:a16="http://schemas.microsoft.com/office/drawing/2014/main" val="425693496"/>
                  </a:ext>
                </a:extLst>
              </a:tr>
              <a:tr h="277018">
                <a:tc>
                  <a:txBody>
                    <a:bodyPr/>
                    <a:lstStyle/>
                    <a:p>
                      <a:endParaRPr lang="en-US" sz="1100" dirty="0">
                        <a:latin typeface="Calibri" panose="020F0502020204030204" pitchFamily="34" charset="0"/>
                        <a:cs typeface="Calibri" panose="020F0502020204030204" pitchFamily="34" charset="0"/>
                      </a:endParaRPr>
                    </a:p>
                  </a:txBody>
                  <a:tcPr marL="91416" marR="91416" marT="45708" marB="45708"/>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lang="en-US" sz="1100" dirty="0">
                          <a:latin typeface="Calibri" panose="020F0502020204030204" pitchFamily="34" charset="0"/>
                          <a:cs typeface="Calibri" panose="020F0502020204030204" pitchFamily="34" charset="0"/>
                        </a:rPr>
                        <a:t>MSEE (Enterprise Edge)</a:t>
                      </a:r>
                    </a:p>
                  </a:txBody>
                  <a:tcPr marL="91416" marR="91416" marT="45708" marB="45708"/>
                </a:tc>
                <a:tc>
                  <a:txBody>
                    <a:bodyPr/>
                    <a:lstStyle/>
                    <a:p>
                      <a:r>
                        <a:rPr lang="en-US" sz="1100" dirty="0">
                          <a:latin typeface="Calibri" panose="020F0502020204030204" pitchFamily="34" charset="0"/>
                          <a:cs typeface="Calibri" panose="020F0502020204030204" pitchFamily="34" charset="0"/>
                        </a:rPr>
                        <a:t>Each ExpressRoute circuit consists of two connections to two Microsoft Enterprise edge routers (MSEEs) from the connectivity provider/your network edge.</a:t>
                      </a:r>
                    </a:p>
                  </a:txBody>
                  <a:tcPr marL="91416" marR="91416" marT="45708" marB="45708"/>
                </a:tc>
                <a:extLst>
                  <a:ext uri="{0D108BD9-81ED-4DB2-BD59-A6C34878D82A}">
                    <a16:rowId xmlns:a16="http://schemas.microsoft.com/office/drawing/2014/main" val="267975655"/>
                  </a:ext>
                </a:extLst>
              </a:tr>
              <a:tr h="168184">
                <a:tc>
                  <a:txBody>
                    <a:bodyPr/>
                    <a:lstStyle/>
                    <a:p>
                      <a:endParaRPr lang="en-US" sz="1100" dirty="0">
                        <a:latin typeface="Calibri" panose="020F0502020204030204" pitchFamily="34" charset="0"/>
                        <a:cs typeface="Calibri" panose="020F0502020204030204" pitchFamily="34" charset="0"/>
                      </a:endParaRPr>
                    </a:p>
                  </a:txBody>
                  <a:tcPr marL="91416" marR="91416" marT="45708" marB="45708"/>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lang="en-US" sz="1100" dirty="0">
                          <a:latin typeface="Calibri" panose="020F0502020204030204" pitchFamily="34" charset="0"/>
                          <a:cs typeface="Calibri" panose="020F0502020204030204" pitchFamily="34" charset="0"/>
                        </a:rPr>
                        <a:t>Virtual Network</a:t>
                      </a:r>
                    </a:p>
                  </a:txBody>
                  <a:tcPr marL="91416" marR="91416" marT="45708" marB="45708"/>
                </a:tc>
                <a:tc>
                  <a:txBody>
                    <a:bodyPr/>
                    <a:lstStyle/>
                    <a:p>
                      <a:r>
                        <a:rPr lang="en-US" sz="1100" dirty="0">
                          <a:latin typeface="Calibri" panose="020F0502020204030204" pitchFamily="34" charset="0"/>
                          <a:cs typeface="Calibri" panose="020F0502020204030204" pitchFamily="34" charset="0"/>
                        </a:rPr>
                        <a:t>A network that provides connectivity between your Azure resources that is isolated from all other Azure tenants.</a:t>
                      </a:r>
                    </a:p>
                  </a:txBody>
                  <a:tcPr marL="91416" marR="91416" marT="45708" marB="45708"/>
                </a:tc>
                <a:extLst>
                  <a:ext uri="{0D108BD9-81ED-4DB2-BD59-A6C34878D82A}">
                    <a16:rowId xmlns:a16="http://schemas.microsoft.com/office/drawing/2014/main" val="1087866780"/>
                  </a:ext>
                </a:extLst>
              </a:tr>
              <a:tr h="168184">
                <a:tc>
                  <a:txBody>
                    <a:bodyPr/>
                    <a:lstStyle/>
                    <a:p>
                      <a:endParaRPr lang="en-US" sz="1100">
                        <a:latin typeface="Calibri" panose="020F0502020204030204" pitchFamily="34" charset="0"/>
                        <a:cs typeface="Calibri" panose="020F0502020204030204" pitchFamily="34" charset="0"/>
                      </a:endParaRPr>
                    </a:p>
                  </a:txBody>
                  <a:tcPr marL="91416" marR="91416" marT="45708" marB="45708"/>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lang="en-US" sz="1100" dirty="0">
                          <a:latin typeface="Calibri" panose="020F0502020204030204" pitchFamily="34" charset="0"/>
                          <a:cs typeface="Calibri" panose="020F0502020204030204" pitchFamily="34" charset="0"/>
                        </a:rPr>
                        <a:t>Subnet</a:t>
                      </a:r>
                    </a:p>
                  </a:txBody>
                  <a:tcPr marL="91416" marR="91416" marT="45708" marB="45708"/>
                </a:tc>
                <a:tc>
                  <a:txBody>
                    <a:bodyPr/>
                    <a:lstStyle/>
                    <a:p>
                      <a:r>
                        <a:rPr lang="en-US" sz="1100" dirty="0">
                          <a:latin typeface="Calibri" panose="020F0502020204030204" pitchFamily="34" charset="0"/>
                          <a:cs typeface="Calibri" panose="020F0502020204030204" pitchFamily="34" charset="0"/>
                        </a:rPr>
                        <a:t>A subnetwork or subnet is a logical subdivision of an IP network. </a:t>
                      </a:r>
                    </a:p>
                  </a:txBody>
                  <a:tcPr marL="91416" marR="91416" marT="45708" marB="45708"/>
                </a:tc>
                <a:extLst>
                  <a:ext uri="{0D108BD9-81ED-4DB2-BD59-A6C34878D82A}">
                    <a16:rowId xmlns:a16="http://schemas.microsoft.com/office/drawing/2014/main" val="346462807"/>
                  </a:ext>
                </a:extLst>
              </a:tr>
              <a:tr h="276962">
                <a:tc>
                  <a:txBody>
                    <a:bodyPr/>
                    <a:lstStyle/>
                    <a:p>
                      <a:endParaRPr lang="en-US" sz="1100" dirty="0">
                        <a:latin typeface="Calibri" panose="020F0502020204030204" pitchFamily="34" charset="0"/>
                        <a:cs typeface="Calibri" panose="020F0502020204030204" pitchFamily="34" charset="0"/>
                      </a:endParaRPr>
                    </a:p>
                  </a:txBody>
                  <a:tcPr marL="91416" marR="91416" marT="45708" marB="45708"/>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lang="en-US" sz="1100" dirty="0">
                          <a:latin typeface="Calibri" panose="020F0502020204030204" pitchFamily="34" charset="0"/>
                          <a:cs typeface="Calibri" panose="020F0502020204030204" pitchFamily="34" charset="0"/>
                        </a:rPr>
                        <a:t>Network Security Group</a:t>
                      </a:r>
                    </a:p>
                  </a:txBody>
                  <a:tcPr marL="91416" marR="91416" marT="45708" marB="45708"/>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lang="en-US" sz="1100" dirty="0">
                          <a:latin typeface="Calibri" panose="020F0502020204030204" pitchFamily="34" charset="0"/>
                          <a:cs typeface="Calibri" panose="020F0502020204030204" pitchFamily="34" charset="0"/>
                        </a:rPr>
                        <a:t>NSG contains a list of security rules that allow or deny network traffic to resources connected to Azure Virtual Networks (</a:t>
                      </a:r>
                      <a:r>
                        <a:rPr lang="en-US" sz="1100" dirty="0" err="1">
                          <a:latin typeface="Calibri" panose="020F0502020204030204" pitchFamily="34" charset="0"/>
                          <a:cs typeface="Calibri" panose="020F0502020204030204" pitchFamily="34" charset="0"/>
                        </a:rPr>
                        <a:t>VNet</a:t>
                      </a:r>
                      <a:r>
                        <a:rPr lang="en-US" sz="1100" dirty="0">
                          <a:latin typeface="Calibri" panose="020F0502020204030204" pitchFamily="34" charset="0"/>
                          <a:cs typeface="Calibri" panose="020F0502020204030204" pitchFamily="34" charset="0"/>
                        </a:rPr>
                        <a:t>)</a:t>
                      </a:r>
                    </a:p>
                  </a:txBody>
                  <a:tcPr marL="91416" marR="91416" marT="45708" marB="45708"/>
                </a:tc>
                <a:extLst>
                  <a:ext uri="{0D108BD9-81ED-4DB2-BD59-A6C34878D82A}">
                    <a16:rowId xmlns:a16="http://schemas.microsoft.com/office/drawing/2014/main" val="4228822772"/>
                  </a:ext>
                </a:extLst>
              </a:tr>
              <a:tr h="277018">
                <a:tc>
                  <a:txBody>
                    <a:bodyPr/>
                    <a:lstStyle/>
                    <a:p>
                      <a:endParaRPr lang="en-US" sz="1100" dirty="0">
                        <a:latin typeface="Calibri" panose="020F0502020204030204" pitchFamily="34" charset="0"/>
                        <a:cs typeface="Calibri" panose="020F0502020204030204" pitchFamily="34" charset="0"/>
                      </a:endParaRPr>
                    </a:p>
                  </a:txBody>
                  <a:tcPr marL="91416" marR="91416" marT="45708" marB="45708"/>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lang="en-US" sz="1100" dirty="0">
                          <a:latin typeface="Calibri" panose="020F0502020204030204" pitchFamily="34" charset="0"/>
                          <a:cs typeface="Calibri" panose="020F0502020204030204" pitchFamily="34" charset="0"/>
                        </a:rPr>
                        <a:t>VPN Gateway</a:t>
                      </a:r>
                    </a:p>
                  </a:txBody>
                  <a:tcPr marL="91416" marR="91416" marT="45708" marB="45708"/>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lang="en-US" sz="1100" dirty="0">
                          <a:latin typeface="Calibri" panose="020F0502020204030204" pitchFamily="34" charset="0"/>
                          <a:cs typeface="Calibri" panose="020F0502020204030204" pitchFamily="34" charset="0"/>
                        </a:rPr>
                        <a:t>A specific type of virtual network gateway that is used to send encrypted traffic between an Azure virtual network and an on-premises location over internet.</a:t>
                      </a:r>
                    </a:p>
                  </a:txBody>
                  <a:tcPr marL="91416" marR="91416" marT="45708" marB="45708"/>
                </a:tc>
                <a:extLst>
                  <a:ext uri="{0D108BD9-81ED-4DB2-BD59-A6C34878D82A}">
                    <a16:rowId xmlns:a16="http://schemas.microsoft.com/office/drawing/2014/main" val="1135347303"/>
                  </a:ext>
                </a:extLst>
              </a:tr>
              <a:tr h="277018">
                <a:tc>
                  <a:txBody>
                    <a:bodyPr/>
                    <a:lstStyle/>
                    <a:p>
                      <a:endParaRPr lang="en-US" sz="1100" dirty="0">
                        <a:latin typeface="Calibri" panose="020F0502020204030204" pitchFamily="34" charset="0"/>
                        <a:cs typeface="Calibri" panose="020F0502020204030204" pitchFamily="34" charset="0"/>
                      </a:endParaRPr>
                    </a:p>
                  </a:txBody>
                  <a:tcPr marL="91416" marR="91416" marT="45708" marB="45708"/>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lang="en-US" sz="1100" dirty="0">
                          <a:latin typeface="Calibri" panose="020F0502020204030204" pitchFamily="34" charset="0"/>
                          <a:cs typeface="Calibri" panose="020F0502020204030204" pitchFamily="34" charset="0"/>
                        </a:rPr>
                        <a:t>ExpressRoute Gateway</a:t>
                      </a:r>
                    </a:p>
                  </a:txBody>
                  <a:tcPr marL="91416" marR="91416" marT="45708" marB="45708"/>
                </a:tc>
                <a:tc>
                  <a:txBody>
                    <a:bodyPr/>
                    <a:lstStyle/>
                    <a:p>
                      <a:r>
                        <a:rPr lang="en-US" sz="1100" dirty="0">
                          <a:latin typeface="Calibri" panose="020F0502020204030204" pitchFamily="34" charset="0"/>
                          <a:cs typeface="Calibri" panose="020F0502020204030204" pitchFamily="34" charset="0"/>
                        </a:rPr>
                        <a:t>A specific type of virtual network gateway that is used to send traffic between an Azure virtual network and an on-premises location over ExpressRoute/Direct Peering.</a:t>
                      </a:r>
                    </a:p>
                  </a:txBody>
                  <a:tcPr marL="91416" marR="91416" marT="45708" marB="45708"/>
                </a:tc>
                <a:extLst>
                  <a:ext uri="{0D108BD9-81ED-4DB2-BD59-A6C34878D82A}">
                    <a16:rowId xmlns:a16="http://schemas.microsoft.com/office/drawing/2014/main" val="1358234828"/>
                  </a:ext>
                </a:extLst>
              </a:tr>
              <a:tr h="168184">
                <a:tc>
                  <a:txBody>
                    <a:bodyPr/>
                    <a:lstStyle/>
                    <a:p>
                      <a:endParaRPr lang="en-US" sz="1100">
                        <a:latin typeface="Calibri" panose="020F0502020204030204" pitchFamily="34" charset="0"/>
                        <a:cs typeface="Calibri" panose="020F0502020204030204" pitchFamily="34" charset="0"/>
                      </a:endParaRPr>
                    </a:p>
                  </a:txBody>
                  <a:tcPr marL="91416" marR="91416" marT="45708" marB="45708"/>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lang="en-US" sz="1100" dirty="0">
                          <a:latin typeface="Calibri" panose="020F0502020204030204" pitchFamily="34" charset="0"/>
                          <a:cs typeface="Calibri" panose="020F0502020204030204" pitchFamily="34" charset="0"/>
                        </a:rPr>
                        <a:t>Virtual Machines</a:t>
                      </a:r>
                    </a:p>
                  </a:txBody>
                  <a:tcPr marL="91416" marR="91416" marT="45708" marB="45708"/>
                </a:tc>
                <a:tc>
                  <a:txBody>
                    <a:bodyPr/>
                    <a:lstStyle/>
                    <a:p>
                      <a:r>
                        <a:rPr lang="en-US" sz="1100" dirty="0">
                          <a:latin typeface="Calibri" panose="020F0502020204030204" pitchFamily="34" charset="0"/>
                          <a:cs typeface="Calibri" panose="020F0502020204030204" pitchFamily="34" charset="0"/>
                        </a:rPr>
                        <a:t>The software implementation of a physical computer that runs an operating system. </a:t>
                      </a:r>
                    </a:p>
                  </a:txBody>
                  <a:tcPr marL="91416" marR="91416" marT="45708" marB="45708"/>
                </a:tc>
                <a:extLst>
                  <a:ext uri="{0D108BD9-81ED-4DB2-BD59-A6C34878D82A}">
                    <a16:rowId xmlns:a16="http://schemas.microsoft.com/office/drawing/2014/main" val="2868883729"/>
                  </a:ext>
                </a:extLst>
              </a:tr>
              <a:tr h="168184">
                <a:tc>
                  <a:txBody>
                    <a:bodyPr/>
                    <a:lstStyle/>
                    <a:p>
                      <a:endParaRPr lang="en-US" sz="1100">
                        <a:latin typeface="Calibri" panose="020F0502020204030204" pitchFamily="34" charset="0"/>
                        <a:cs typeface="Calibri" panose="020F0502020204030204" pitchFamily="34" charset="0"/>
                      </a:endParaRPr>
                    </a:p>
                  </a:txBody>
                  <a:tcPr marL="91416" marR="91416" marT="45708" marB="45708"/>
                </a:tc>
                <a:tc>
                  <a:txBody>
                    <a:bodyPr/>
                    <a:lstStyle/>
                    <a:p>
                      <a:r>
                        <a:rPr lang="en-US" sz="1100" dirty="0">
                          <a:latin typeface="Calibri" panose="020F0502020204030204" pitchFamily="34" charset="0"/>
                          <a:cs typeface="Calibri" panose="020F0502020204030204" pitchFamily="34" charset="0"/>
                        </a:rPr>
                        <a:t>Azure Premium Storage and Managed Disks</a:t>
                      </a:r>
                    </a:p>
                  </a:txBody>
                  <a:tcPr marL="91416" marR="91416" marT="45708" marB="45708"/>
                </a:tc>
                <a:tc>
                  <a:txBody>
                    <a:bodyPr/>
                    <a:lstStyle/>
                    <a:p>
                      <a:r>
                        <a:rPr lang="en-US" sz="1100" dirty="0">
                          <a:latin typeface="Calibri" panose="020F0502020204030204" pitchFamily="34" charset="0"/>
                          <a:cs typeface="Calibri" panose="020F0502020204030204" pitchFamily="34" charset="0"/>
                        </a:rPr>
                        <a:t>Azure Storage offers a massively scalable object store for data objects, a file system service for the cloud</a:t>
                      </a:r>
                    </a:p>
                  </a:txBody>
                  <a:tcPr marL="91416" marR="91416" marT="45708" marB="45708"/>
                </a:tc>
                <a:extLst>
                  <a:ext uri="{0D108BD9-81ED-4DB2-BD59-A6C34878D82A}">
                    <a16:rowId xmlns:a16="http://schemas.microsoft.com/office/drawing/2014/main" val="1503502531"/>
                  </a:ext>
                </a:extLst>
              </a:tr>
              <a:tr h="168184">
                <a:tc>
                  <a:txBody>
                    <a:bodyPr/>
                    <a:lstStyle/>
                    <a:p>
                      <a:endParaRPr lang="en-US" sz="1100">
                        <a:latin typeface="Calibri" panose="020F0502020204030204" pitchFamily="34" charset="0"/>
                        <a:cs typeface="Calibri" panose="020F0502020204030204" pitchFamily="34" charset="0"/>
                      </a:endParaRPr>
                    </a:p>
                  </a:txBody>
                  <a:tcPr marL="91416" marR="91416" marT="45708" marB="45708"/>
                </a:tc>
                <a:tc>
                  <a:txBody>
                    <a:bodyPr/>
                    <a:lstStyle/>
                    <a:p>
                      <a:r>
                        <a:rPr lang="en-US" sz="1100">
                          <a:latin typeface="Calibri" panose="020F0502020204030204" pitchFamily="34" charset="0"/>
                          <a:cs typeface="Calibri" panose="020F0502020204030204" pitchFamily="34" charset="0"/>
                        </a:rPr>
                        <a:t>Availability Set</a:t>
                      </a:r>
                      <a:endParaRPr lang="en-US" sz="1100" dirty="0">
                        <a:latin typeface="Calibri" panose="020F0502020204030204" pitchFamily="34" charset="0"/>
                        <a:cs typeface="Calibri" panose="020F0502020204030204" pitchFamily="34" charset="0"/>
                      </a:endParaRPr>
                    </a:p>
                  </a:txBody>
                  <a:tcPr marL="91416" marR="91416" marT="45708" marB="45708"/>
                </a:tc>
                <a:tc>
                  <a:txBody>
                    <a:bodyPr/>
                    <a:lstStyle/>
                    <a:p>
                      <a:r>
                        <a:rPr lang="en-US" sz="1100" dirty="0">
                          <a:latin typeface="Calibri" panose="020F0502020204030204" pitchFamily="34" charset="0"/>
                          <a:cs typeface="Calibri" panose="020F0502020204030204" pitchFamily="34" charset="0"/>
                        </a:rPr>
                        <a:t>A collection of virtual machines that are managed together to provide application redundancy and reliability.</a:t>
                      </a:r>
                    </a:p>
                  </a:txBody>
                  <a:tcPr marL="91416" marR="91416" marT="45708" marB="45708"/>
                </a:tc>
                <a:extLst>
                  <a:ext uri="{0D108BD9-81ED-4DB2-BD59-A6C34878D82A}">
                    <a16:rowId xmlns:a16="http://schemas.microsoft.com/office/drawing/2014/main" val="250547079"/>
                  </a:ext>
                </a:extLst>
              </a:tr>
              <a:tr h="168184">
                <a:tc>
                  <a:txBody>
                    <a:bodyPr/>
                    <a:lstStyle/>
                    <a:p>
                      <a:endParaRPr lang="en-US" sz="1100" dirty="0">
                        <a:latin typeface="Calibri" panose="020F0502020204030204" pitchFamily="34" charset="0"/>
                        <a:cs typeface="Calibri" panose="020F0502020204030204" pitchFamily="34" charset="0"/>
                      </a:endParaRPr>
                    </a:p>
                  </a:txBody>
                  <a:tcPr marL="91416" marR="91416" marT="45708" marB="45708"/>
                </a:tc>
                <a:tc>
                  <a:txBody>
                    <a:bodyPr/>
                    <a:lstStyle/>
                    <a:p>
                      <a:r>
                        <a:rPr lang="en-US" sz="1100" dirty="0">
                          <a:latin typeface="Calibri" panose="020F0502020204030204" pitchFamily="34" charset="0"/>
                          <a:cs typeface="Calibri" panose="020F0502020204030204" pitchFamily="34" charset="0"/>
                        </a:rPr>
                        <a:t>Internal Load Balancer</a:t>
                      </a:r>
                    </a:p>
                  </a:txBody>
                  <a:tcPr marL="91416" marR="91416" marT="45708" marB="45708"/>
                </a:tc>
                <a:tc>
                  <a:txBody>
                    <a:bodyPr/>
                    <a:lstStyle/>
                    <a:p>
                      <a:r>
                        <a:rPr lang="en-US" sz="1100" dirty="0">
                          <a:latin typeface="Calibri" panose="020F0502020204030204" pitchFamily="34" charset="0"/>
                          <a:cs typeface="Calibri" panose="020F0502020204030204" pitchFamily="34" charset="0"/>
                        </a:rPr>
                        <a:t>ILB directs traffic only to resources that are inside a virtual network or that use a VPN to access Azure infrastructure. (Layer 4)</a:t>
                      </a:r>
                    </a:p>
                  </a:txBody>
                  <a:tcPr marL="91416" marR="91416" marT="45708" marB="45708"/>
                </a:tc>
                <a:extLst>
                  <a:ext uri="{0D108BD9-81ED-4DB2-BD59-A6C34878D82A}">
                    <a16:rowId xmlns:a16="http://schemas.microsoft.com/office/drawing/2014/main" val="4101572074"/>
                  </a:ext>
                </a:extLst>
              </a:tr>
              <a:tr h="168184">
                <a:tc>
                  <a:txBody>
                    <a:bodyPr/>
                    <a:lstStyle/>
                    <a:p>
                      <a:endParaRPr lang="en-US" sz="1100" dirty="0">
                        <a:latin typeface="Calibri" panose="020F0502020204030204" pitchFamily="34" charset="0"/>
                        <a:cs typeface="Calibri" panose="020F0502020204030204" pitchFamily="34" charset="0"/>
                      </a:endParaRPr>
                    </a:p>
                  </a:txBody>
                  <a:tcPr marL="91416" marR="91416" marT="45708" marB="45708"/>
                </a:tc>
                <a:tc>
                  <a:txBody>
                    <a:bodyPr/>
                    <a:lstStyle/>
                    <a:p>
                      <a:r>
                        <a:rPr lang="en-US" sz="1100" dirty="0">
                          <a:latin typeface="Calibri" panose="020F0502020204030204" pitchFamily="34" charset="0"/>
                          <a:cs typeface="Calibri" panose="020F0502020204030204" pitchFamily="34" charset="0"/>
                        </a:rPr>
                        <a:t>HANA on Azure Large Instances</a:t>
                      </a:r>
                    </a:p>
                  </a:txBody>
                  <a:tcPr marL="91416" marR="91416" marT="45708" marB="45708"/>
                </a:tc>
                <a:tc>
                  <a:txBody>
                    <a:bodyPr/>
                    <a:lstStyle/>
                    <a:p>
                      <a:r>
                        <a:rPr lang="en-US" sz="1100" dirty="0">
                          <a:latin typeface="Calibri" panose="020F0502020204030204" pitchFamily="34" charset="0"/>
                          <a:cs typeface="Calibri" panose="020F0502020204030204" pitchFamily="34" charset="0"/>
                        </a:rPr>
                        <a:t>HANA tailored data center integration (TDI) certified server hardware infrastructure</a:t>
                      </a:r>
                    </a:p>
                  </a:txBody>
                  <a:tcPr marL="91416" marR="91416" marT="45708" marB="45708"/>
                </a:tc>
                <a:extLst>
                  <a:ext uri="{0D108BD9-81ED-4DB2-BD59-A6C34878D82A}">
                    <a16:rowId xmlns:a16="http://schemas.microsoft.com/office/drawing/2014/main" val="2265226417"/>
                  </a:ext>
                </a:extLst>
              </a:tr>
              <a:tr h="168184">
                <a:tc>
                  <a:txBody>
                    <a:bodyPr/>
                    <a:lstStyle/>
                    <a:p>
                      <a:endParaRPr lang="en-US" sz="1100" dirty="0">
                        <a:latin typeface="Calibri" panose="020F0502020204030204" pitchFamily="34" charset="0"/>
                        <a:cs typeface="Calibri" panose="020F0502020204030204" pitchFamily="34" charset="0"/>
                      </a:endParaRPr>
                    </a:p>
                  </a:txBody>
                  <a:tcPr marL="91416" marR="91416" marT="45708" marB="45708"/>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lang="en-US" sz="1100" dirty="0">
                          <a:latin typeface="Calibri" panose="020F0502020204030204" pitchFamily="34" charset="0"/>
                          <a:cs typeface="Calibri" panose="020F0502020204030204" pitchFamily="34" charset="0"/>
                        </a:rPr>
                        <a:t>NFS Storage</a:t>
                      </a:r>
                    </a:p>
                  </a:txBody>
                  <a:tcPr marL="91416" marR="91416" marT="45708" marB="45708"/>
                </a:tc>
                <a:tc>
                  <a:txBody>
                    <a:bodyPr/>
                    <a:lstStyle/>
                    <a:p>
                      <a:r>
                        <a:rPr lang="en-US" sz="1100" dirty="0">
                          <a:latin typeface="Calibri" panose="020F0502020204030204" pitchFamily="34" charset="0"/>
                          <a:cs typeface="Calibri" panose="020F0502020204030204" pitchFamily="34" charset="0"/>
                        </a:rPr>
                        <a:t>HANA tailored data center integration (TDI) certified storage infrastructure </a:t>
                      </a:r>
                    </a:p>
                  </a:txBody>
                  <a:tcPr marL="91416" marR="91416" marT="45708" marB="45708"/>
                </a:tc>
                <a:extLst>
                  <a:ext uri="{0D108BD9-81ED-4DB2-BD59-A6C34878D82A}">
                    <a16:rowId xmlns:a16="http://schemas.microsoft.com/office/drawing/2014/main" val="654320410"/>
                  </a:ext>
                </a:extLst>
              </a:tr>
              <a:tr h="168184">
                <a:tc>
                  <a:txBody>
                    <a:bodyPr/>
                    <a:lstStyle/>
                    <a:p>
                      <a:endParaRPr lang="en-US" sz="1100" dirty="0">
                        <a:latin typeface="Calibri" panose="020F0502020204030204" pitchFamily="34" charset="0"/>
                        <a:cs typeface="Calibri" panose="020F0502020204030204" pitchFamily="34" charset="0"/>
                      </a:endParaRPr>
                    </a:p>
                  </a:txBody>
                  <a:tcPr marL="91416" marR="91416" marT="45708" marB="45708"/>
                </a:tc>
                <a:tc>
                  <a:txBody>
                    <a:bodyPr/>
                    <a:lstStyle/>
                    <a:p>
                      <a:r>
                        <a:rPr lang="en-US" sz="1100" dirty="0">
                          <a:latin typeface="Calibri" panose="020F0502020204030204" pitchFamily="34" charset="0"/>
                          <a:cs typeface="Calibri" panose="020F0502020204030204" pitchFamily="34" charset="0"/>
                        </a:rPr>
                        <a:t>High Availability Pair</a:t>
                      </a:r>
                    </a:p>
                  </a:txBody>
                  <a:tcPr marL="91416" marR="91416" marT="45708" marB="45708"/>
                </a:tc>
                <a:tc>
                  <a:txBody>
                    <a:bodyPr/>
                    <a:lstStyle/>
                    <a:p>
                      <a:r>
                        <a:rPr lang="en-US" sz="1100" dirty="0">
                          <a:latin typeface="Calibri" panose="020F0502020204030204" pitchFamily="34" charset="0"/>
                          <a:cs typeface="Calibri" panose="020F0502020204030204" pitchFamily="34" charset="0"/>
                        </a:rPr>
                        <a:t>two or more identical HANA large instances deployed in the same region and configured by the customer for system replication</a:t>
                      </a:r>
                    </a:p>
                  </a:txBody>
                  <a:tcPr marL="91416" marR="91416" marT="45708" marB="45708"/>
                </a:tc>
                <a:extLst>
                  <a:ext uri="{0D108BD9-81ED-4DB2-BD59-A6C34878D82A}">
                    <a16:rowId xmlns:a16="http://schemas.microsoft.com/office/drawing/2014/main" val="3350652303"/>
                  </a:ext>
                </a:extLst>
              </a:tr>
              <a:tr h="168184">
                <a:tc>
                  <a:txBody>
                    <a:bodyPr/>
                    <a:lstStyle/>
                    <a:p>
                      <a:endParaRPr lang="en-US" sz="1100" dirty="0">
                        <a:latin typeface="Calibri" panose="020F0502020204030204" pitchFamily="34" charset="0"/>
                        <a:cs typeface="Calibri" panose="020F0502020204030204" pitchFamily="34" charset="0"/>
                      </a:endParaRPr>
                    </a:p>
                  </a:txBody>
                  <a:tcPr marL="91416" marR="91416" marT="45708" marB="45708"/>
                </a:tc>
                <a:tc>
                  <a:txBody>
                    <a:bodyPr/>
                    <a:lstStyle/>
                    <a:p>
                      <a:r>
                        <a:rPr lang="en-US" sz="1100" dirty="0">
                          <a:latin typeface="Calibri" panose="020F0502020204030204" pitchFamily="34" charset="0"/>
                          <a:cs typeface="Calibri" panose="020F0502020204030204" pitchFamily="34" charset="0"/>
                        </a:rPr>
                        <a:t>Backend ExpressRoute</a:t>
                      </a:r>
                    </a:p>
                  </a:txBody>
                  <a:tcPr marL="91416" marR="91416" marT="45708" marB="45708"/>
                </a:tc>
                <a:tc>
                  <a:txBody>
                    <a:bodyPr/>
                    <a:lstStyle/>
                    <a:p>
                      <a:r>
                        <a:rPr lang="en-US" sz="1100" dirty="0">
                          <a:latin typeface="Calibri" panose="020F0502020204030204" pitchFamily="34" charset="0"/>
                          <a:cs typeface="Calibri" panose="020F0502020204030204" pitchFamily="34" charset="0"/>
                        </a:rPr>
                        <a:t>Backend network to connect Azure Virtual Network and HANA Large Instances stamp</a:t>
                      </a:r>
                    </a:p>
                  </a:txBody>
                  <a:tcPr marL="91416" marR="91416" marT="45708" marB="45708"/>
                </a:tc>
                <a:extLst>
                  <a:ext uri="{0D108BD9-81ED-4DB2-BD59-A6C34878D82A}">
                    <a16:rowId xmlns:a16="http://schemas.microsoft.com/office/drawing/2014/main" val="2317371423"/>
                  </a:ext>
                </a:extLst>
              </a:tr>
              <a:tr h="168184">
                <a:tc>
                  <a:txBody>
                    <a:bodyPr/>
                    <a:lstStyle/>
                    <a:p>
                      <a:endParaRPr lang="en-US" sz="1100" dirty="0">
                        <a:latin typeface="Calibri" panose="020F0502020204030204" pitchFamily="34" charset="0"/>
                        <a:cs typeface="Calibri" panose="020F0502020204030204" pitchFamily="34" charset="0"/>
                      </a:endParaRPr>
                    </a:p>
                  </a:txBody>
                  <a:tcPr marL="91416" marR="91416" marT="45708" marB="45708"/>
                </a:tc>
                <a:tc>
                  <a:txBody>
                    <a:bodyPr/>
                    <a:lstStyle/>
                    <a:p>
                      <a:r>
                        <a:rPr lang="en-US" sz="1100" dirty="0">
                          <a:latin typeface="Calibri" panose="020F0502020204030204" pitchFamily="34" charset="0"/>
                          <a:cs typeface="Calibri" panose="020F0502020204030204" pitchFamily="34" charset="0"/>
                        </a:rPr>
                        <a:t>Azure Backbone Network</a:t>
                      </a:r>
                    </a:p>
                  </a:txBody>
                  <a:tcPr marL="91416" marR="91416" marT="45708" marB="45708"/>
                </a:tc>
                <a:tc>
                  <a:txBody>
                    <a:bodyPr/>
                    <a:lstStyle/>
                    <a:p>
                      <a:r>
                        <a:rPr lang="en-US" sz="1100" dirty="0">
                          <a:latin typeface="Calibri" panose="020F0502020204030204" pitchFamily="34" charset="0"/>
                          <a:cs typeface="Calibri" panose="020F0502020204030204" pitchFamily="34" charset="0"/>
                        </a:rPr>
                        <a:t>Microsoft owned global fiber network linking all Azure datacenters</a:t>
                      </a:r>
                    </a:p>
                  </a:txBody>
                  <a:tcPr marL="91416" marR="91416" marT="45708" marB="45708"/>
                </a:tc>
                <a:extLst>
                  <a:ext uri="{0D108BD9-81ED-4DB2-BD59-A6C34878D82A}">
                    <a16:rowId xmlns:a16="http://schemas.microsoft.com/office/drawing/2014/main" val="1466128262"/>
                  </a:ext>
                </a:extLst>
              </a:tr>
              <a:tr h="168184">
                <a:tc>
                  <a:txBody>
                    <a:bodyPr/>
                    <a:lstStyle/>
                    <a:p>
                      <a:endParaRPr lang="en-US" sz="1100" dirty="0">
                        <a:latin typeface="Calibri" panose="020F0502020204030204" pitchFamily="34" charset="0"/>
                        <a:cs typeface="Calibri" panose="020F0502020204030204" pitchFamily="34" charset="0"/>
                      </a:endParaRPr>
                    </a:p>
                  </a:txBody>
                  <a:tcPr marL="91416" marR="91416" marT="45708" marB="45708"/>
                </a:tc>
                <a:tc>
                  <a:txBody>
                    <a:bodyPr/>
                    <a:lstStyle/>
                    <a:p>
                      <a:r>
                        <a:rPr lang="en-US" sz="1100" dirty="0">
                          <a:latin typeface="Calibri" panose="020F0502020204030204" pitchFamily="34" charset="0"/>
                          <a:cs typeface="Calibri" panose="020F0502020204030204" pitchFamily="34" charset="0"/>
                        </a:rPr>
                        <a:t>Regional Pairs</a:t>
                      </a:r>
                    </a:p>
                  </a:txBody>
                  <a:tcPr marL="91416" marR="91416" marT="45708" marB="45708"/>
                </a:tc>
                <a:tc>
                  <a:txBody>
                    <a:bodyPr/>
                    <a:lstStyle/>
                    <a:p>
                      <a:r>
                        <a:rPr lang="en-US" sz="1100" dirty="0">
                          <a:latin typeface="Calibri" panose="020F0502020204030204" pitchFamily="34" charset="0"/>
                          <a:cs typeface="Calibri" panose="020F0502020204030204" pitchFamily="34" charset="0"/>
                        </a:rPr>
                        <a:t>Regional protection within data residency boundaries  </a:t>
                      </a:r>
                    </a:p>
                  </a:txBody>
                  <a:tcPr marL="91416" marR="91416" marT="45708" marB="45708"/>
                </a:tc>
                <a:extLst>
                  <a:ext uri="{0D108BD9-81ED-4DB2-BD59-A6C34878D82A}">
                    <a16:rowId xmlns:a16="http://schemas.microsoft.com/office/drawing/2014/main" val="985698810"/>
                  </a:ext>
                </a:extLst>
              </a:tr>
            </a:tbl>
          </a:graphicData>
        </a:graphic>
      </p:graphicFrame>
      <p:sp>
        <p:nvSpPr>
          <p:cNvPr id="7" name="Rectangle 6">
            <a:extLst>
              <a:ext uri="{FF2B5EF4-FFF2-40B4-BE49-F238E27FC236}">
                <a16:creationId xmlns:a16="http://schemas.microsoft.com/office/drawing/2014/main" id="{B8BC9201-E9CC-4801-AFD3-A25A2D47CD90}"/>
              </a:ext>
            </a:extLst>
          </p:cNvPr>
          <p:cNvSpPr/>
          <p:nvPr/>
        </p:nvSpPr>
        <p:spPr>
          <a:xfrm>
            <a:off x="898568" y="987270"/>
            <a:ext cx="698920" cy="165343"/>
          </a:xfrm>
          <a:prstGeom prst="rect">
            <a:avLst/>
          </a:prstGeom>
          <a:solidFill>
            <a:srgbClr val="002060">
              <a:lumMod val="10000"/>
              <a:lumOff val="90000"/>
            </a:srgbClr>
          </a:solidFill>
          <a:ln w="10795" cap="flat" cmpd="sng" algn="ctr">
            <a:solidFill>
              <a:srgbClr val="002060">
                <a:shade val="50000"/>
              </a:srgbClr>
            </a:solidFill>
            <a:prstDash val="solid"/>
          </a:ln>
          <a:effectLst/>
        </p:spPr>
        <p:txBody>
          <a:bodyPr lIns="27425" rtlCol="0" anchor="t" anchorCtr="0"/>
          <a:lstStyle/>
          <a:p>
            <a:pPr marL="0" marR="0" lvl="0" indent="0" algn="r" defTabSz="914126" rtl="0" eaLnBrk="1" fontAlgn="auto" latinLnBrk="0" hangingPunct="1">
              <a:lnSpc>
                <a:spcPct val="100000"/>
              </a:lnSpc>
              <a:spcBef>
                <a:spcPts val="0"/>
              </a:spcBef>
              <a:spcAft>
                <a:spcPts val="0"/>
              </a:spcAft>
              <a:buClrTx/>
              <a:buSzTx/>
              <a:buFontTx/>
              <a:buNone/>
              <a:tabLst/>
              <a:defRPr/>
            </a:pPr>
            <a:endParaRPr kumimoji="0" lang="en-US" sz="1999" b="0" i="0" u="none" strike="noStrike" kern="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endParaRPr>
          </a:p>
        </p:txBody>
      </p:sp>
      <p:pic>
        <p:nvPicPr>
          <p:cNvPr id="8" name="Picture 2" descr="Image result for azure active directory">
            <a:extLst>
              <a:ext uri="{FF2B5EF4-FFF2-40B4-BE49-F238E27FC236}">
                <a16:creationId xmlns:a16="http://schemas.microsoft.com/office/drawing/2014/main" id="{83E7D49D-26C2-49CE-ADCA-C62DEB7F80EE}"/>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146195" y="1478266"/>
            <a:ext cx="247595" cy="24759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C172539F-46BB-4B6E-BD2B-EA67835A7B89}"/>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30689" y="1705186"/>
            <a:ext cx="281831" cy="281831"/>
          </a:xfrm>
          <a:prstGeom prst="rect">
            <a:avLst/>
          </a:prstGeom>
        </p:spPr>
      </p:pic>
      <p:sp>
        <p:nvSpPr>
          <p:cNvPr id="10" name="Rectangle 9">
            <a:extLst>
              <a:ext uri="{FF2B5EF4-FFF2-40B4-BE49-F238E27FC236}">
                <a16:creationId xmlns:a16="http://schemas.microsoft.com/office/drawing/2014/main" id="{575BCF6E-8311-4CF7-9F77-BC17FAAB34D5}"/>
              </a:ext>
            </a:extLst>
          </p:cNvPr>
          <p:cNvSpPr/>
          <p:nvPr/>
        </p:nvSpPr>
        <p:spPr>
          <a:xfrm>
            <a:off x="1102940" y="2122991"/>
            <a:ext cx="309580" cy="156729"/>
          </a:xfrm>
          <a:prstGeom prst="rect">
            <a:avLst/>
          </a:prstGeom>
          <a:solidFill>
            <a:srgbClr val="FFFFFF">
              <a:lumMod val="65000"/>
            </a:srgbClr>
          </a:solidFill>
          <a:ln w="10795" cap="flat" cmpd="sng" algn="ctr">
            <a:solidFill>
              <a:srgbClr val="002060">
                <a:shade val="50000"/>
              </a:srgbClr>
            </a:solidFill>
            <a:prstDash val="solid"/>
          </a:ln>
          <a:effectLst/>
        </p:spPr>
        <p:txBody>
          <a:bodyPr lIns="0" tIns="0" rIns="0" bIns="0"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MSEE</a:t>
            </a:r>
          </a:p>
        </p:txBody>
      </p:sp>
      <p:sp>
        <p:nvSpPr>
          <p:cNvPr id="11" name="Rectangle 10">
            <a:extLst>
              <a:ext uri="{FF2B5EF4-FFF2-40B4-BE49-F238E27FC236}">
                <a16:creationId xmlns:a16="http://schemas.microsoft.com/office/drawing/2014/main" id="{0D894CCE-364E-4007-AF9D-14833421C216}"/>
              </a:ext>
            </a:extLst>
          </p:cNvPr>
          <p:cNvSpPr/>
          <p:nvPr/>
        </p:nvSpPr>
        <p:spPr>
          <a:xfrm>
            <a:off x="906488" y="2724447"/>
            <a:ext cx="707519" cy="181027"/>
          </a:xfrm>
          <a:prstGeom prst="rect">
            <a:avLst/>
          </a:prstGeom>
          <a:solidFill>
            <a:srgbClr val="92D050"/>
          </a:solidFill>
          <a:ln w="10795" cap="flat" cmpd="sng" algn="ctr">
            <a:solidFill>
              <a:srgbClr val="002060">
                <a:shade val="50000"/>
              </a:srgbClr>
            </a:solidFill>
            <a:prstDash val="solid"/>
          </a:ln>
          <a:effectLst/>
        </p:spPr>
        <p:txBody>
          <a:bodyPr lIns="27425" tIns="27425" rIns="27425" bIns="27425" rtlCol="0" anchor="t" anchorCtr="0"/>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endParaRPr>
          </a:p>
        </p:txBody>
      </p:sp>
      <p:pic>
        <p:nvPicPr>
          <p:cNvPr id="12" name="Picture 11">
            <a:extLst>
              <a:ext uri="{FF2B5EF4-FFF2-40B4-BE49-F238E27FC236}">
                <a16:creationId xmlns:a16="http://schemas.microsoft.com/office/drawing/2014/main" id="{455F02F1-8C47-4682-8749-920170CC9DDC}"/>
              </a:ext>
            </a:extLst>
          </p:cNvPr>
          <p:cNvPicPr>
            <a:picLocks noChangeAspect="1"/>
          </p:cNvPicPr>
          <p:nvPr/>
        </p:nvPicPr>
        <p:blipFill>
          <a:blip r:embed="rId5" cstate="email">
            <a:duotone>
              <a:schemeClr val="accent4">
                <a:shade val="45000"/>
                <a:satMod val="135000"/>
              </a:schemeClr>
              <a:prstClr val="white"/>
            </a:duotone>
            <a:extLst>
              <a:ext uri="{28A0092B-C50C-407E-A947-70E740481C1C}">
                <a14:useLocalDpi xmlns:a14="http://schemas.microsoft.com/office/drawing/2010/main"/>
              </a:ext>
            </a:extLst>
          </a:blip>
          <a:stretch>
            <a:fillRect/>
          </a:stretch>
        </p:blipFill>
        <p:spPr>
          <a:xfrm>
            <a:off x="1125941" y="3299430"/>
            <a:ext cx="239350" cy="239350"/>
          </a:xfrm>
          <a:prstGeom prst="rect">
            <a:avLst/>
          </a:prstGeom>
        </p:spPr>
      </p:pic>
      <p:pic>
        <p:nvPicPr>
          <p:cNvPr id="13" name="Picture 12">
            <a:extLst>
              <a:ext uri="{FF2B5EF4-FFF2-40B4-BE49-F238E27FC236}">
                <a16:creationId xmlns:a16="http://schemas.microsoft.com/office/drawing/2014/main" id="{6EE79049-5B78-4DE0-AF5D-31E94255501B}"/>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154892" y="4095988"/>
            <a:ext cx="213648" cy="210984"/>
          </a:xfrm>
          <a:prstGeom prst="rect">
            <a:avLst/>
          </a:prstGeom>
        </p:spPr>
      </p:pic>
      <p:pic>
        <p:nvPicPr>
          <p:cNvPr id="14" name="Picture 13">
            <a:extLst>
              <a:ext uri="{FF2B5EF4-FFF2-40B4-BE49-F238E27FC236}">
                <a16:creationId xmlns:a16="http://schemas.microsoft.com/office/drawing/2014/main" id="{19AB680B-71A3-4971-A91C-660B6707FFB8}"/>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175228" y="4413725"/>
            <a:ext cx="239350" cy="239350"/>
          </a:xfrm>
          <a:prstGeom prst="rect">
            <a:avLst/>
          </a:prstGeom>
        </p:spPr>
      </p:pic>
      <p:sp>
        <p:nvSpPr>
          <p:cNvPr id="15" name="Rectangle 14">
            <a:extLst>
              <a:ext uri="{FF2B5EF4-FFF2-40B4-BE49-F238E27FC236}">
                <a16:creationId xmlns:a16="http://schemas.microsoft.com/office/drawing/2014/main" id="{054F3E77-C073-4C1A-9A3D-643A7F9907E8}"/>
              </a:ext>
            </a:extLst>
          </p:cNvPr>
          <p:cNvSpPr/>
          <p:nvPr/>
        </p:nvSpPr>
        <p:spPr>
          <a:xfrm>
            <a:off x="917845" y="4791372"/>
            <a:ext cx="687564" cy="181027"/>
          </a:xfrm>
          <a:prstGeom prst="rect">
            <a:avLst/>
          </a:prstGeom>
          <a:noFill/>
          <a:ln w="10795" cap="flat" cmpd="sng" algn="ctr">
            <a:solidFill>
              <a:srgbClr val="002060">
                <a:shade val="50000"/>
              </a:srgbClr>
            </a:solidFill>
            <a:prstDash val="dash"/>
          </a:ln>
          <a:effectLst/>
        </p:spPr>
        <p:txBody>
          <a:bodyPr lIns="27425" tIns="27425" rIns="27425" bIns="27425" rtlCol="0" anchor="t" anchorCtr="0"/>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endParaRPr>
          </a:p>
        </p:txBody>
      </p:sp>
      <p:sp>
        <p:nvSpPr>
          <p:cNvPr id="16" name="Rectangle 15">
            <a:extLst>
              <a:ext uri="{FF2B5EF4-FFF2-40B4-BE49-F238E27FC236}">
                <a16:creationId xmlns:a16="http://schemas.microsoft.com/office/drawing/2014/main" id="{FB0D4622-30C1-498B-9DDB-A9D581695F16}"/>
              </a:ext>
            </a:extLst>
          </p:cNvPr>
          <p:cNvSpPr/>
          <p:nvPr/>
        </p:nvSpPr>
        <p:spPr>
          <a:xfrm>
            <a:off x="672424" y="6595323"/>
            <a:ext cx="462840" cy="181028"/>
          </a:xfrm>
          <a:prstGeom prst="rect">
            <a:avLst/>
          </a:prstGeom>
          <a:solidFill>
            <a:srgbClr val="002060">
              <a:lumMod val="10000"/>
              <a:lumOff val="90000"/>
            </a:srgbClr>
          </a:solidFill>
          <a:ln w="10795" cap="flat" cmpd="sng" algn="ctr">
            <a:solidFill>
              <a:srgbClr val="002060">
                <a:shade val="50000"/>
              </a:srgbClr>
            </a:solidFill>
            <a:prstDash val="solid"/>
          </a:ln>
          <a:effectLst/>
        </p:spPr>
        <p:txBody>
          <a:bodyPr lIns="27425" rtlCol="0" anchor="t" anchorCtr="0"/>
          <a:lstStyle/>
          <a:p>
            <a:pPr marL="0" marR="0" lvl="0" indent="0" algn="r" defTabSz="914126" rtl="0" eaLnBrk="1" fontAlgn="auto" latinLnBrk="0" hangingPunct="1">
              <a:lnSpc>
                <a:spcPct val="100000"/>
              </a:lnSpc>
              <a:spcBef>
                <a:spcPts val="0"/>
              </a:spcBef>
              <a:spcAft>
                <a:spcPts val="0"/>
              </a:spcAft>
              <a:buClrTx/>
              <a:buSzTx/>
              <a:buFontTx/>
              <a:buNone/>
              <a:tabLst/>
              <a:defRPr/>
            </a:pPr>
            <a:endParaRPr kumimoji="0" lang="en-US" sz="1999" b="0" i="0" u="none" strike="noStrike" kern="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endParaRPr>
          </a:p>
        </p:txBody>
      </p:sp>
      <p:sp>
        <p:nvSpPr>
          <p:cNvPr id="17" name="Rectangle 16">
            <a:extLst>
              <a:ext uri="{FF2B5EF4-FFF2-40B4-BE49-F238E27FC236}">
                <a16:creationId xmlns:a16="http://schemas.microsoft.com/office/drawing/2014/main" id="{AB8F0895-A6FE-46D8-BF78-AFB0CA35C5CF}"/>
              </a:ext>
            </a:extLst>
          </p:cNvPr>
          <p:cNvSpPr/>
          <p:nvPr/>
        </p:nvSpPr>
        <p:spPr>
          <a:xfrm>
            <a:off x="1365291" y="6590724"/>
            <a:ext cx="462840" cy="181028"/>
          </a:xfrm>
          <a:prstGeom prst="rect">
            <a:avLst/>
          </a:prstGeom>
          <a:solidFill>
            <a:srgbClr val="002060">
              <a:lumMod val="10000"/>
              <a:lumOff val="90000"/>
            </a:srgbClr>
          </a:solidFill>
          <a:ln w="10795" cap="flat" cmpd="sng" algn="ctr">
            <a:solidFill>
              <a:srgbClr val="002060">
                <a:shade val="50000"/>
              </a:srgbClr>
            </a:solidFill>
            <a:prstDash val="solid"/>
          </a:ln>
          <a:effectLst/>
        </p:spPr>
        <p:txBody>
          <a:bodyPr lIns="27425" rtlCol="0" anchor="t" anchorCtr="0"/>
          <a:lstStyle/>
          <a:p>
            <a:pPr marL="0" marR="0" lvl="0" indent="0" algn="r" defTabSz="914126" rtl="0" eaLnBrk="1" fontAlgn="auto" latinLnBrk="0" hangingPunct="1">
              <a:lnSpc>
                <a:spcPct val="100000"/>
              </a:lnSpc>
              <a:spcBef>
                <a:spcPts val="0"/>
              </a:spcBef>
              <a:spcAft>
                <a:spcPts val="0"/>
              </a:spcAft>
              <a:buClrTx/>
              <a:buSzTx/>
              <a:buFontTx/>
              <a:buNone/>
              <a:tabLst/>
              <a:defRPr/>
            </a:pPr>
            <a:endParaRPr kumimoji="0" lang="en-US" sz="1999" b="0" i="0" u="none" strike="noStrike" kern="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endParaRPr>
          </a:p>
        </p:txBody>
      </p:sp>
      <p:sp>
        <p:nvSpPr>
          <p:cNvPr id="18" name="Rectangle 17">
            <a:extLst>
              <a:ext uri="{FF2B5EF4-FFF2-40B4-BE49-F238E27FC236}">
                <a16:creationId xmlns:a16="http://schemas.microsoft.com/office/drawing/2014/main" id="{290BFFE0-239F-40A4-983C-1C4736386116}"/>
              </a:ext>
            </a:extLst>
          </p:cNvPr>
          <p:cNvSpPr/>
          <p:nvPr/>
        </p:nvSpPr>
        <p:spPr>
          <a:xfrm>
            <a:off x="909163" y="6354028"/>
            <a:ext cx="704928" cy="178490"/>
          </a:xfrm>
          <a:prstGeom prst="rect">
            <a:avLst/>
          </a:prstGeom>
          <a:solidFill>
            <a:schemeClr val="bg1">
              <a:lumMod val="95000"/>
            </a:schemeClr>
          </a:solidFill>
          <a:ln w="10795" cap="flat" cmpd="sng" algn="ctr">
            <a:solidFill>
              <a:srgbClr val="002060">
                <a:shade val="50000"/>
              </a:srgbClr>
            </a:solidFill>
            <a:prstDash val="solid"/>
          </a:ln>
          <a:effectLst/>
        </p:spPr>
        <p:txBody>
          <a:bodyPr lIns="0" tIns="45708" rIns="0" bIns="0" rtlCol="0" anchor="t" anchorCtr="0"/>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endParaRPr>
          </a:p>
        </p:txBody>
      </p:sp>
      <p:sp>
        <p:nvSpPr>
          <p:cNvPr id="19" name="Rectangle 18">
            <a:extLst>
              <a:ext uri="{FF2B5EF4-FFF2-40B4-BE49-F238E27FC236}">
                <a16:creationId xmlns:a16="http://schemas.microsoft.com/office/drawing/2014/main" id="{76726AE2-BD25-42AA-B8FB-061C3EF627D5}"/>
              </a:ext>
            </a:extLst>
          </p:cNvPr>
          <p:cNvSpPr/>
          <p:nvPr/>
        </p:nvSpPr>
        <p:spPr>
          <a:xfrm>
            <a:off x="906488" y="2449235"/>
            <a:ext cx="707519" cy="181027"/>
          </a:xfrm>
          <a:prstGeom prst="rect">
            <a:avLst/>
          </a:prstGeom>
          <a:solidFill>
            <a:srgbClr val="0070C0"/>
          </a:solidFill>
          <a:ln w="12700" cap="flat" cmpd="sng" algn="ctr">
            <a:solidFill>
              <a:srgbClr val="002060">
                <a:shade val="50000"/>
              </a:srgbClr>
            </a:solidFill>
            <a:prstDash val="solid"/>
          </a:ln>
          <a:effectLst/>
        </p:spPr>
        <p:txBody>
          <a:bodyPr lIns="27425" tIns="27425" rIns="27425" bIns="27425" rtlCol="0" anchor="t" anchorCtr="0"/>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endParaRPr>
          </a:p>
        </p:txBody>
      </p:sp>
      <p:pic>
        <p:nvPicPr>
          <p:cNvPr id="20" name="Picture 19">
            <a:extLst>
              <a:ext uri="{FF2B5EF4-FFF2-40B4-BE49-F238E27FC236}">
                <a16:creationId xmlns:a16="http://schemas.microsoft.com/office/drawing/2014/main" id="{B795296D-E18D-4A73-BFD9-A168F0A8102D}"/>
              </a:ext>
            </a:extLst>
          </p:cNvPr>
          <p:cNvPicPr>
            <a:picLocks noChangeAspect="1"/>
          </p:cNvPicPr>
          <p:nvPr/>
        </p:nvPicPr>
        <p:blipFill>
          <a:blip r:embed="rId8" cstate="email">
            <a:biLevel thresh="25000"/>
            <a:extLst>
              <a:ext uri="{28A0092B-C50C-407E-A947-70E740481C1C}">
                <a14:useLocalDpi xmlns:a14="http://schemas.microsoft.com/office/drawing/2010/main"/>
              </a:ext>
            </a:extLst>
          </a:blip>
          <a:stretch>
            <a:fillRect/>
          </a:stretch>
        </p:blipFill>
        <p:spPr>
          <a:xfrm>
            <a:off x="1095653" y="2402317"/>
            <a:ext cx="301658" cy="301658"/>
          </a:xfrm>
          <a:prstGeom prst="rect">
            <a:avLst/>
          </a:prstGeom>
        </p:spPr>
      </p:pic>
      <p:pic>
        <p:nvPicPr>
          <p:cNvPr id="21" name="Picture 20">
            <a:extLst>
              <a:ext uri="{FF2B5EF4-FFF2-40B4-BE49-F238E27FC236}">
                <a16:creationId xmlns:a16="http://schemas.microsoft.com/office/drawing/2014/main" id="{2A7C3A01-E603-4D3C-956F-AF4306CFE32B}"/>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134638" y="3730058"/>
            <a:ext cx="239350" cy="239350"/>
          </a:xfrm>
          <a:prstGeom prst="rect">
            <a:avLst/>
          </a:prstGeom>
        </p:spPr>
      </p:pic>
      <p:cxnSp>
        <p:nvCxnSpPr>
          <p:cNvPr id="22" name="Straight Arrow Connector 21">
            <a:extLst>
              <a:ext uri="{FF2B5EF4-FFF2-40B4-BE49-F238E27FC236}">
                <a16:creationId xmlns:a16="http://schemas.microsoft.com/office/drawing/2014/main" id="{5E18A774-72C0-46A2-BA73-E08F2483C944}"/>
              </a:ext>
            </a:extLst>
          </p:cNvPr>
          <p:cNvCxnSpPr>
            <a:cxnSpLocks/>
            <a:stCxn id="16" idx="3"/>
            <a:endCxn id="17" idx="1"/>
          </p:cNvCxnSpPr>
          <p:nvPr/>
        </p:nvCxnSpPr>
        <p:spPr>
          <a:xfrm flipV="1">
            <a:off x="1135264" y="6681238"/>
            <a:ext cx="230027" cy="4600"/>
          </a:xfrm>
          <a:prstGeom prst="straightConnector1">
            <a:avLst/>
          </a:prstGeom>
          <a:ln w="9525">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9194E7B4-A51E-46E4-AAEF-83143F467154}"/>
              </a:ext>
            </a:extLst>
          </p:cNvPr>
          <p:cNvSpPr/>
          <p:nvPr/>
        </p:nvSpPr>
        <p:spPr>
          <a:xfrm>
            <a:off x="897791" y="1244832"/>
            <a:ext cx="698920" cy="165343"/>
          </a:xfrm>
          <a:prstGeom prst="rect">
            <a:avLst/>
          </a:prstGeom>
          <a:solidFill>
            <a:srgbClr val="89CBFF"/>
          </a:solidFill>
          <a:ln w="10795" cap="flat" cmpd="sng" algn="ctr">
            <a:solidFill>
              <a:srgbClr val="002060">
                <a:shade val="50000"/>
              </a:srgbClr>
            </a:solidFill>
            <a:prstDash val="solid"/>
          </a:ln>
          <a:effectLst/>
        </p:spPr>
        <p:txBody>
          <a:bodyPr lIns="27425" rtlCol="0" anchor="t" anchorCtr="0"/>
          <a:lstStyle/>
          <a:p>
            <a:pPr marL="0" marR="0" lvl="0" indent="0" algn="r" defTabSz="914126" rtl="0" eaLnBrk="1" fontAlgn="auto" latinLnBrk="0" hangingPunct="1">
              <a:lnSpc>
                <a:spcPct val="100000"/>
              </a:lnSpc>
              <a:spcBef>
                <a:spcPts val="0"/>
              </a:spcBef>
              <a:spcAft>
                <a:spcPts val="0"/>
              </a:spcAft>
              <a:buClrTx/>
              <a:buSzTx/>
              <a:buFontTx/>
              <a:buNone/>
              <a:tabLst/>
              <a:defRPr/>
            </a:pPr>
            <a:endParaRPr kumimoji="0" lang="en-US" sz="1999" b="0" i="0" u="none" strike="noStrike" kern="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endParaRPr>
          </a:p>
        </p:txBody>
      </p:sp>
      <p:pic>
        <p:nvPicPr>
          <p:cNvPr id="24" name="Picture 23">
            <a:extLst>
              <a:ext uri="{FF2B5EF4-FFF2-40B4-BE49-F238E27FC236}">
                <a16:creationId xmlns:a16="http://schemas.microsoft.com/office/drawing/2014/main" id="{89F92FD8-0FE3-4B7B-B98B-0A848E84732B}"/>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146300" y="4994135"/>
            <a:ext cx="230653" cy="230653"/>
          </a:xfrm>
          <a:prstGeom prst="rect">
            <a:avLst/>
          </a:prstGeom>
        </p:spPr>
      </p:pic>
      <p:pic>
        <p:nvPicPr>
          <p:cNvPr id="25" name="Picture 24">
            <a:extLst>
              <a:ext uri="{FF2B5EF4-FFF2-40B4-BE49-F238E27FC236}">
                <a16:creationId xmlns:a16="http://schemas.microsoft.com/office/drawing/2014/main" id="{A46726CB-BDE0-4D43-98F9-50F269C9087D}"/>
              </a:ext>
            </a:extLst>
          </p:cNvPr>
          <p:cNvPicPr>
            <a:picLocks noChangeAspect="1"/>
          </p:cNvPicPr>
          <p:nvPr/>
        </p:nvPicPr>
        <p:blipFill>
          <a:blip r:embed="rId10" cstate="email">
            <a:grayscl/>
            <a:extLst>
              <a:ext uri="{28A0092B-C50C-407E-A947-70E740481C1C}">
                <a14:useLocalDpi xmlns:a14="http://schemas.microsoft.com/office/drawing/2010/main"/>
              </a:ext>
            </a:extLst>
          </a:blip>
          <a:stretch>
            <a:fillRect/>
          </a:stretch>
        </p:blipFill>
        <p:spPr>
          <a:xfrm>
            <a:off x="954026" y="5072739"/>
            <a:ext cx="637145" cy="637145"/>
          </a:xfrm>
          <a:prstGeom prst="rect">
            <a:avLst/>
          </a:prstGeom>
        </p:spPr>
      </p:pic>
      <p:pic>
        <p:nvPicPr>
          <p:cNvPr id="26" name="Picture 25">
            <a:extLst>
              <a:ext uri="{FF2B5EF4-FFF2-40B4-BE49-F238E27FC236}">
                <a16:creationId xmlns:a16="http://schemas.microsoft.com/office/drawing/2014/main" id="{3BF7AB7E-4C7A-4C3E-AF5D-9B56D1A73CA6}"/>
              </a:ext>
            </a:extLst>
          </p:cNvPr>
          <p:cNvPicPr>
            <a:picLocks noChangeAspect="1"/>
          </p:cNvPicPr>
          <p:nvPr/>
        </p:nvPicPr>
        <p:blipFill>
          <a:blip r:embed="rId11" cstate="email">
            <a:grayscl/>
            <a:extLst>
              <a:ext uri="{28A0092B-C50C-407E-A947-70E740481C1C}">
                <a14:useLocalDpi xmlns:a14="http://schemas.microsoft.com/office/drawing/2010/main"/>
              </a:ext>
            </a:extLst>
          </a:blip>
          <a:stretch>
            <a:fillRect/>
          </a:stretch>
        </p:blipFill>
        <p:spPr>
          <a:xfrm>
            <a:off x="1124854" y="5529387"/>
            <a:ext cx="251217" cy="251217"/>
          </a:xfrm>
          <a:prstGeom prst="rect">
            <a:avLst/>
          </a:prstGeom>
        </p:spPr>
      </p:pic>
      <p:sp>
        <p:nvSpPr>
          <p:cNvPr id="27" name="Rectangle 26">
            <a:extLst>
              <a:ext uri="{FF2B5EF4-FFF2-40B4-BE49-F238E27FC236}">
                <a16:creationId xmlns:a16="http://schemas.microsoft.com/office/drawing/2014/main" id="{69100DA5-1F6F-4F5D-93DC-0EA667D4C2E0}"/>
              </a:ext>
            </a:extLst>
          </p:cNvPr>
          <p:cNvSpPr/>
          <p:nvPr/>
        </p:nvSpPr>
        <p:spPr>
          <a:xfrm>
            <a:off x="906488" y="5831986"/>
            <a:ext cx="707519" cy="181027"/>
          </a:xfrm>
          <a:prstGeom prst="rect">
            <a:avLst/>
          </a:prstGeom>
          <a:solidFill>
            <a:srgbClr val="0070C0"/>
          </a:solidFill>
          <a:ln w="10795" cap="flat" cmpd="sng" algn="ctr">
            <a:solidFill>
              <a:srgbClr val="002060">
                <a:shade val="50000"/>
              </a:srgbClr>
            </a:solidFill>
            <a:prstDash val="dash"/>
          </a:ln>
          <a:effectLst/>
        </p:spPr>
        <p:txBody>
          <a:bodyPr lIns="27425" tIns="27425" rIns="27425" bIns="27425" rtlCol="0" anchor="t" anchorCtr="0"/>
          <a:lstStyle/>
          <a:p>
            <a:pPr algn="ctr" defTabSz="914126">
              <a:defRPr/>
            </a:pPr>
            <a:endParaRPr lang="en-US" sz="900" kern="0" dirty="0">
              <a:solidFill>
                <a:sysClr val="windowText" lastClr="000000"/>
              </a:solidFill>
              <a:latin typeface="Segoe UI Light" panose="020B0502040204020203" pitchFamily="34" charset="0"/>
              <a:cs typeface="Segoe UI Light" panose="020B0502040204020203" pitchFamily="34" charset="0"/>
            </a:endParaRPr>
          </a:p>
        </p:txBody>
      </p:sp>
      <p:pic>
        <p:nvPicPr>
          <p:cNvPr id="28" name="Picture 27">
            <a:extLst>
              <a:ext uri="{FF2B5EF4-FFF2-40B4-BE49-F238E27FC236}">
                <a16:creationId xmlns:a16="http://schemas.microsoft.com/office/drawing/2014/main" id="{7CC73B5C-1A01-4A12-B865-0BDE57D5D990}"/>
              </a:ext>
            </a:extLst>
          </p:cNvPr>
          <p:cNvPicPr>
            <a:picLocks noChangeAspect="1"/>
          </p:cNvPicPr>
          <p:nvPr/>
        </p:nvPicPr>
        <p:blipFill>
          <a:blip r:embed="rId4" cstate="email">
            <a:biLevel thresh="25000"/>
            <a:extLst>
              <a:ext uri="{28A0092B-C50C-407E-A947-70E740481C1C}">
                <a14:useLocalDpi xmlns:a14="http://schemas.microsoft.com/office/drawing/2010/main"/>
              </a:ext>
            </a:extLst>
          </a:blip>
          <a:stretch>
            <a:fillRect/>
          </a:stretch>
        </p:blipFill>
        <p:spPr>
          <a:xfrm>
            <a:off x="1115480" y="6058752"/>
            <a:ext cx="281831" cy="281831"/>
          </a:xfrm>
          <a:prstGeom prst="rect">
            <a:avLst/>
          </a:prstGeom>
        </p:spPr>
      </p:pic>
      <p:pic>
        <p:nvPicPr>
          <p:cNvPr id="29" name="Picture 28">
            <a:extLst>
              <a:ext uri="{FF2B5EF4-FFF2-40B4-BE49-F238E27FC236}">
                <a16:creationId xmlns:a16="http://schemas.microsoft.com/office/drawing/2014/main" id="{8D8260A1-C343-4A63-B0DE-754210F5A7AE}"/>
              </a:ext>
            </a:extLst>
          </p:cNvPr>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1134638" y="2941781"/>
            <a:ext cx="234376" cy="234376"/>
          </a:xfrm>
          <a:prstGeom prst="rect">
            <a:avLst/>
          </a:prstGeom>
        </p:spPr>
      </p:pic>
      <p:pic>
        <p:nvPicPr>
          <p:cNvPr id="30" name="Picture 29">
            <a:extLst>
              <a:ext uri="{FF2B5EF4-FFF2-40B4-BE49-F238E27FC236}">
                <a16:creationId xmlns:a16="http://schemas.microsoft.com/office/drawing/2014/main" id="{E29DF892-DCE7-4F64-A933-EB0DE2ABDEFD}"/>
              </a:ext>
            </a:extLst>
          </p:cNvPr>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1149538" y="1227043"/>
            <a:ext cx="192155" cy="192155"/>
          </a:xfrm>
          <a:prstGeom prst="rect">
            <a:avLst/>
          </a:prstGeom>
        </p:spPr>
      </p:pic>
    </p:spTree>
    <p:extLst>
      <p:ext uri="{BB962C8B-B14F-4D97-AF65-F5344CB8AC3E}">
        <p14:creationId xmlns:p14="http://schemas.microsoft.com/office/powerpoint/2010/main" val="3513639175"/>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261675" y="193139"/>
            <a:ext cx="11876045" cy="1134619"/>
          </a:xfrm>
        </p:spPr>
        <p:txBody>
          <a:bodyPr/>
          <a:lstStyle/>
          <a:p>
            <a:r>
              <a:rPr lang="en-US" sz="4400" dirty="0">
                <a:solidFill>
                  <a:schemeClr val="bg1"/>
                </a:solidFill>
              </a:rPr>
              <a:t>Online Azure pricing calculator</a:t>
            </a:r>
          </a:p>
        </p:txBody>
      </p:sp>
      <p:pic>
        <p:nvPicPr>
          <p:cNvPr id="14" name="Picture 13" descr="Pricing Calculator webpage&#10;&#10;Screenshot of the Microsoft Azure Pricing calculator webpage.">
            <a:extLst>
              <a:ext uri="{FF2B5EF4-FFF2-40B4-BE49-F238E27FC236}">
                <a16:creationId xmlns:a16="http://schemas.microsoft.com/office/drawing/2014/main" id="{240BADE3-17CC-4077-9B67-FA10AC950EB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062384" y="1116195"/>
            <a:ext cx="6067233" cy="5006261"/>
          </a:xfrm>
          <a:prstGeom prst="rect">
            <a:avLst/>
          </a:prstGeom>
        </p:spPr>
      </p:pic>
      <p:sp>
        <p:nvSpPr>
          <p:cNvPr id="16" name="TextBox 15">
            <a:extLst>
              <a:ext uri="{FF2B5EF4-FFF2-40B4-BE49-F238E27FC236}">
                <a16:creationId xmlns:a16="http://schemas.microsoft.com/office/drawing/2014/main" id="{4A4ACCB1-3609-4A4D-8312-EFA30D1AF76E}"/>
              </a:ext>
            </a:extLst>
          </p:cNvPr>
          <p:cNvSpPr txBox="1"/>
          <p:nvPr/>
        </p:nvSpPr>
        <p:spPr>
          <a:xfrm>
            <a:off x="2607112" y="6231440"/>
            <a:ext cx="6977776" cy="400110"/>
          </a:xfrm>
          <a:prstGeom prst="rect">
            <a:avLst/>
          </a:prstGeom>
          <a:noFill/>
        </p:spPr>
        <p:txBody>
          <a:bodyPr wrap="square" rtlCol="0">
            <a:spAutoFit/>
          </a:bodyPr>
          <a:lstStyle/>
          <a:p>
            <a:pPr algn="ctr"/>
            <a:r>
              <a:rPr lang="de-AT" sz="2000" dirty="0">
                <a:solidFill>
                  <a:schemeClr val="bg1"/>
                </a:solidFill>
                <a:latin typeface="Segoe UI Semilight" panose="020B0402040204020203" pitchFamily="34" charset="0"/>
                <a:cs typeface="Segoe UI Semilight" panose="020B0402040204020203" pitchFamily="34" charset="0"/>
              </a:rPr>
              <a:t>https://azure.microsoft.com/en-us/pricing/calculator/ </a:t>
            </a:r>
          </a:p>
        </p:txBody>
      </p:sp>
    </p:spTree>
    <p:extLst>
      <p:ext uri="{BB962C8B-B14F-4D97-AF65-F5344CB8AC3E}">
        <p14:creationId xmlns:p14="http://schemas.microsoft.com/office/powerpoint/2010/main" val="2164445445"/>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261675" y="193139"/>
            <a:ext cx="11876045" cy="1134619"/>
          </a:xfrm>
        </p:spPr>
        <p:txBody>
          <a:bodyPr/>
          <a:lstStyle/>
          <a:p>
            <a:r>
              <a:rPr lang="en-US" sz="4400" dirty="0">
                <a:solidFill>
                  <a:schemeClr val="bg1"/>
                </a:solidFill>
              </a:rPr>
              <a:t>Azure reserved VM instances (RI) and Azure hybrid benefit (AHUB)</a:t>
            </a:r>
          </a:p>
        </p:txBody>
      </p:sp>
      <p:pic>
        <p:nvPicPr>
          <p:cNvPr id="5" name="Picture 4" descr="Azure hybrid benefits&#10;&#10;Screenshot of the Azure hybrid benefit of more cloud, less cost. a graph on the right shows the difference between Pay as you go, and cost savings vs. pay as you go for both Azure RIs, and RIs plus Azure Hybrid benefit.">
            <a:extLst>
              <a:ext uri="{FF2B5EF4-FFF2-40B4-BE49-F238E27FC236}">
                <a16:creationId xmlns:a16="http://schemas.microsoft.com/office/drawing/2014/main" id="{070BF02C-29DE-445D-90B4-19085D86F532}"/>
              </a:ext>
            </a:extLst>
          </p:cNvPr>
          <p:cNvPicPr>
            <a:picLocks noChangeAspect="1"/>
          </p:cNvPicPr>
          <p:nvPr/>
        </p:nvPicPr>
        <p:blipFill>
          <a:blip r:embed="rId3"/>
          <a:stretch>
            <a:fillRect/>
          </a:stretch>
        </p:blipFill>
        <p:spPr>
          <a:xfrm>
            <a:off x="436936" y="1950027"/>
            <a:ext cx="11318128" cy="3094470"/>
          </a:xfrm>
          <a:prstGeom prst="rect">
            <a:avLst/>
          </a:prstGeom>
        </p:spPr>
      </p:pic>
      <p:sp>
        <p:nvSpPr>
          <p:cNvPr id="6" name="Rectangle 5">
            <a:extLst>
              <a:ext uri="{FF2B5EF4-FFF2-40B4-BE49-F238E27FC236}">
                <a16:creationId xmlns:a16="http://schemas.microsoft.com/office/drawing/2014/main" id="{A866F2AF-3D84-469A-9E74-7DD77FACE3BA}"/>
              </a:ext>
            </a:extLst>
          </p:cNvPr>
          <p:cNvSpPr/>
          <p:nvPr/>
        </p:nvSpPr>
        <p:spPr>
          <a:xfrm>
            <a:off x="3137402" y="5549793"/>
            <a:ext cx="5917197" cy="584775"/>
          </a:xfrm>
          <a:prstGeom prst="rect">
            <a:avLst/>
          </a:prstGeom>
        </p:spPr>
        <p:txBody>
          <a:bodyPr wrap="none">
            <a:spAutoFit/>
          </a:bodyPr>
          <a:lstStyle/>
          <a:p>
            <a:pPr algn="ctr" defTabSz="932742"/>
            <a:r>
              <a:rPr lang="en-US" sz="1600" dirty="0">
                <a:solidFill>
                  <a:srgbClr val="FFFFFF"/>
                </a:solidFill>
                <a:latin typeface="+mj-lt"/>
              </a:rPr>
              <a:t>https://azure.microsoft.com/en-us/pricing/reserved-vm-instances/ </a:t>
            </a:r>
          </a:p>
          <a:p>
            <a:pPr algn="ctr" defTabSz="932742"/>
            <a:r>
              <a:rPr lang="en-US" sz="1600" dirty="0">
                <a:solidFill>
                  <a:srgbClr val="FFFFFF"/>
                </a:solidFill>
                <a:latin typeface="+mj-lt"/>
              </a:rPr>
              <a:t>https://azure.microsoft.com/en-us/pricing/hybrid-benefit/</a:t>
            </a:r>
          </a:p>
        </p:txBody>
      </p:sp>
    </p:spTree>
    <p:extLst>
      <p:ext uri="{BB962C8B-B14F-4D97-AF65-F5344CB8AC3E}">
        <p14:creationId xmlns:p14="http://schemas.microsoft.com/office/powerpoint/2010/main" val="2673323809"/>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261675" y="193139"/>
            <a:ext cx="11876045" cy="1134619"/>
          </a:xfrm>
        </p:spPr>
        <p:txBody>
          <a:bodyPr/>
          <a:lstStyle/>
          <a:p>
            <a:r>
              <a:rPr lang="en-US" sz="4400" dirty="0">
                <a:solidFill>
                  <a:schemeClr val="bg1"/>
                </a:solidFill>
              </a:rPr>
              <a:t>Requirements</a:t>
            </a:r>
          </a:p>
        </p:txBody>
      </p:sp>
      <p:pic>
        <p:nvPicPr>
          <p:cNvPr id="2" name="Picture 1" descr="Requirements table&#10;&#10;A requirements table lists 16 steps to produce a desig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26439" y="946152"/>
            <a:ext cx="9358171" cy="5803895"/>
          </a:xfrm>
          <a:prstGeom prst="rect">
            <a:avLst/>
          </a:prstGeom>
        </p:spPr>
      </p:pic>
    </p:spTree>
    <p:extLst>
      <p:ext uri="{BB962C8B-B14F-4D97-AF65-F5344CB8AC3E}">
        <p14:creationId xmlns:p14="http://schemas.microsoft.com/office/powerpoint/2010/main" val="3392503458"/>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1"/>
          <p:cNvSpPr>
            <a:spLocks noGrp="1"/>
          </p:cNvSpPr>
          <p:nvPr>
            <p:ph type="title"/>
          </p:nvPr>
        </p:nvSpPr>
        <p:spPr>
          <a:xfrm>
            <a:off x="261675" y="193139"/>
            <a:ext cx="11876045" cy="1134619"/>
          </a:xfrm>
        </p:spPr>
        <p:txBody>
          <a:bodyPr/>
          <a:lstStyle/>
          <a:p>
            <a:r>
              <a:rPr lang="en-US" sz="4400" dirty="0">
                <a:solidFill>
                  <a:schemeClr val="bg1"/>
                </a:solidFill>
              </a:rPr>
              <a:t>Common scenarios</a:t>
            </a:r>
          </a:p>
        </p:txBody>
      </p:sp>
      <p:sp>
        <p:nvSpPr>
          <p:cNvPr id="51" name="TextBox 50">
            <a:extLst>
              <a:ext uri="{FF2B5EF4-FFF2-40B4-BE49-F238E27FC236}">
                <a16:creationId xmlns:a16="http://schemas.microsoft.com/office/drawing/2014/main" id="{E1AEA06D-6CC1-434A-8B95-48B54BDDE94E}"/>
              </a:ext>
            </a:extLst>
          </p:cNvPr>
          <p:cNvSpPr txBox="1"/>
          <p:nvPr/>
        </p:nvSpPr>
        <p:spPr>
          <a:xfrm>
            <a:off x="0" y="1327758"/>
            <a:ext cx="6355394" cy="1071062"/>
          </a:xfrm>
          <a:prstGeom prst="rect">
            <a:avLst/>
          </a:prstGeom>
          <a:noFill/>
        </p:spPr>
        <p:txBody>
          <a:bodyPr wrap="square" lIns="182880" tIns="146304" rIns="182880" bIns="146304" rtlCol="0">
            <a:spAutoFit/>
          </a:bodyPr>
          <a:lstStyle/>
          <a:p>
            <a:pPr algn="ctr">
              <a:lnSpc>
                <a:spcPct val="90000"/>
              </a:lnSpc>
              <a:spcAft>
                <a:spcPts val="600"/>
              </a:spcAft>
            </a:pPr>
            <a:r>
              <a:rPr lang="en-US" sz="2800" dirty="0">
                <a:gradFill>
                  <a:gsLst>
                    <a:gs pos="2917">
                      <a:srgbClr val="FFFFFF"/>
                    </a:gs>
                    <a:gs pos="30000">
                      <a:srgbClr val="FFFFFF"/>
                    </a:gs>
                  </a:gsLst>
                  <a:lin ang="5400000" scaled="0"/>
                </a:gradFill>
                <a:latin typeface="Segoe UI Semilight"/>
              </a:rPr>
              <a:t>Azure Infrastructure </a:t>
            </a:r>
            <a:br>
              <a:rPr lang="en-US" sz="2800" dirty="0">
                <a:gradFill>
                  <a:gsLst>
                    <a:gs pos="2917">
                      <a:srgbClr val="FFFFFF"/>
                    </a:gs>
                    <a:gs pos="30000">
                      <a:srgbClr val="FFFFFF"/>
                    </a:gs>
                  </a:gsLst>
                  <a:lin ang="5400000" scaled="0"/>
                </a:gradFill>
                <a:latin typeface="Segoe UI Semilight"/>
              </a:rPr>
            </a:br>
            <a:r>
              <a:rPr lang="en-US" sz="2800" dirty="0">
                <a:gradFill>
                  <a:gsLst>
                    <a:gs pos="2917">
                      <a:srgbClr val="FFFFFF"/>
                    </a:gs>
                    <a:gs pos="30000">
                      <a:srgbClr val="FFFFFF"/>
                    </a:gs>
                  </a:gsLst>
                  <a:lin ang="5400000" scaled="0"/>
                </a:gradFill>
                <a:latin typeface="Segoe UI Semilight"/>
              </a:rPr>
              <a:t>as a Service (IaaS)</a:t>
            </a:r>
          </a:p>
        </p:txBody>
      </p:sp>
      <p:grpSp>
        <p:nvGrpSpPr>
          <p:cNvPr id="52" name="Group 51" descr="icons&#10;&#10;Icons of the previously mentioned products display for Azure IaaS.">
            <a:extLst>
              <a:ext uri="{FF2B5EF4-FFF2-40B4-BE49-F238E27FC236}">
                <a16:creationId xmlns:a16="http://schemas.microsoft.com/office/drawing/2014/main" id="{3FEBE50C-AA55-4FBA-AA75-926ADEC2BB87}"/>
              </a:ext>
            </a:extLst>
          </p:cNvPr>
          <p:cNvGrpSpPr/>
          <p:nvPr/>
        </p:nvGrpSpPr>
        <p:grpSpPr>
          <a:xfrm>
            <a:off x="1122292" y="2474241"/>
            <a:ext cx="4237772" cy="2345909"/>
            <a:chOff x="855327" y="2500754"/>
            <a:chExt cx="4237772" cy="2345909"/>
          </a:xfrm>
        </p:grpSpPr>
        <p:sp>
          <p:nvSpPr>
            <p:cNvPr id="53" name="Rectangle: Rounded Corners 52">
              <a:extLst>
                <a:ext uri="{FF2B5EF4-FFF2-40B4-BE49-F238E27FC236}">
                  <a16:creationId xmlns:a16="http://schemas.microsoft.com/office/drawing/2014/main" id="{027EB500-9923-4DB0-840F-5DDAC9B2F40A}"/>
                </a:ext>
              </a:extLst>
            </p:cNvPr>
            <p:cNvSpPr/>
            <p:nvPr/>
          </p:nvSpPr>
          <p:spPr bwMode="auto">
            <a:xfrm>
              <a:off x="855327" y="2500754"/>
              <a:ext cx="4237772" cy="2345909"/>
            </a:xfrm>
            <a:prstGeom prst="round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54" name="Picture 53" descr="Icon" title="Icon">
              <a:extLst>
                <a:ext uri="{FF2B5EF4-FFF2-40B4-BE49-F238E27FC236}">
                  <a16:creationId xmlns:a16="http://schemas.microsoft.com/office/drawing/2014/main" id="{82EE0E25-66DA-43AF-B875-513E2E0B3A3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5232" y="2632446"/>
              <a:ext cx="780290" cy="780290"/>
            </a:xfrm>
            <a:prstGeom prst="rect">
              <a:avLst/>
            </a:prstGeom>
          </p:spPr>
        </p:pic>
        <p:pic>
          <p:nvPicPr>
            <p:cNvPr id="55" name="Picture 54" descr="Virtual Machine Icon" title="Virtual Machine Icon">
              <a:extLst>
                <a:ext uri="{FF2B5EF4-FFF2-40B4-BE49-F238E27FC236}">
                  <a16:creationId xmlns:a16="http://schemas.microsoft.com/office/drawing/2014/main" id="{E16AA0D1-E23D-4CB1-8661-419339A071A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4092" y="3596457"/>
              <a:ext cx="780290" cy="780290"/>
            </a:xfrm>
            <a:prstGeom prst="rect">
              <a:avLst/>
            </a:prstGeom>
          </p:spPr>
        </p:pic>
        <p:pic>
          <p:nvPicPr>
            <p:cNvPr id="57" name="Picture 56" descr="Hybrid Connectivity icon" title="Hybrid Connectivity icon">
              <a:extLst>
                <a:ext uri="{FF2B5EF4-FFF2-40B4-BE49-F238E27FC236}">
                  <a16:creationId xmlns:a16="http://schemas.microsoft.com/office/drawing/2014/main" id="{25E3D370-FA17-4CD0-9566-D1AC5464086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537822" y="2569384"/>
              <a:ext cx="780290" cy="780290"/>
            </a:xfrm>
            <a:prstGeom prst="rect">
              <a:avLst/>
            </a:prstGeom>
          </p:spPr>
        </p:pic>
        <p:pic>
          <p:nvPicPr>
            <p:cNvPr id="56" name="Picture 55" descr="Virtual Machine Icon" title="Virtual Machine Icon">
              <a:extLst>
                <a:ext uri="{FF2B5EF4-FFF2-40B4-BE49-F238E27FC236}">
                  <a16:creationId xmlns:a16="http://schemas.microsoft.com/office/drawing/2014/main" id="{87DFE47A-9899-4F15-9E95-E14D7B6ACCF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20587" y="3596457"/>
              <a:ext cx="780290" cy="780290"/>
            </a:xfrm>
            <a:prstGeom prst="rect">
              <a:avLst/>
            </a:prstGeom>
          </p:spPr>
        </p:pic>
        <p:pic>
          <p:nvPicPr>
            <p:cNvPr id="59" name="Picture 58" descr="Virtual networks icon" title="Virtual networks icon">
              <a:extLst>
                <a:ext uri="{FF2B5EF4-FFF2-40B4-BE49-F238E27FC236}">
                  <a16:creationId xmlns:a16="http://schemas.microsoft.com/office/drawing/2014/main" id="{FD99A691-420B-45D8-B458-383A32A387C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735583" y="2762383"/>
              <a:ext cx="780290" cy="780290"/>
            </a:xfrm>
            <a:prstGeom prst="rect">
              <a:avLst/>
            </a:prstGeom>
          </p:spPr>
        </p:pic>
        <p:pic>
          <p:nvPicPr>
            <p:cNvPr id="58" name="Picture 57" descr="Load Balancers icon" title="Load Balancers icon">
              <a:extLst>
                <a:ext uri="{FF2B5EF4-FFF2-40B4-BE49-F238E27FC236}">
                  <a16:creationId xmlns:a16="http://schemas.microsoft.com/office/drawing/2014/main" id="{F9CCC247-4B91-4350-8BF2-580EB6F73B60}"/>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756604" y="3648700"/>
              <a:ext cx="780290" cy="780290"/>
            </a:xfrm>
            <a:prstGeom prst="rect">
              <a:avLst/>
            </a:prstGeom>
          </p:spPr>
        </p:pic>
      </p:grpSp>
      <p:sp>
        <p:nvSpPr>
          <p:cNvPr id="60" name="TextBox 59">
            <a:extLst>
              <a:ext uri="{FF2B5EF4-FFF2-40B4-BE49-F238E27FC236}">
                <a16:creationId xmlns:a16="http://schemas.microsoft.com/office/drawing/2014/main" id="{AC488605-471E-46B3-95F2-CBB912271BCD}"/>
              </a:ext>
            </a:extLst>
          </p:cNvPr>
          <p:cNvSpPr txBox="1"/>
          <p:nvPr/>
        </p:nvSpPr>
        <p:spPr>
          <a:xfrm>
            <a:off x="730045" y="4951842"/>
            <a:ext cx="4149484" cy="1446550"/>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rgbClr val="FFFFFF"/>
                    </a:gs>
                    <a:gs pos="30000">
                      <a:srgbClr val="FFFFFF"/>
                    </a:gs>
                  </a:gsLst>
                  <a:lin ang="5400000" scaled="0"/>
                </a:gradFill>
                <a:latin typeface="Segoe UI Semilight"/>
              </a:rPr>
              <a:t>Virtual machines</a:t>
            </a:r>
          </a:p>
          <a:p>
            <a:pPr>
              <a:lnSpc>
                <a:spcPct val="90000"/>
              </a:lnSpc>
              <a:spcAft>
                <a:spcPts val="600"/>
              </a:spcAft>
            </a:pPr>
            <a:r>
              <a:rPr lang="en-US" sz="2400" dirty="0">
                <a:gradFill>
                  <a:gsLst>
                    <a:gs pos="2917">
                      <a:srgbClr val="FFFFFF"/>
                    </a:gs>
                    <a:gs pos="30000">
                      <a:srgbClr val="FFFFFF"/>
                    </a:gs>
                  </a:gsLst>
                  <a:lin ang="5400000" scaled="0"/>
                </a:gradFill>
                <a:latin typeface="Segoe UI Semilight"/>
              </a:rPr>
              <a:t>Virtual networks</a:t>
            </a:r>
          </a:p>
          <a:p>
            <a:pPr>
              <a:lnSpc>
                <a:spcPct val="90000"/>
              </a:lnSpc>
              <a:spcAft>
                <a:spcPts val="600"/>
              </a:spcAft>
            </a:pPr>
            <a:r>
              <a:rPr lang="en-US" sz="2400" dirty="0">
                <a:gradFill>
                  <a:gsLst>
                    <a:gs pos="2917">
                      <a:srgbClr val="FFFFFF"/>
                    </a:gs>
                    <a:gs pos="30000">
                      <a:srgbClr val="FFFFFF"/>
                    </a:gs>
                  </a:gsLst>
                  <a:lin ang="5400000" scaled="0"/>
                </a:gradFill>
                <a:latin typeface="Segoe UI Semilight"/>
              </a:rPr>
              <a:t>VPN gateway</a:t>
            </a:r>
          </a:p>
        </p:txBody>
      </p:sp>
      <p:sp>
        <p:nvSpPr>
          <p:cNvPr id="61" name="Rectangle 60">
            <a:extLst>
              <a:ext uri="{FF2B5EF4-FFF2-40B4-BE49-F238E27FC236}">
                <a16:creationId xmlns:a16="http://schemas.microsoft.com/office/drawing/2014/main" id="{73D2C0DD-36CA-455F-889D-711020398086}"/>
              </a:ext>
            </a:extLst>
          </p:cNvPr>
          <p:cNvSpPr/>
          <p:nvPr/>
        </p:nvSpPr>
        <p:spPr>
          <a:xfrm>
            <a:off x="3307394" y="5081779"/>
            <a:ext cx="3318324" cy="1243417"/>
          </a:xfrm>
          <a:prstGeom prst="rect">
            <a:avLst/>
          </a:prstGeom>
        </p:spPr>
        <p:txBody>
          <a:bodyPr wrap="square">
            <a:spAutoFit/>
          </a:bodyPr>
          <a:lstStyle/>
          <a:p>
            <a:pPr>
              <a:lnSpc>
                <a:spcPct val="90000"/>
              </a:lnSpc>
              <a:spcAft>
                <a:spcPts val="600"/>
              </a:spcAft>
            </a:pPr>
            <a:r>
              <a:rPr lang="en-US" sz="2400" dirty="0">
                <a:gradFill>
                  <a:gsLst>
                    <a:gs pos="2917">
                      <a:srgbClr val="FFFFFF"/>
                    </a:gs>
                    <a:gs pos="30000">
                      <a:srgbClr val="FFFFFF"/>
                    </a:gs>
                  </a:gsLst>
                  <a:lin ang="5400000" scaled="0"/>
                </a:gradFill>
                <a:latin typeface="Segoe UI Semilight"/>
              </a:rPr>
              <a:t>Hybrid connectivity </a:t>
            </a:r>
          </a:p>
          <a:p>
            <a:pPr>
              <a:lnSpc>
                <a:spcPct val="90000"/>
              </a:lnSpc>
              <a:spcAft>
                <a:spcPts val="600"/>
              </a:spcAft>
            </a:pPr>
            <a:r>
              <a:rPr lang="en-US" sz="2400" dirty="0">
                <a:gradFill>
                  <a:gsLst>
                    <a:gs pos="2917">
                      <a:srgbClr val="FFFFFF"/>
                    </a:gs>
                    <a:gs pos="30000">
                      <a:srgbClr val="FFFFFF"/>
                    </a:gs>
                  </a:gsLst>
                  <a:lin ang="5400000" scaled="0"/>
                </a:gradFill>
                <a:latin typeface="Segoe UI Semilight"/>
              </a:rPr>
              <a:t>Load balancers</a:t>
            </a:r>
          </a:p>
          <a:p>
            <a:pPr>
              <a:lnSpc>
                <a:spcPct val="90000"/>
              </a:lnSpc>
              <a:spcAft>
                <a:spcPts val="600"/>
              </a:spcAft>
            </a:pPr>
            <a:r>
              <a:rPr lang="en-US" sz="2400" dirty="0">
                <a:gradFill>
                  <a:gsLst>
                    <a:gs pos="2917">
                      <a:srgbClr val="FFFFFF"/>
                    </a:gs>
                    <a:gs pos="30000">
                      <a:srgbClr val="FFFFFF"/>
                    </a:gs>
                  </a:gsLst>
                  <a:lin ang="5400000" scaled="0"/>
                </a:gradFill>
                <a:latin typeface="Segoe UI Semilight"/>
              </a:rPr>
              <a:t>Storage</a:t>
            </a:r>
          </a:p>
        </p:txBody>
      </p:sp>
      <p:sp>
        <p:nvSpPr>
          <p:cNvPr id="62" name="TextBox 61">
            <a:extLst>
              <a:ext uri="{FF2B5EF4-FFF2-40B4-BE49-F238E27FC236}">
                <a16:creationId xmlns:a16="http://schemas.microsoft.com/office/drawing/2014/main" id="{D3EBEAF7-65AE-40EF-A77A-FA8E966FBC15}"/>
              </a:ext>
            </a:extLst>
          </p:cNvPr>
          <p:cNvSpPr txBox="1"/>
          <p:nvPr/>
        </p:nvSpPr>
        <p:spPr>
          <a:xfrm>
            <a:off x="7652589" y="1715556"/>
            <a:ext cx="4019752" cy="683264"/>
          </a:xfrm>
          <a:prstGeom prst="rect">
            <a:avLst/>
          </a:prstGeom>
          <a:noFill/>
        </p:spPr>
        <p:txBody>
          <a:bodyPr wrap="square" lIns="182880" tIns="146304" rIns="182880" bIns="146304" rtlCol="0">
            <a:spAutoFit/>
          </a:bodyPr>
          <a:lstStyle/>
          <a:p>
            <a:pPr>
              <a:lnSpc>
                <a:spcPct val="90000"/>
              </a:lnSpc>
              <a:spcAft>
                <a:spcPts val="600"/>
              </a:spcAft>
            </a:pPr>
            <a:r>
              <a:rPr lang="en-US" sz="2800" dirty="0">
                <a:gradFill>
                  <a:gsLst>
                    <a:gs pos="2917">
                      <a:srgbClr val="FFFFFF"/>
                    </a:gs>
                    <a:gs pos="30000">
                      <a:srgbClr val="FFFFFF"/>
                    </a:gs>
                  </a:gsLst>
                  <a:lin ang="5400000" scaled="0"/>
                </a:gradFill>
                <a:latin typeface="Segoe UI Semilight"/>
              </a:rPr>
              <a:t>SAP on Azure</a:t>
            </a:r>
          </a:p>
        </p:txBody>
      </p:sp>
      <p:pic>
        <p:nvPicPr>
          <p:cNvPr id="2" name="Picture 1" descr="Icons&#10;&#10;Icons of the previously mentioned products display for SAP on Azure.">
            <a:extLst>
              <a:ext uri="{FF2B5EF4-FFF2-40B4-BE49-F238E27FC236}">
                <a16:creationId xmlns:a16="http://schemas.microsoft.com/office/drawing/2014/main" id="{1D1362BB-9B53-47EE-B369-014B64D33659}"/>
              </a:ext>
            </a:extLst>
          </p:cNvPr>
          <p:cNvPicPr>
            <a:picLocks noChangeAspect="1"/>
          </p:cNvPicPr>
          <p:nvPr/>
        </p:nvPicPr>
        <p:blipFill>
          <a:blip r:embed="rId8"/>
          <a:stretch>
            <a:fillRect/>
          </a:stretch>
        </p:blipFill>
        <p:spPr>
          <a:xfrm>
            <a:off x="7042559" y="2605933"/>
            <a:ext cx="3895753" cy="2228866"/>
          </a:xfrm>
          <a:prstGeom prst="rect">
            <a:avLst/>
          </a:prstGeom>
        </p:spPr>
      </p:pic>
      <p:sp>
        <p:nvSpPr>
          <p:cNvPr id="3" name="Rectangle 2">
            <a:extLst>
              <a:ext uri="{FF2B5EF4-FFF2-40B4-BE49-F238E27FC236}">
                <a16:creationId xmlns:a16="http://schemas.microsoft.com/office/drawing/2014/main" id="{365C68FB-B65A-4FB7-B18D-177B033BAFAB}"/>
              </a:ext>
            </a:extLst>
          </p:cNvPr>
          <p:cNvSpPr/>
          <p:nvPr/>
        </p:nvSpPr>
        <p:spPr>
          <a:xfrm>
            <a:off x="7498301" y="5081779"/>
            <a:ext cx="3006721" cy="430887"/>
          </a:xfrm>
          <a:prstGeom prst="rect">
            <a:avLst/>
          </a:prstGeom>
        </p:spPr>
        <p:txBody>
          <a:bodyPr wrap="none">
            <a:spAutoFit/>
          </a:bodyPr>
          <a:lstStyle/>
          <a:p>
            <a:r>
              <a:rPr lang="en-US" sz="2200" dirty="0">
                <a:solidFill>
                  <a:schemeClr val="bg1"/>
                </a:solidFill>
                <a:latin typeface="+mj-lt"/>
              </a:rPr>
              <a:t>https://aka.ms/sapazure</a:t>
            </a:r>
          </a:p>
        </p:txBody>
      </p:sp>
    </p:spTree>
    <p:extLst>
      <p:ext uri="{BB962C8B-B14F-4D97-AF65-F5344CB8AC3E}">
        <p14:creationId xmlns:p14="http://schemas.microsoft.com/office/powerpoint/2010/main" val="3680532423"/>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1: Review the customer case study</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259763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Light"/>
                <a:ea typeface="+mn-ea"/>
                <a:cs typeface="+mn-cs"/>
              </a:rPr>
              <a:t>Outcome</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Analyze your customer needs.</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Semilight"/>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Light"/>
                <a:ea typeface="+mn-ea"/>
                <a:cs typeface="+mn-cs"/>
              </a:rPr>
              <a:t>Timeframe</a:t>
            </a:r>
          </a:p>
          <a:p>
            <a:pPr marL="0" marR="0" lvl="0" indent="0" algn="l" defTabSz="914400" rtl="0" eaLnBrk="1" fontAlgn="auto" latinLnBrk="0" hangingPunct="1">
              <a:lnSpc>
                <a:spcPct val="90000"/>
              </a:lnSpc>
              <a:spcBef>
                <a:spcPts val="0"/>
              </a:spcBef>
              <a:spcAft>
                <a:spcPts val="600"/>
              </a:spcAft>
              <a:buClrTx/>
              <a:buSzTx/>
              <a:buFontTx/>
              <a:buNone/>
              <a:tabLst/>
              <a:defRPr/>
            </a:pPr>
            <a:r>
              <a:rPr lang="en-US" sz="2400" dirty="0">
                <a:solidFill>
                  <a:srgbClr val="FFFFFF"/>
                </a:solidFill>
                <a:latin typeface="Segoe UI Semilight" panose="020B0402040204020203" pitchFamily="34" charset="0"/>
                <a:cs typeface="Segoe UI Semilight" panose="020B0402040204020203" pitchFamily="34" charset="0"/>
              </a:rPr>
              <a:t>30</a:t>
            </a: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 minutes</a:t>
            </a:r>
          </a:p>
        </p:txBody>
      </p:sp>
    </p:spTree>
    <p:extLst>
      <p:ext uri="{BB962C8B-B14F-4D97-AF65-F5344CB8AC3E}">
        <p14:creationId xmlns:p14="http://schemas.microsoft.com/office/powerpoint/2010/main" val="20712892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3: Present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062166"/>
            <a:ext cx="10229103" cy="5869299"/>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Light"/>
                <a:ea typeface="+mn-ea"/>
                <a:cs typeface="+mn-cs"/>
              </a:rPr>
              <a:t>Outcome</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Present a solution to the target customer in a 15-minute chalk-talk format. </a:t>
            </a:r>
            <a:endParaRPr kumimoji="0" lang="en-US" sz="3600" b="0" i="0" u="none" strike="noStrike" kern="1200" cap="none" spc="0" normalizeH="0" baseline="0" noProof="0" dirty="0">
              <a:ln>
                <a:noFill/>
              </a:ln>
              <a:solidFill>
                <a:srgbClr val="FFFFFF"/>
              </a:solidFill>
              <a:effectLst/>
              <a:uLnTx/>
              <a:uFillTx/>
              <a:latin typeface="Segoe UI Light"/>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Segoe UI Light"/>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Light"/>
                <a:ea typeface="+mn-ea"/>
                <a:cs typeface="+mn-cs"/>
              </a:rPr>
              <a:t>Timeframe</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30 minutes (15 minutes for each team to present and receive feedback) </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Segoe UI Light"/>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Light"/>
                <a:ea typeface="+mn-ea"/>
                <a:cs typeface="+mn-cs"/>
              </a:rPr>
              <a:t>Directions</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Pair with another table.</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One table is the Microsoft team and the other table is the customer.</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The Microsoft team presents their proposed solution to the customer.</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The customer asks one of the objections from the list of objections in the case study.</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The Microsoft team responds to the objection.</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The customer team gives feedback to the Microsoft team.</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dirty="0">
                <a:solidFill>
                  <a:srgbClr val="FFFFFF"/>
                </a:solidFill>
                <a:latin typeface="Segoe UI Semilight" panose="020B0402040204020203" pitchFamily="34" charset="0"/>
                <a:cs typeface="Segoe UI Semilight" panose="020B0402040204020203" pitchFamily="34" charset="0"/>
              </a:rPr>
              <a:t>Tables switch roles and repeat Steps 2 through 6.</a:t>
            </a:r>
            <a:endParaRPr kumimoji="0" lang="en-US" sz="2000" b="0" i="0" u="none" strike="sng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endParaRP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endParaRPr>
          </a:p>
        </p:txBody>
      </p:sp>
    </p:spTree>
    <p:extLst>
      <p:ext uri="{BB962C8B-B14F-4D97-AF65-F5344CB8AC3E}">
        <p14:creationId xmlns:p14="http://schemas.microsoft.com/office/powerpoint/2010/main" val="37172619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Wrap-up</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3006977"/>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Light"/>
                <a:ea typeface="+mn-ea"/>
                <a:cs typeface="+mn-cs"/>
              </a:rPr>
              <a:t>Outcome</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Identify the preferred solution for the case study.</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Identify solutions designed by other teams.</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Semilight"/>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Light"/>
                <a:ea typeface="+mn-ea"/>
                <a:cs typeface="+mn-cs"/>
              </a:rPr>
              <a:t>Timeframe</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30 minutes</a:t>
            </a:r>
          </a:p>
        </p:txBody>
      </p:sp>
    </p:spTree>
    <p:extLst>
      <p:ext uri="{BB962C8B-B14F-4D97-AF65-F5344CB8AC3E}">
        <p14:creationId xmlns:p14="http://schemas.microsoft.com/office/powerpoint/2010/main" val="42399983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solidFill>
                  <a:schemeClr val="bg1"/>
                </a:solidFill>
              </a:rPr>
              <a:t>Preferred target audience</a:t>
            </a:r>
          </a:p>
        </p:txBody>
      </p:sp>
      <p:sp>
        <p:nvSpPr>
          <p:cNvPr id="4" name="Rectangle 3"/>
          <p:cNvSpPr/>
          <p:nvPr/>
        </p:nvSpPr>
        <p:spPr>
          <a:xfrm>
            <a:off x="268934" y="1187630"/>
            <a:ext cx="11143685" cy="5139869"/>
          </a:xfrm>
          <a:prstGeom prst="rect">
            <a:avLst/>
          </a:prstGeom>
        </p:spPr>
        <p:txBody>
          <a:bodyPr wrap="square">
            <a:spAutoFit/>
          </a:bodyPr>
          <a:lstStyle/>
          <a:p>
            <a:pPr marL="252086" indent="-252086">
              <a:buFont typeface="Arial" panose="020B0604020202020204" pitchFamily="34" charset="0"/>
              <a:buChar char="•"/>
            </a:pPr>
            <a:r>
              <a:rPr lang="en-US" sz="2800" dirty="0">
                <a:solidFill>
                  <a:srgbClr val="FFFFFF"/>
                </a:solidFill>
                <a:latin typeface="Segoe UI Semilight" panose="020B0402040204020203" pitchFamily="34" charset="0"/>
                <a:cs typeface="Segoe UI Semilight" panose="020B0402040204020203" pitchFamily="34" charset="0"/>
              </a:rPr>
              <a:t>Business Development Manager (BDM) or Application Sponsor (CFO) </a:t>
            </a:r>
          </a:p>
          <a:p>
            <a:pPr marL="685752" lvl="1" indent="-342900">
              <a:buFont typeface="Arial" panose="020B0604020202020204" pitchFamily="34" charset="0"/>
              <a:buChar char="•"/>
            </a:pPr>
            <a:r>
              <a:rPr lang="en-US" sz="2400" dirty="0">
                <a:solidFill>
                  <a:srgbClr val="FFFFFF"/>
                </a:solidFill>
                <a:latin typeface="Segoe UI Semilight" panose="020B0402040204020203" pitchFamily="34" charset="0"/>
                <a:cs typeface="Segoe UI Semilight" panose="020B0402040204020203" pitchFamily="34" charset="0"/>
              </a:rPr>
              <a:t>Funds projects and apps</a:t>
            </a:r>
          </a:p>
          <a:p>
            <a:pPr marL="685752" lvl="1" indent="-342900">
              <a:buFont typeface="Arial" panose="020B0604020202020204" pitchFamily="34" charset="0"/>
              <a:buChar char="•"/>
            </a:pPr>
            <a:r>
              <a:rPr lang="en-US" sz="2400" dirty="0">
                <a:solidFill>
                  <a:srgbClr val="FFFFFF"/>
                </a:solidFill>
                <a:latin typeface="Segoe UI Semilight" panose="020B0402040204020203" pitchFamily="34" charset="0"/>
                <a:cs typeface="Segoe UI Semilight" panose="020B0402040204020203" pitchFamily="34" charset="0"/>
              </a:rPr>
              <a:t>Most interested in public cloud</a:t>
            </a:r>
            <a:br>
              <a:rPr lang="en-US" sz="2400" dirty="0">
                <a:solidFill>
                  <a:srgbClr val="FFFFFF"/>
                </a:solidFill>
                <a:latin typeface="Segoe UI Semilight" panose="020B0402040204020203" pitchFamily="34" charset="0"/>
                <a:cs typeface="Segoe UI Semilight" panose="020B0402040204020203" pitchFamily="34" charset="0"/>
              </a:rPr>
            </a:br>
            <a:endParaRPr lang="en-US" sz="1400" dirty="0">
              <a:solidFill>
                <a:srgbClr val="FFFFFF"/>
              </a:solidFill>
              <a:latin typeface="Segoe UI Semilight" panose="020B0402040204020203" pitchFamily="34" charset="0"/>
              <a:cs typeface="Segoe UI Semilight" panose="020B0402040204020203" pitchFamily="34" charset="0"/>
            </a:endParaRPr>
          </a:p>
          <a:p>
            <a:pPr marL="252086" indent="-252086">
              <a:spcBef>
                <a:spcPts val="1177"/>
              </a:spcBef>
              <a:buFont typeface="Arial" panose="020B0604020202020204" pitchFamily="34" charset="0"/>
              <a:buChar char="•"/>
            </a:pPr>
            <a:r>
              <a:rPr lang="en-US" sz="2800" dirty="0">
                <a:solidFill>
                  <a:srgbClr val="FFFFFF"/>
                </a:solidFill>
                <a:latin typeface="Segoe UI Semilight" panose="020B0402040204020203" pitchFamily="34" charset="0"/>
                <a:cs typeface="Segoe UI Semilight" panose="020B0402040204020203" pitchFamily="34" charset="0"/>
              </a:rPr>
              <a:t>Business Unit IT / Developers (Director of SAP Business Analysts, Director of SAP Operations)</a:t>
            </a:r>
          </a:p>
          <a:p>
            <a:pPr marL="685752" lvl="1" indent="-342900">
              <a:buFont typeface="Arial" panose="020B0604020202020204" pitchFamily="34" charset="0"/>
              <a:buChar char="•"/>
            </a:pPr>
            <a:r>
              <a:rPr lang="en-US" sz="2400" dirty="0">
                <a:solidFill>
                  <a:srgbClr val="FFFFFF"/>
                </a:solidFill>
                <a:latin typeface="Segoe UI Semilight" panose="020B0402040204020203" pitchFamily="34" charset="0"/>
                <a:cs typeface="Segoe UI Semilight" panose="020B0402040204020203" pitchFamily="34" charset="0"/>
              </a:rPr>
              <a:t>Reports to BDM and is responsible for coding and testing apps</a:t>
            </a:r>
          </a:p>
          <a:p>
            <a:pPr marL="685752" lvl="1" indent="-342900">
              <a:buFont typeface="Arial" panose="020B0604020202020204" pitchFamily="34" charset="0"/>
              <a:buChar char="•"/>
            </a:pPr>
            <a:r>
              <a:rPr lang="en-US" sz="2400" dirty="0">
                <a:solidFill>
                  <a:srgbClr val="FFFFFF"/>
                </a:solidFill>
                <a:latin typeface="Segoe UI Semilight" panose="020B0402040204020203" pitchFamily="34" charset="0"/>
                <a:cs typeface="Segoe UI Semilight" panose="020B0402040204020203" pitchFamily="34" charset="0"/>
              </a:rPr>
              <a:t>Big influencer of public cloud strategy</a:t>
            </a:r>
            <a:br>
              <a:rPr lang="en-US" sz="2400" dirty="0">
                <a:solidFill>
                  <a:srgbClr val="FFFFFF"/>
                </a:solidFill>
                <a:latin typeface="Segoe UI Semilight" panose="020B0402040204020203" pitchFamily="34" charset="0"/>
                <a:cs typeface="Segoe UI Semilight" panose="020B0402040204020203" pitchFamily="34" charset="0"/>
              </a:rPr>
            </a:br>
            <a:endParaRPr lang="en-US" sz="1400" dirty="0">
              <a:solidFill>
                <a:srgbClr val="FFFFFF"/>
              </a:solidFill>
              <a:latin typeface="Segoe UI Semilight" panose="020B0402040204020203" pitchFamily="34" charset="0"/>
              <a:cs typeface="Segoe UI Semilight" panose="020B0402040204020203" pitchFamily="34" charset="0"/>
            </a:endParaRPr>
          </a:p>
          <a:p>
            <a:pPr marL="252086" indent="-252086">
              <a:spcBef>
                <a:spcPts val="1177"/>
              </a:spcBef>
              <a:buFont typeface="Arial" panose="020B0604020202020204" pitchFamily="34" charset="0"/>
              <a:buChar char="•"/>
            </a:pPr>
            <a:r>
              <a:rPr lang="en-US" sz="2800" dirty="0">
                <a:solidFill>
                  <a:srgbClr val="FFFFFF"/>
                </a:solidFill>
                <a:latin typeface="Segoe UI Semilight" panose="020B0402040204020203" pitchFamily="34" charset="0"/>
                <a:cs typeface="Segoe UI Semilight" panose="020B0402040204020203" pitchFamily="34" charset="0"/>
              </a:rPr>
              <a:t>Central IT (VP of IT Operations)</a:t>
            </a:r>
          </a:p>
          <a:p>
            <a:pPr marL="685752" lvl="1" indent="-342900">
              <a:buFont typeface="Arial" panose="020B0604020202020204" pitchFamily="34" charset="0"/>
              <a:buChar char="•"/>
            </a:pPr>
            <a:r>
              <a:rPr lang="en-US" sz="2400" dirty="0">
                <a:solidFill>
                  <a:srgbClr val="FFFFFF"/>
                </a:solidFill>
                <a:latin typeface="Segoe UI Semilight" panose="020B0402040204020203" pitchFamily="34" charset="0"/>
                <a:cs typeface="Segoe UI Semilight" panose="020B0402040204020203" pitchFamily="34" charset="0"/>
              </a:rPr>
              <a:t>Reports into CIO and responsible for operating datacenter</a:t>
            </a:r>
          </a:p>
          <a:p>
            <a:pPr marL="685752" lvl="1" indent="-342900">
              <a:buFont typeface="Arial" panose="020B0604020202020204" pitchFamily="34" charset="0"/>
              <a:buChar char="•"/>
            </a:pPr>
            <a:r>
              <a:rPr lang="en-US" sz="2400" dirty="0">
                <a:solidFill>
                  <a:srgbClr val="FFFFFF"/>
                </a:solidFill>
                <a:latin typeface="Segoe UI Semilight" panose="020B0402040204020203" pitchFamily="34" charset="0"/>
                <a:cs typeface="Segoe UI Semilight" panose="020B0402040204020203" pitchFamily="34" charset="0"/>
              </a:rPr>
              <a:t>Concerned about shadow IT created issues: security/compliance, server sprawl, and lack of control</a:t>
            </a:r>
          </a:p>
        </p:txBody>
      </p:sp>
    </p:spTree>
    <p:extLst>
      <p:ext uri="{BB962C8B-B14F-4D97-AF65-F5344CB8AC3E}">
        <p14:creationId xmlns:p14="http://schemas.microsoft.com/office/powerpoint/2010/main" val="2539531743"/>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8" name="Title 1"/>
          <p:cNvSpPr>
            <a:spLocks noGrp="1"/>
          </p:cNvSpPr>
          <p:nvPr>
            <p:ph type="title"/>
          </p:nvPr>
        </p:nvSpPr>
        <p:spPr>
          <a:xfrm>
            <a:off x="268934" y="291112"/>
            <a:ext cx="11494682" cy="1412428"/>
          </a:xfrm>
        </p:spPr>
        <p:txBody>
          <a:bodyPr/>
          <a:lstStyle/>
          <a:p>
            <a:r>
              <a:rPr lang="en-US" sz="3600" dirty="0">
                <a:solidFill>
                  <a:schemeClr val="bg1"/>
                </a:solidFill>
              </a:rPr>
              <a:t>Contoso current SAP state/benefits of migration to Azure</a:t>
            </a:r>
            <a:br>
              <a:rPr lang="en-US" sz="4400" dirty="0">
                <a:solidFill>
                  <a:schemeClr val="bg1"/>
                </a:solidFill>
              </a:rPr>
            </a:br>
            <a:endParaRPr lang="en-US" sz="4400" dirty="0">
              <a:solidFill>
                <a:schemeClr val="bg1"/>
              </a:solidFill>
            </a:endParaRPr>
          </a:p>
        </p:txBody>
      </p:sp>
      <p:pic>
        <p:nvPicPr>
          <p:cNvPr id="3" name="Picture 2" descr="Benefits of Microsoft Cloud Platform list&#10;&#10;Six issues of Contoso's current SAP environment display above six benefits of Microsoft Cloud Platform. "/>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809" y="1052744"/>
            <a:ext cx="11381807" cy="5717510"/>
          </a:xfrm>
          <a:prstGeom prst="rect">
            <a:avLst/>
          </a:prstGeom>
        </p:spPr>
      </p:pic>
    </p:spTree>
    <p:extLst>
      <p:ext uri="{BB962C8B-B14F-4D97-AF65-F5344CB8AC3E}">
        <p14:creationId xmlns:p14="http://schemas.microsoft.com/office/powerpoint/2010/main" val="83006742"/>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8" name="Title 1"/>
          <p:cNvSpPr>
            <a:spLocks noGrp="1"/>
          </p:cNvSpPr>
          <p:nvPr>
            <p:ph type="title"/>
          </p:nvPr>
        </p:nvSpPr>
        <p:spPr>
          <a:xfrm>
            <a:off x="268934" y="127377"/>
            <a:ext cx="11494682" cy="1412428"/>
          </a:xfrm>
        </p:spPr>
        <p:txBody>
          <a:bodyPr/>
          <a:lstStyle/>
          <a:p>
            <a:r>
              <a:rPr lang="en-US" sz="4400" dirty="0">
                <a:solidFill>
                  <a:schemeClr val="bg1"/>
                </a:solidFill>
              </a:rPr>
              <a:t>How to size SAP on Azure VM</a:t>
            </a:r>
            <a:br>
              <a:rPr lang="en-US" sz="4400" dirty="0">
                <a:solidFill>
                  <a:schemeClr val="bg1"/>
                </a:solidFill>
              </a:rPr>
            </a:br>
            <a:endParaRPr lang="en-US" sz="4400" dirty="0">
              <a:solidFill>
                <a:schemeClr val="bg1"/>
              </a:solidFill>
            </a:endParaRPr>
          </a:p>
        </p:txBody>
      </p:sp>
      <p:sp>
        <p:nvSpPr>
          <p:cNvPr id="65" name="Oval 64">
            <a:extLst>
              <a:ext uri="{FF2B5EF4-FFF2-40B4-BE49-F238E27FC236}">
                <a16:creationId xmlns:a16="http://schemas.microsoft.com/office/drawing/2014/main" id="{FFE8BAD1-C11C-4BF0-ACA2-F84CB90946B3}"/>
              </a:ext>
            </a:extLst>
          </p:cNvPr>
          <p:cNvSpPr/>
          <p:nvPr/>
        </p:nvSpPr>
        <p:spPr bwMode="auto">
          <a:xfrm>
            <a:off x="233972" y="1100203"/>
            <a:ext cx="300000" cy="289297"/>
          </a:xfrm>
          <a:prstGeom prst="ellipse">
            <a:avLst/>
          </a:prstGeom>
          <a:solidFill>
            <a:srgbClr val="92D050"/>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50" fontAlgn="base">
              <a:lnSpc>
                <a:spcPct val="90000"/>
              </a:lnSpc>
              <a:spcBef>
                <a:spcPct val="0"/>
              </a:spcBef>
              <a:spcAft>
                <a:spcPct val="0"/>
              </a:spcAft>
              <a:defRPr/>
            </a:pPr>
            <a:r>
              <a:rPr lang="en-US" sz="2000" kern="0" dirty="0">
                <a:solidFill>
                  <a:schemeClr val="tx1">
                    <a:lumMod val="50000"/>
                  </a:schemeClr>
                </a:solidFill>
                <a:latin typeface="Segoe UI Semilight" panose="020B0402040204020203" pitchFamily="34" charset="0"/>
                <a:ea typeface="Segoe UI" pitchFamily="34" charset="0"/>
                <a:cs typeface="Segoe UI Semilight" panose="020B0402040204020203" pitchFamily="34" charset="0"/>
              </a:rPr>
              <a:t>1</a:t>
            </a:r>
          </a:p>
        </p:txBody>
      </p:sp>
      <p:sp>
        <p:nvSpPr>
          <p:cNvPr id="68" name="Rectangle 67">
            <a:extLst>
              <a:ext uri="{FF2B5EF4-FFF2-40B4-BE49-F238E27FC236}">
                <a16:creationId xmlns:a16="http://schemas.microsoft.com/office/drawing/2014/main" id="{44F95251-30CA-4B55-A896-D6611CC54C6A}"/>
              </a:ext>
            </a:extLst>
          </p:cNvPr>
          <p:cNvSpPr/>
          <p:nvPr/>
        </p:nvSpPr>
        <p:spPr>
          <a:xfrm>
            <a:off x="682175" y="1014143"/>
            <a:ext cx="11574218" cy="414353"/>
          </a:xfrm>
          <a:prstGeom prst="rect">
            <a:avLst/>
          </a:prstGeom>
        </p:spPr>
        <p:txBody>
          <a:bodyPr wrap="square">
            <a:spAutoFit/>
          </a:bodyPr>
          <a:lstStyle/>
          <a:p>
            <a:pPr defTabSz="931111">
              <a:defRPr/>
            </a:pPr>
            <a:r>
              <a:rPr lang="en-US" sz="2040" kern="0" dirty="0">
                <a:solidFill>
                  <a:srgbClr val="FFFFFF"/>
                </a:solidFill>
                <a:latin typeface="Segoe UI Semilight" panose="020B0402040204020203" pitchFamily="34" charset="0"/>
                <a:cs typeface="Segoe UI Semilight" panose="020B0402040204020203" pitchFamily="34" charset="0"/>
              </a:rPr>
              <a:t>Choose VM type for SAP ASCS , Application and Database, based on SAPS required</a:t>
            </a:r>
          </a:p>
        </p:txBody>
      </p:sp>
      <p:sp>
        <p:nvSpPr>
          <p:cNvPr id="66" name="Oval 65">
            <a:extLst>
              <a:ext uri="{FF2B5EF4-FFF2-40B4-BE49-F238E27FC236}">
                <a16:creationId xmlns:a16="http://schemas.microsoft.com/office/drawing/2014/main" id="{DA3DF259-5E79-448B-A693-FA063F713F04}"/>
              </a:ext>
            </a:extLst>
          </p:cNvPr>
          <p:cNvSpPr/>
          <p:nvPr/>
        </p:nvSpPr>
        <p:spPr bwMode="auto">
          <a:xfrm>
            <a:off x="233972" y="1407786"/>
            <a:ext cx="300000" cy="289297"/>
          </a:xfrm>
          <a:prstGeom prst="ellipse">
            <a:avLst/>
          </a:prstGeom>
          <a:solidFill>
            <a:srgbClr val="FF0000"/>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50" fontAlgn="base">
              <a:lnSpc>
                <a:spcPct val="90000"/>
              </a:lnSpc>
              <a:spcBef>
                <a:spcPct val="0"/>
              </a:spcBef>
              <a:spcAft>
                <a:spcPct val="0"/>
              </a:spcAft>
              <a:defRPr/>
            </a:pPr>
            <a:r>
              <a:rPr lang="en-US" sz="2000" kern="0" dirty="0">
                <a:solidFill>
                  <a:schemeClr val="bg1"/>
                </a:solidFill>
                <a:latin typeface="Segoe UI Semilight" panose="020B0402040204020203" pitchFamily="34" charset="0"/>
                <a:ea typeface="Segoe UI" pitchFamily="34" charset="0"/>
                <a:cs typeface="Segoe UI Semilight" panose="020B0402040204020203" pitchFamily="34" charset="0"/>
              </a:rPr>
              <a:t>2</a:t>
            </a:r>
          </a:p>
        </p:txBody>
      </p:sp>
      <p:sp>
        <p:nvSpPr>
          <p:cNvPr id="69" name="Rectangle 68">
            <a:extLst>
              <a:ext uri="{FF2B5EF4-FFF2-40B4-BE49-F238E27FC236}">
                <a16:creationId xmlns:a16="http://schemas.microsoft.com/office/drawing/2014/main" id="{5E7815FC-51E7-4799-8367-066A709BF0C6}"/>
              </a:ext>
            </a:extLst>
          </p:cNvPr>
          <p:cNvSpPr/>
          <p:nvPr/>
        </p:nvSpPr>
        <p:spPr>
          <a:xfrm>
            <a:off x="682175" y="1333566"/>
            <a:ext cx="12676774" cy="720197"/>
          </a:xfrm>
          <a:prstGeom prst="rect">
            <a:avLst/>
          </a:prstGeom>
        </p:spPr>
        <p:txBody>
          <a:bodyPr wrap="square">
            <a:spAutoFit/>
          </a:bodyPr>
          <a:lstStyle/>
          <a:p>
            <a:pPr defTabSz="931111">
              <a:defRPr/>
            </a:pPr>
            <a:r>
              <a:rPr lang="en-US" sz="2040" kern="0" dirty="0">
                <a:solidFill>
                  <a:srgbClr val="FFFFFF"/>
                </a:solidFill>
                <a:latin typeface="Segoe UI Semilight" panose="020B0402040204020203" pitchFamily="34" charset="0"/>
                <a:cs typeface="Segoe UI Semilight" panose="020B0402040204020203" pitchFamily="34" charset="0"/>
              </a:rPr>
              <a:t>Decide Premium Storage type and number of disks for SAP database file space, based on </a:t>
            </a:r>
            <a:br>
              <a:rPr lang="en-US" sz="2040" kern="0" dirty="0">
                <a:solidFill>
                  <a:srgbClr val="FFFFFF"/>
                </a:solidFill>
                <a:latin typeface="Segoe UI Semilight" panose="020B0402040204020203" pitchFamily="34" charset="0"/>
                <a:cs typeface="Segoe UI Semilight" panose="020B0402040204020203" pitchFamily="34" charset="0"/>
              </a:rPr>
            </a:br>
            <a:r>
              <a:rPr lang="en-US" sz="2040" kern="0" dirty="0">
                <a:solidFill>
                  <a:srgbClr val="FFFFFF"/>
                </a:solidFill>
                <a:latin typeface="Segoe UI Semilight" panose="020B0402040204020203" pitchFamily="34" charset="0"/>
                <a:cs typeface="Segoe UI Semilight" panose="020B0402040204020203" pitchFamily="34" charset="0"/>
              </a:rPr>
              <a:t>IOPS/throughput</a:t>
            </a:r>
          </a:p>
        </p:txBody>
      </p:sp>
      <p:sp>
        <p:nvSpPr>
          <p:cNvPr id="67" name="Oval 66">
            <a:extLst>
              <a:ext uri="{FF2B5EF4-FFF2-40B4-BE49-F238E27FC236}">
                <a16:creationId xmlns:a16="http://schemas.microsoft.com/office/drawing/2014/main" id="{168E9065-6CF4-4F16-A521-9C2245CBFB74}"/>
              </a:ext>
            </a:extLst>
          </p:cNvPr>
          <p:cNvSpPr/>
          <p:nvPr/>
        </p:nvSpPr>
        <p:spPr bwMode="auto">
          <a:xfrm>
            <a:off x="233972" y="2001008"/>
            <a:ext cx="300000" cy="289297"/>
          </a:xfrm>
          <a:prstGeom prst="ellipse">
            <a:avLst/>
          </a:prstGeom>
          <a:solidFill>
            <a:srgbClr val="FFC000"/>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50" fontAlgn="base">
              <a:lnSpc>
                <a:spcPct val="90000"/>
              </a:lnSpc>
              <a:spcBef>
                <a:spcPct val="0"/>
              </a:spcBef>
              <a:spcAft>
                <a:spcPct val="0"/>
              </a:spcAft>
              <a:defRPr/>
            </a:pPr>
            <a:r>
              <a:rPr lang="en-US" sz="2000" kern="0" dirty="0">
                <a:solidFill>
                  <a:srgbClr val="353535"/>
                </a:solidFill>
                <a:latin typeface="Segoe UI Semilight" panose="020B0402040204020203" pitchFamily="34" charset="0"/>
                <a:ea typeface="Segoe UI" pitchFamily="34" charset="0"/>
                <a:cs typeface="Segoe UI Semilight" panose="020B0402040204020203" pitchFamily="34" charset="0"/>
              </a:rPr>
              <a:t>3</a:t>
            </a:r>
          </a:p>
        </p:txBody>
      </p:sp>
      <p:sp>
        <p:nvSpPr>
          <p:cNvPr id="61" name="Rectangle 60">
            <a:extLst>
              <a:ext uri="{FF2B5EF4-FFF2-40B4-BE49-F238E27FC236}">
                <a16:creationId xmlns:a16="http://schemas.microsoft.com/office/drawing/2014/main" id="{F23275A8-708C-4FC8-8141-F1321B476E15}"/>
              </a:ext>
            </a:extLst>
          </p:cNvPr>
          <p:cNvSpPr/>
          <p:nvPr/>
        </p:nvSpPr>
        <p:spPr>
          <a:xfrm>
            <a:off x="682174" y="1944350"/>
            <a:ext cx="11574218" cy="414353"/>
          </a:xfrm>
          <a:prstGeom prst="rect">
            <a:avLst/>
          </a:prstGeom>
        </p:spPr>
        <p:txBody>
          <a:bodyPr wrap="square">
            <a:spAutoFit/>
          </a:bodyPr>
          <a:lstStyle/>
          <a:p>
            <a:pPr defTabSz="931111">
              <a:defRPr/>
            </a:pPr>
            <a:r>
              <a:rPr lang="en-US" sz="2040" kern="0" dirty="0">
                <a:solidFill>
                  <a:srgbClr val="FFFFFF"/>
                </a:solidFill>
                <a:latin typeface="Segoe UI Semilight" panose="020B0402040204020203" pitchFamily="34" charset="0"/>
                <a:cs typeface="Segoe UI Semilight" panose="020B0402040204020203" pitchFamily="34" charset="0"/>
              </a:rPr>
              <a:t>Set up high availability solution for SAP ASCS and Database, based on SLA</a:t>
            </a:r>
          </a:p>
        </p:txBody>
      </p:sp>
      <p:pic>
        <p:nvPicPr>
          <p:cNvPr id="3" name="Picture 2" descr="Customer requirements and sizing for Azure table.&#10;&#10;A table of customer requirements and sizing for Azure has rows labeled SOFS, ASCS, Application, and Database. Customer requirement columns are SAPS needed, IOPS needed, and Current DB Volume. Nine sizing for Azure columns include items such as Azure VM type, number of VMs and whether they are active, and SAPS provided. Unlike the previous table, solution information displays for some sizing for Azure cell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8934" y="2237587"/>
            <a:ext cx="11620082" cy="4545968"/>
          </a:xfrm>
          <a:prstGeom prst="rect">
            <a:avLst/>
          </a:prstGeom>
        </p:spPr>
      </p:pic>
    </p:spTree>
    <p:extLst>
      <p:ext uri="{BB962C8B-B14F-4D97-AF65-F5344CB8AC3E}">
        <p14:creationId xmlns:p14="http://schemas.microsoft.com/office/powerpoint/2010/main" val="41841289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5"/>
                                        </p:tgtEl>
                                        <p:attrNameLst>
                                          <p:attrName>style.visibility</p:attrName>
                                        </p:attrNameLst>
                                      </p:cBhvr>
                                      <p:to>
                                        <p:strVal val="visible"/>
                                      </p:to>
                                    </p:set>
                                    <p:animEffect transition="in" filter="fade">
                                      <p:cBhvr>
                                        <p:cTn id="7" dur="1000"/>
                                        <p:tgtEl>
                                          <p:spTgt spid="65"/>
                                        </p:tgtEl>
                                      </p:cBhvr>
                                    </p:animEffect>
                                    <p:anim calcmode="lin" valueType="num">
                                      <p:cBhvr>
                                        <p:cTn id="8" dur="1000" fill="hold"/>
                                        <p:tgtEl>
                                          <p:spTgt spid="65"/>
                                        </p:tgtEl>
                                        <p:attrNameLst>
                                          <p:attrName>ppt_x</p:attrName>
                                        </p:attrNameLst>
                                      </p:cBhvr>
                                      <p:tavLst>
                                        <p:tav tm="0">
                                          <p:val>
                                            <p:strVal val="#ppt_x"/>
                                          </p:val>
                                        </p:tav>
                                        <p:tav tm="100000">
                                          <p:val>
                                            <p:strVal val="#ppt_x"/>
                                          </p:val>
                                        </p:tav>
                                      </p:tavLst>
                                    </p:anim>
                                    <p:anim calcmode="lin" valueType="num">
                                      <p:cBhvr>
                                        <p:cTn id="9" dur="1000" fill="hold"/>
                                        <p:tgtEl>
                                          <p:spTgt spid="6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68"/>
                                        </p:tgtEl>
                                        <p:attrNameLst>
                                          <p:attrName>style.visibility</p:attrName>
                                        </p:attrNameLst>
                                      </p:cBhvr>
                                      <p:to>
                                        <p:strVal val="visible"/>
                                      </p:to>
                                    </p:set>
                                    <p:animEffect transition="in" filter="fade">
                                      <p:cBhvr>
                                        <p:cTn id="12" dur="1000"/>
                                        <p:tgtEl>
                                          <p:spTgt spid="68"/>
                                        </p:tgtEl>
                                      </p:cBhvr>
                                    </p:animEffect>
                                    <p:anim calcmode="lin" valueType="num">
                                      <p:cBhvr>
                                        <p:cTn id="13" dur="1000" fill="hold"/>
                                        <p:tgtEl>
                                          <p:spTgt spid="68"/>
                                        </p:tgtEl>
                                        <p:attrNameLst>
                                          <p:attrName>ppt_x</p:attrName>
                                        </p:attrNameLst>
                                      </p:cBhvr>
                                      <p:tavLst>
                                        <p:tav tm="0">
                                          <p:val>
                                            <p:strVal val="#ppt_x"/>
                                          </p:val>
                                        </p:tav>
                                        <p:tav tm="100000">
                                          <p:val>
                                            <p:strVal val="#ppt_x"/>
                                          </p:val>
                                        </p:tav>
                                      </p:tavLst>
                                    </p:anim>
                                    <p:anim calcmode="lin" valueType="num">
                                      <p:cBhvr>
                                        <p:cTn id="14" dur="1000" fill="hold"/>
                                        <p:tgtEl>
                                          <p:spTgt spid="68"/>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66"/>
                                        </p:tgtEl>
                                        <p:attrNameLst>
                                          <p:attrName>style.visibility</p:attrName>
                                        </p:attrNameLst>
                                      </p:cBhvr>
                                      <p:to>
                                        <p:strVal val="visible"/>
                                      </p:to>
                                    </p:set>
                                    <p:animEffect transition="in" filter="fade">
                                      <p:cBhvr>
                                        <p:cTn id="19" dur="1000"/>
                                        <p:tgtEl>
                                          <p:spTgt spid="66"/>
                                        </p:tgtEl>
                                      </p:cBhvr>
                                    </p:animEffect>
                                    <p:anim calcmode="lin" valueType="num">
                                      <p:cBhvr>
                                        <p:cTn id="20" dur="1000" fill="hold"/>
                                        <p:tgtEl>
                                          <p:spTgt spid="66"/>
                                        </p:tgtEl>
                                        <p:attrNameLst>
                                          <p:attrName>ppt_x</p:attrName>
                                        </p:attrNameLst>
                                      </p:cBhvr>
                                      <p:tavLst>
                                        <p:tav tm="0">
                                          <p:val>
                                            <p:strVal val="#ppt_x"/>
                                          </p:val>
                                        </p:tav>
                                        <p:tav tm="100000">
                                          <p:val>
                                            <p:strVal val="#ppt_x"/>
                                          </p:val>
                                        </p:tav>
                                      </p:tavLst>
                                    </p:anim>
                                    <p:anim calcmode="lin" valueType="num">
                                      <p:cBhvr>
                                        <p:cTn id="21" dur="1000" fill="hold"/>
                                        <p:tgtEl>
                                          <p:spTgt spid="66"/>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69"/>
                                        </p:tgtEl>
                                        <p:attrNameLst>
                                          <p:attrName>style.visibility</p:attrName>
                                        </p:attrNameLst>
                                      </p:cBhvr>
                                      <p:to>
                                        <p:strVal val="visible"/>
                                      </p:to>
                                    </p:set>
                                    <p:animEffect transition="in" filter="fade">
                                      <p:cBhvr>
                                        <p:cTn id="24" dur="1000"/>
                                        <p:tgtEl>
                                          <p:spTgt spid="69"/>
                                        </p:tgtEl>
                                      </p:cBhvr>
                                    </p:animEffect>
                                    <p:anim calcmode="lin" valueType="num">
                                      <p:cBhvr>
                                        <p:cTn id="25" dur="1000" fill="hold"/>
                                        <p:tgtEl>
                                          <p:spTgt spid="69"/>
                                        </p:tgtEl>
                                        <p:attrNameLst>
                                          <p:attrName>ppt_x</p:attrName>
                                        </p:attrNameLst>
                                      </p:cBhvr>
                                      <p:tavLst>
                                        <p:tav tm="0">
                                          <p:val>
                                            <p:strVal val="#ppt_x"/>
                                          </p:val>
                                        </p:tav>
                                        <p:tav tm="100000">
                                          <p:val>
                                            <p:strVal val="#ppt_x"/>
                                          </p:val>
                                        </p:tav>
                                      </p:tavLst>
                                    </p:anim>
                                    <p:anim calcmode="lin" valueType="num">
                                      <p:cBhvr>
                                        <p:cTn id="26" dur="1000" fill="hold"/>
                                        <p:tgtEl>
                                          <p:spTgt spid="69"/>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67"/>
                                        </p:tgtEl>
                                        <p:attrNameLst>
                                          <p:attrName>style.visibility</p:attrName>
                                        </p:attrNameLst>
                                      </p:cBhvr>
                                      <p:to>
                                        <p:strVal val="visible"/>
                                      </p:to>
                                    </p:set>
                                    <p:animEffect transition="in" filter="fade">
                                      <p:cBhvr>
                                        <p:cTn id="31" dur="1000"/>
                                        <p:tgtEl>
                                          <p:spTgt spid="67"/>
                                        </p:tgtEl>
                                      </p:cBhvr>
                                    </p:animEffect>
                                    <p:anim calcmode="lin" valueType="num">
                                      <p:cBhvr>
                                        <p:cTn id="32" dur="1000" fill="hold"/>
                                        <p:tgtEl>
                                          <p:spTgt spid="67"/>
                                        </p:tgtEl>
                                        <p:attrNameLst>
                                          <p:attrName>ppt_x</p:attrName>
                                        </p:attrNameLst>
                                      </p:cBhvr>
                                      <p:tavLst>
                                        <p:tav tm="0">
                                          <p:val>
                                            <p:strVal val="#ppt_x"/>
                                          </p:val>
                                        </p:tav>
                                        <p:tav tm="100000">
                                          <p:val>
                                            <p:strVal val="#ppt_x"/>
                                          </p:val>
                                        </p:tav>
                                      </p:tavLst>
                                    </p:anim>
                                    <p:anim calcmode="lin" valueType="num">
                                      <p:cBhvr>
                                        <p:cTn id="33" dur="1000" fill="hold"/>
                                        <p:tgtEl>
                                          <p:spTgt spid="67"/>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61"/>
                                        </p:tgtEl>
                                        <p:attrNameLst>
                                          <p:attrName>style.visibility</p:attrName>
                                        </p:attrNameLst>
                                      </p:cBhvr>
                                      <p:to>
                                        <p:strVal val="visible"/>
                                      </p:to>
                                    </p:set>
                                    <p:animEffect transition="in" filter="fade">
                                      <p:cBhvr>
                                        <p:cTn id="36" dur="1000"/>
                                        <p:tgtEl>
                                          <p:spTgt spid="61"/>
                                        </p:tgtEl>
                                      </p:cBhvr>
                                    </p:animEffect>
                                    <p:anim calcmode="lin" valueType="num">
                                      <p:cBhvr>
                                        <p:cTn id="37" dur="1000" fill="hold"/>
                                        <p:tgtEl>
                                          <p:spTgt spid="61"/>
                                        </p:tgtEl>
                                        <p:attrNameLst>
                                          <p:attrName>ppt_x</p:attrName>
                                        </p:attrNameLst>
                                      </p:cBhvr>
                                      <p:tavLst>
                                        <p:tav tm="0">
                                          <p:val>
                                            <p:strVal val="#ppt_x"/>
                                          </p:val>
                                        </p:tav>
                                        <p:tav tm="100000">
                                          <p:val>
                                            <p:strVal val="#ppt_x"/>
                                          </p:val>
                                        </p:tav>
                                      </p:tavLst>
                                    </p:anim>
                                    <p:anim calcmode="lin" valueType="num">
                                      <p:cBhvr>
                                        <p:cTn id="38" dur="1000" fill="hold"/>
                                        <p:tgtEl>
                                          <p:spTgt spid="6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animBg="1"/>
      <p:bldP spid="68" grpId="0"/>
      <p:bldP spid="66" grpId="0" animBg="1"/>
      <p:bldP spid="69" grpId="0"/>
      <p:bldP spid="67" grpId="0" animBg="1"/>
      <p:bldP spid="61" grpId="0"/>
    </p:bld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6" name="Title 4">
            <a:extLst>
              <a:ext uri="{FF2B5EF4-FFF2-40B4-BE49-F238E27FC236}">
                <a16:creationId xmlns:a16="http://schemas.microsoft.com/office/drawing/2014/main" id="{3B3B4C61-075B-4F90-BF04-A9783377E6DC}"/>
              </a:ext>
            </a:extLst>
          </p:cNvPr>
          <p:cNvSpPr>
            <a:spLocks noGrp="1"/>
          </p:cNvSpPr>
          <p:nvPr>
            <p:ph type="title"/>
          </p:nvPr>
        </p:nvSpPr>
        <p:spPr>
          <a:xfrm>
            <a:off x="95253" y="211300"/>
            <a:ext cx="11914184" cy="478868"/>
          </a:xfrm>
        </p:spPr>
        <p:txBody>
          <a:bodyPr>
            <a:noAutofit/>
          </a:bodyPr>
          <a:lstStyle/>
          <a:p>
            <a:r>
              <a:rPr lang="en-US" sz="3200" dirty="0">
                <a:solidFill>
                  <a:schemeClr val="bg1"/>
                </a:solidFill>
              </a:rPr>
              <a:t>SAP Business Suite, NetWeaver – Azure VM with HA and DR</a:t>
            </a:r>
          </a:p>
        </p:txBody>
      </p:sp>
      <p:sp>
        <p:nvSpPr>
          <p:cNvPr id="7" name="Rectangle 6">
            <a:extLst>
              <a:ext uri="{FF2B5EF4-FFF2-40B4-BE49-F238E27FC236}">
                <a16:creationId xmlns:a16="http://schemas.microsoft.com/office/drawing/2014/main" id="{90CBE4DD-743A-4585-BE3C-5640FCCDFE9A}"/>
              </a:ext>
            </a:extLst>
          </p:cNvPr>
          <p:cNvSpPr/>
          <p:nvPr/>
        </p:nvSpPr>
        <p:spPr>
          <a:xfrm>
            <a:off x="3409953" y="1017683"/>
            <a:ext cx="8350364" cy="2745437"/>
          </a:xfrm>
          <a:prstGeom prst="rect">
            <a:avLst/>
          </a:prstGeom>
          <a:solidFill>
            <a:srgbClr val="5B9BD5">
              <a:lumMod val="20000"/>
              <a:lumOff val="80000"/>
            </a:srgbClr>
          </a:solidFill>
          <a:ln w="12700" cap="flat" cmpd="sng" algn="ctr">
            <a:solidFill>
              <a:srgbClr val="5B9BD5">
                <a:shade val="50000"/>
              </a:srgbClr>
            </a:solidFill>
            <a:prstDash val="solid"/>
            <a:miter lim="800000"/>
          </a:ln>
          <a:effectLst/>
        </p:spPr>
        <p:txBody>
          <a:bodyPr rtlCol="0" anchor="t" anchorCtr="0"/>
          <a:lstStyle/>
          <a:p>
            <a:pPr algn="ctr" defTabSz="932597">
              <a:defRPr/>
            </a:pPr>
            <a:r>
              <a:rPr lang="en-US" sz="1632" kern="0" dirty="0">
                <a:solidFill>
                  <a:prstClr val="black"/>
                </a:solidFill>
                <a:latin typeface="Segoe UI Light" panose="020B0502040204020203" pitchFamily="34" charset="0"/>
                <a:cs typeface="Segoe UI Light" panose="020B0502040204020203" pitchFamily="34" charset="0"/>
              </a:rPr>
              <a:t>Azure Datacenter East US 2</a:t>
            </a:r>
            <a:br>
              <a:rPr lang="en-US" sz="2448" kern="0" dirty="0">
                <a:solidFill>
                  <a:prstClr val="black"/>
                </a:solidFill>
                <a:latin typeface="Segoe UI Light" panose="020B0502040204020203" pitchFamily="34" charset="0"/>
                <a:cs typeface="Segoe UI Light" panose="020B0502040204020203" pitchFamily="34" charset="0"/>
              </a:rPr>
            </a:br>
            <a:endParaRPr lang="en-US" sz="2448" kern="0" dirty="0">
              <a:solidFill>
                <a:prstClr val="black"/>
              </a:solidFill>
              <a:latin typeface="Segoe UI Light" panose="020B0502040204020203" pitchFamily="34" charset="0"/>
              <a:cs typeface="Segoe UI Light" panose="020B0502040204020203" pitchFamily="34" charset="0"/>
            </a:endParaRPr>
          </a:p>
        </p:txBody>
      </p:sp>
      <p:sp>
        <p:nvSpPr>
          <p:cNvPr id="9" name="Rectangle 8">
            <a:extLst>
              <a:ext uri="{FF2B5EF4-FFF2-40B4-BE49-F238E27FC236}">
                <a16:creationId xmlns:a16="http://schemas.microsoft.com/office/drawing/2014/main" id="{21C36C0A-6375-4C23-B63A-EB974B842805}"/>
              </a:ext>
            </a:extLst>
          </p:cNvPr>
          <p:cNvSpPr/>
          <p:nvPr/>
        </p:nvSpPr>
        <p:spPr>
          <a:xfrm>
            <a:off x="4002239" y="1399239"/>
            <a:ext cx="6284753" cy="2225138"/>
          </a:xfrm>
          <a:prstGeom prst="rect">
            <a:avLst/>
          </a:prstGeom>
          <a:solidFill>
            <a:srgbClr val="00B0F0"/>
          </a:solidFill>
          <a:ln w="12700" cap="flat" cmpd="sng" algn="ctr">
            <a:solidFill>
              <a:srgbClr val="5B9BD5">
                <a:shade val="50000"/>
              </a:srgbClr>
            </a:solidFill>
            <a:prstDash val="solid"/>
            <a:miter lim="800000"/>
          </a:ln>
          <a:effectLst/>
        </p:spPr>
        <p:txBody>
          <a:bodyPr rtlCol="0" anchor="t" anchorCtr="0"/>
          <a:lstStyle/>
          <a:p>
            <a:pPr algn="ctr" defTabSz="932597">
              <a:defRPr/>
            </a:pPr>
            <a:endParaRPr lang="en-US" sz="1632" kern="0" dirty="0">
              <a:solidFill>
                <a:prstClr val="black"/>
              </a:solidFill>
              <a:latin typeface="Segoe UI Light" panose="020B0502040204020203" pitchFamily="34" charset="0"/>
              <a:cs typeface="Segoe UI Light" panose="020B0502040204020203" pitchFamily="34" charset="0"/>
            </a:endParaRPr>
          </a:p>
        </p:txBody>
      </p:sp>
      <p:sp>
        <p:nvSpPr>
          <p:cNvPr id="10" name="Rectangle 9">
            <a:extLst>
              <a:ext uri="{FF2B5EF4-FFF2-40B4-BE49-F238E27FC236}">
                <a16:creationId xmlns:a16="http://schemas.microsoft.com/office/drawing/2014/main" id="{641F3012-D345-467A-9DAB-8EC8012FD874}"/>
              </a:ext>
            </a:extLst>
          </p:cNvPr>
          <p:cNvSpPr/>
          <p:nvPr/>
        </p:nvSpPr>
        <p:spPr>
          <a:xfrm>
            <a:off x="518377" y="2339289"/>
            <a:ext cx="1619950" cy="3038297"/>
          </a:xfrm>
          <a:prstGeom prst="rect">
            <a:avLst/>
          </a:prstGeom>
          <a:solidFill>
            <a:schemeClr val="bg1">
              <a:lumMod val="95000"/>
            </a:schemeClr>
          </a:solidFill>
          <a:ln w="12700" cap="flat" cmpd="sng" algn="ctr">
            <a:solidFill>
              <a:srgbClr val="5B9BD5">
                <a:shade val="50000"/>
              </a:srgbClr>
            </a:solidFill>
            <a:prstDash val="solid"/>
            <a:miter lim="800000"/>
          </a:ln>
          <a:effectLst/>
        </p:spPr>
        <p:txBody>
          <a:bodyPr rtlCol="0" anchor="t" anchorCtr="0"/>
          <a:lstStyle/>
          <a:p>
            <a:pPr algn="ctr" defTabSz="932563">
              <a:defRPr/>
            </a:pPr>
            <a:r>
              <a:rPr lang="en-US" altLang="ja-JP" sz="1224" kern="0" dirty="0">
                <a:latin typeface="Segoe UI Light" panose="020B0502040204020203" pitchFamily="34" charset="0"/>
                <a:ea typeface="ＭＳ Ｐゴシック" panose="020B0600070205080204" pitchFamily="34" charset="-128"/>
                <a:cs typeface="Segoe UI Light" panose="020B0502040204020203" pitchFamily="34" charset="0"/>
              </a:rPr>
              <a:t>Customer Corporate Network</a:t>
            </a:r>
            <a:br>
              <a:rPr lang="en-US" altLang="ja-JP" sz="1836" kern="0" dirty="0">
                <a:latin typeface="Calibri" panose="020F0502020204030204"/>
                <a:ea typeface="ＭＳ Ｐゴシック" panose="020B0600070205080204" pitchFamily="34" charset="-128"/>
              </a:rPr>
            </a:br>
            <a:br>
              <a:rPr lang="en-US" altLang="ja-JP" sz="1836" kern="0" dirty="0">
                <a:latin typeface="Calibri" panose="020F0502020204030204"/>
                <a:ea typeface="ＭＳ Ｐゴシック" panose="020B0600070205080204" pitchFamily="34" charset="-128"/>
              </a:rPr>
            </a:br>
            <a:br>
              <a:rPr lang="en-US" altLang="ja-JP" sz="1836" kern="0" dirty="0">
                <a:latin typeface="Calibri" panose="020F0502020204030204"/>
                <a:ea typeface="ＭＳ Ｐゴシック" panose="020B0600070205080204" pitchFamily="34" charset="-128"/>
              </a:rPr>
            </a:br>
            <a:br>
              <a:rPr lang="en-US" altLang="ja-JP" sz="1836" kern="0" dirty="0">
                <a:latin typeface="Calibri" panose="020F0502020204030204"/>
                <a:ea typeface="ＭＳ Ｐゴシック" panose="020B0600070205080204" pitchFamily="34" charset="-128"/>
              </a:rPr>
            </a:br>
            <a:br>
              <a:rPr lang="en-US" altLang="ja-JP" sz="1836" kern="0" dirty="0">
                <a:latin typeface="Calibri" panose="020F0502020204030204"/>
                <a:ea typeface="ＭＳ Ｐゴシック" panose="020B0600070205080204" pitchFamily="34" charset="-128"/>
              </a:rPr>
            </a:br>
            <a:br>
              <a:rPr lang="en-US" altLang="ja-JP" sz="1836" kern="0" dirty="0">
                <a:latin typeface="Calibri" panose="020F0502020204030204"/>
                <a:ea typeface="ＭＳ Ｐゴシック" panose="020B0600070205080204" pitchFamily="34" charset="-128"/>
              </a:rPr>
            </a:br>
            <a:br>
              <a:rPr lang="en-US" altLang="ja-JP" sz="1836" kern="0" dirty="0">
                <a:latin typeface="Calibri" panose="020F0502020204030204"/>
                <a:ea typeface="ＭＳ Ｐゴシック" panose="020B0600070205080204" pitchFamily="34" charset="-128"/>
              </a:rPr>
            </a:br>
            <a:endParaRPr lang="en-US" sz="1836" kern="0" dirty="0">
              <a:latin typeface="Calibri" panose="020F0502020204030204"/>
            </a:endParaRPr>
          </a:p>
        </p:txBody>
      </p:sp>
      <p:pic>
        <p:nvPicPr>
          <p:cNvPr id="11" name="Picture 12" descr="C:\Program Files\Microsoft Resource DVD Artwork\DVD_ART\Artwork_Imagery\Shapes and Graphics\circular shapes\Circle with Photo\meeting circle.png">
            <a:extLst>
              <a:ext uri="{FF2B5EF4-FFF2-40B4-BE49-F238E27FC236}">
                <a16:creationId xmlns:a16="http://schemas.microsoft.com/office/drawing/2014/main" id="{5393F7AD-215A-4E46-970E-2DEBDD4FAE46}"/>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97289" y="2790374"/>
            <a:ext cx="521707" cy="523120"/>
          </a:xfrm>
          <a:prstGeom prst="rect">
            <a:avLst/>
          </a:prstGeom>
          <a:noFill/>
          <a:ln w="9525">
            <a:noFill/>
            <a:miter lim="800000"/>
            <a:headEnd/>
            <a:tailEnd/>
          </a:ln>
        </p:spPr>
      </p:pic>
      <p:pic>
        <p:nvPicPr>
          <p:cNvPr id="12" name="Picture 11">
            <a:extLst>
              <a:ext uri="{FF2B5EF4-FFF2-40B4-BE49-F238E27FC236}">
                <a16:creationId xmlns:a16="http://schemas.microsoft.com/office/drawing/2014/main" id="{B765C475-4674-49D2-B777-4CC16EC0B837}"/>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r="60423" b="6626"/>
          <a:stretch/>
        </p:blipFill>
        <p:spPr>
          <a:xfrm>
            <a:off x="847306" y="3492685"/>
            <a:ext cx="295722" cy="313693"/>
          </a:xfrm>
          <a:prstGeom prst="rect">
            <a:avLst/>
          </a:prstGeom>
        </p:spPr>
      </p:pic>
      <p:pic>
        <p:nvPicPr>
          <p:cNvPr id="13" name="Picture 12">
            <a:extLst>
              <a:ext uri="{FF2B5EF4-FFF2-40B4-BE49-F238E27FC236}">
                <a16:creationId xmlns:a16="http://schemas.microsoft.com/office/drawing/2014/main" id="{80B80585-A6F8-46F5-8C1B-EEC74BE60271}"/>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52402" y="4047022"/>
            <a:ext cx="295722" cy="290335"/>
          </a:xfrm>
          <a:prstGeom prst="rect">
            <a:avLst/>
          </a:prstGeom>
        </p:spPr>
      </p:pic>
      <p:pic>
        <p:nvPicPr>
          <p:cNvPr id="14" name="Picture 13">
            <a:extLst>
              <a:ext uri="{FF2B5EF4-FFF2-40B4-BE49-F238E27FC236}">
                <a16:creationId xmlns:a16="http://schemas.microsoft.com/office/drawing/2014/main" id="{00E6CE05-5E75-48B3-B20F-1011E0DA0AF3}"/>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513481" y="3500080"/>
            <a:ext cx="341531" cy="341531"/>
          </a:xfrm>
          <a:prstGeom prst="rect">
            <a:avLst/>
          </a:prstGeom>
        </p:spPr>
      </p:pic>
      <p:pic>
        <p:nvPicPr>
          <p:cNvPr id="15" name="Picture 14">
            <a:extLst>
              <a:ext uri="{FF2B5EF4-FFF2-40B4-BE49-F238E27FC236}">
                <a16:creationId xmlns:a16="http://schemas.microsoft.com/office/drawing/2014/main" id="{2518D8BC-6865-4A33-9A26-75C22EE65790}"/>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526794" y="4010110"/>
            <a:ext cx="326448" cy="326448"/>
          </a:xfrm>
          <a:prstGeom prst="rect">
            <a:avLst/>
          </a:prstGeom>
        </p:spPr>
      </p:pic>
      <p:pic>
        <p:nvPicPr>
          <p:cNvPr id="16" name="Picture 13" descr="Host Integration Server (HIS) sm">
            <a:extLst>
              <a:ext uri="{FF2B5EF4-FFF2-40B4-BE49-F238E27FC236}">
                <a16:creationId xmlns:a16="http://schemas.microsoft.com/office/drawing/2014/main" id="{D0810484-538A-4537-A4E1-C4EA4904E222}"/>
              </a:ext>
            </a:extLst>
          </p:cNvPr>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811030" y="4581837"/>
            <a:ext cx="404874" cy="640505"/>
          </a:xfrm>
          <a:prstGeom prst="rect">
            <a:avLst/>
          </a:prstGeom>
          <a:noFill/>
          <a:ln w="9525">
            <a:noFill/>
            <a:miter lim="800000"/>
            <a:headEnd/>
            <a:tailEnd/>
          </a:ln>
        </p:spPr>
      </p:pic>
      <p:pic>
        <p:nvPicPr>
          <p:cNvPr id="17" name="Picture 20" descr="Cray mainframe_medium">
            <a:extLst>
              <a:ext uri="{FF2B5EF4-FFF2-40B4-BE49-F238E27FC236}">
                <a16:creationId xmlns:a16="http://schemas.microsoft.com/office/drawing/2014/main" id="{806125EB-7A7B-4E21-8B3A-80FC607C7D05}"/>
              </a:ext>
            </a:extLst>
          </p:cNvPr>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1464561" y="4639400"/>
            <a:ext cx="417616" cy="541345"/>
          </a:xfrm>
          <a:prstGeom prst="rect">
            <a:avLst/>
          </a:prstGeom>
          <a:noFill/>
          <a:ln w="9525">
            <a:noFill/>
            <a:miter lim="800000"/>
            <a:headEnd/>
            <a:tailEnd/>
          </a:ln>
        </p:spPr>
      </p:pic>
      <p:sp>
        <p:nvSpPr>
          <p:cNvPr id="18" name="Rectangle 17">
            <a:extLst>
              <a:ext uri="{FF2B5EF4-FFF2-40B4-BE49-F238E27FC236}">
                <a16:creationId xmlns:a16="http://schemas.microsoft.com/office/drawing/2014/main" id="{E8C658CE-9690-4188-A6FC-1F17202300A7}"/>
              </a:ext>
            </a:extLst>
          </p:cNvPr>
          <p:cNvSpPr/>
          <p:nvPr/>
        </p:nvSpPr>
        <p:spPr>
          <a:xfrm>
            <a:off x="4125146" y="1536277"/>
            <a:ext cx="6037344" cy="1980960"/>
          </a:xfrm>
          <a:prstGeom prst="rect">
            <a:avLst/>
          </a:prstGeom>
          <a:solidFill>
            <a:srgbClr val="00B050"/>
          </a:solidFill>
          <a:ln w="12700" cap="flat" cmpd="sng" algn="ctr">
            <a:solidFill>
              <a:srgbClr val="5B9BD5">
                <a:shade val="50000"/>
              </a:srgbClr>
            </a:solidFill>
            <a:prstDash val="solid"/>
            <a:miter lim="800000"/>
          </a:ln>
          <a:effectLst/>
        </p:spPr>
        <p:txBody>
          <a:bodyPr rtlCol="0" anchor="t" anchorCtr="0"/>
          <a:lstStyle/>
          <a:p>
            <a:pPr algn="ctr" defTabSz="932597">
              <a:defRPr/>
            </a:pPr>
            <a:r>
              <a:rPr lang="en-US" sz="1632" kern="0" dirty="0">
                <a:solidFill>
                  <a:prstClr val="white"/>
                </a:solidFill>
                <a:latin typeface="Segoe UI Light" panose="020B0502040204020203" pitchFamily="34" charset="0"/>
                <a:cs typeface="Segoe UI Light" panose="020B0502040204020203" pitchFamily="34" charset="0"/>
              </a:rPr>
              <a:t>Azure Virtual Network #1</a:t>
            </a:r>
          </a:p>
        </p:txBody>
      </p:sp>
      <p:sp>
        <p:nvSpPr>
          <p:cNvPr id="19" name="Rectangle 18">
            <a:extLst>
              <a:ext uri="{FF2B5EF4-FFF2-40B4-BE49-F238E27FC236}">
                <a16:creationId xmlns:a16="http://schemas.microsoft.com/office/drawing/2014/main" id="{AE7C34E9-6632-4229-8D0B-0CCBA35A9E7D}"/>
              </a:ext>
            </a:extLst>
          </p:cNvPr>
          <p:cNvSpPr/>
          <p:nvPr/>
        </p:nvSpPr>
        <p:spPr>
          <a:xfrm>
            <a:off x="4229108" y="1866717"/>
            <a:ext cx="439043" cy="1575184"/>
          </a:xfrm>
          <a:prstGeom prst="rect">
            <a:avLst/>
          </a:prstGeom>
          <a:solidFill>
            <a:srgbClr val="92D050"/>
          </a:solidFill>
          <a:ln w="12700" cap="flat" cmpd="sng" algn="ctr">
            <a:solidFill>
              <a:srgbClr val="5B9BD5">
                <a:shade val="50000"/>
              </a:srgbClr>
            </a:solidFill>
            <a:prstDash val="solid"/>
            <a:miter lim="800000"/>
          </a:ln>
          <a:effectLst/>
        </p:spPr>
        <p:txBody>
          <a:bodyPr lIns="27978" tIns="27978" rIns="27978" bIns="27978" rtlCol="0" anchor="t" anchorCtr="0"/>
          <a:lstStyle/>
          <a:p>
            <a:pPr algn="ctr" defTabSz="932597">
              <a:defRPr/>
            </a:pPr>
            <a:r>
              <a:rPr lang="en-US" sz="1020" kern="0" dirty="0">
                <a:solidFill>
                  <a:sysClr val="windowText" lastClr="000000"/>
                </a:solidFill>
                <a:latin typeface="Segoe UI Light" panose="020B0502040204020203" pitchFamily="34" charset="0"/>
                <a:cs typeface="Segoe UI Light" panose="020B0502040204020203" pitchFamily="34" charset="0"/>
              </a:rPr>
              <a:t>GW</a:t>
            </a:r>
            <a:br>
              <a:rPr lang="en-US" sz="1020" kern="0" dirty="0">
                <a:solidFill>
                  <a:sysClr val="windowText" lastClr="000000"/>
                </a:solidFill>
                <a:latin typeface="Segoe UI Light" panose="020B0502040204020203" pitchFamily="34" charset="0"/>
                <a:cs typeface="Segoe UI Light" panose="020B0502040204020203" pitchFamily="34" charset="0"/>
              </a:rPr>
            </a:br>
            <a:r>
              <a:rPr lang="en-US" sz="1020" kern="0" dirty="0">
                <a:solidFill>
                  <a:sysClr val="windowText" lastClr="000000"/>
                </a:solidFill>
                <a:latin typeface="Segoe UI Light" panose="020B0502040204020203" pitchFamily="34" charset="0"/>
                <a:cs typeface="Segoe UI Light" panose="020B0502040204020203" pitchFamily="34" charset="0"/>
              </a:rPr>
              <a:t>Subnet</a:t>
            </a:r>
          </a:p>
        </p:txBody>
      </p:sp>
      <p:sp>
        <p:nvSpPr>
          <p:cNvPr id="20" name="Rectangle 19">
            <a:extLst>
              <a:ext uri="{FF2B5EF4-FFF2-40B4-BE49-F238E27FC236}">
                <a16:creationId xmlns:a16="http://schemas.microsoft.com/office/drawing/2014/main" id="{FA41D4D1-0AA1-487E-8AE2-85FBA6F6478F}"/>
              </a:ext>
            </a:extLst>
          </p:cNvPr>
          <p:cNvSpPr/>
          <p:nvPr/>
        </p:nvSpPr>
        <p:spPr>
          <a:xfrm>
            <a:off x="9215263" y="1891369"/>
            <a:ext cx="802321" cy="1575184"/>
          </a:xfrm>
          <a:prstGeom prst="rect">
            <a:avLst/>
          </a:prstGeom>
          <a:solidFill>
            <a:srgbClr val="92D050"/>
          </a:solidFill>
          <a:ln w="12700" cap="flat" cmpd="sng" algn="ctr">
            <a:solidFill>
              <a:srgbClr val="5B9BD5">
                <a:shade val="50000"/>
              </a:srgbClr>
            </a:solidFill>
            <a:prstDash val="solid"/>
            <a:miter lim="800000"/>
          </a:ln>
          <a:effectLst/>
        </p:spPr>
        <p:txBody>
          <a:bodyPr lIns="27978" tIns="27978" rIns="27978" bIns="27978" rtlCol="0" anchor="t" anchorCtr="0"/>
          <a:lstStyle/>
          <a:p>
            <a:pPr algn="ctr" defTabSz="932597">
              <a:defRPr/>
            </a:pPr>
            <a:r>
              <a:rPr lang="en-US" sz="1122" kern="0" dirty="0">
                <a:solidFill>
                  <a:sysClr val="windowText" lastClr="000000"/>
                </a:solidFill>
                <a:latin typeface="Segoe UI Light" panose="020B0502040204020203" pitchFamily="34" charset="0"/>
                <a:cs typeface="Segoe UI Light" panose="020B0502040204020203" pitchFamily="34" charset="0"/>
              </a:rPr>
              <a:t>Subnet #3</a:t>
            </a:r>
            <a:br>
              <a:rPr lang="en-US" sz="1122" kern="0" dirty="0">
                <a:solidFill>
                  <a:sysClr val="windowText" lastClr="000000"/>
                </a:solidFill>
                <a:latin typeface="Segoe UI Light" panose="020B0502040204020203" pitchFamily="34" charset="0"/>
                <a:cs typeface="Segoe UI Light" panose="020B0502040204020203" pitchFamily="34" charset="0"/>
              </a:rPr>
            </a:br>
            <a:r>
              <a:rPr lang="en-US" sz="1122" kern="0" dirty="0" err="1">
                <a:solidFill>
                  <a:sysClr val="windowText" lastClr="000000"/>
                </a:solidFill>
                <a:latin typeface="Segoe UI Light" panose="020B0502040204020203" pitchFamily="34" charset="0"/>
                <a:cs typeface="Segoe UI Light" panose="020B0502040204020203" pitchFamily="34" charset="0"/>
              </a:rPr>
              <a:t>Mgmt</a:t>
            </a:r>
            <a:endParaRPr lang="en-US" sz="1122" kern="0" dirty="0">
              <a:solidFill>
                <a:sysClr val="windowText" lastClr="000000"/>
              </a:solidFill>
              <a:latin typeface="Segoe UI Light" panose="020B0502040204020203" pitchFamily="34" charset="0"/>
              <a:cs typeface="Segoe UI Light" panose="020B0502040204020203" pitchFamily="34" charset="0"/>
            </a:endParaRPr>
          </a:p>
        </p:txBody>
      </p:sp>
      <p:sp>
        <p:nvSpPr>
          <p:cNvPr id="21" name="TextBox 20">
            <a:extLst>
              <a:ext uri="{FF2B5EF4-FFF2-40B4-BE49-F238E27FC236}">
                <a16:creationId xmlns:a16="http://schemas.microsoft.com/office/drawing/2014/main" id="{868323D7-B60E-4DFD-A754-7A96FE0FDADF}"/>
              </a:ext>
            </a:extLst>
          </p:cNvPr>
          <p:cNvSpPr txBox="1"/>
          <p:nvPr/>
        </p:nvSpPr>
        <p:spPr>
          <a:xfrm>
            <a:off x="7037524" y="2157014"/>
            <a:ext cx="2182207" cy="270285"/>
          </a:xfrm>
          <a:prstGeom prst="rect">
            <a:avLst/>
          </a:prstGeom>
          <a:noFill/>
        </p:spPr>
        <p:txBody>
          <a:bodyPr wrap="square" rtlCol="0">
            <a:spAutoFit/>
          </a:bodyPr>
          <a:lstStyle/>
          <a:p>
            <a:pPr algn="ctr" defTabSz="932597">
              <a:defRPr/>
            </a:pPr>
            <a:r>
              <a:rPr lang="en-US" sz="1122" kern="0" dirty="0">
                <a:solidFill>
                  <a:prstClr val="black"/>
                </a:solidFill>
                <a:latin typeface="Segoe UI Light" panose="020B0502040204020203" pitchFamily="34" charset="0"/>
                <a:cs typeface="Segoe UI Light" panose="020B0502040204020203" pitchFamily="34" charset="0"/>
              </a:rPr>
              <a:t>HANA Database Server(s) Prod</a:t>
            </a:r>
          </a:p>
        </p:txBody>
      </p:sp>
      <p:pic>
        <p:nvPicPr>
          <p:cNvPr id="22" name="Picture 21">
            <a:extLst>
              <a:ext uri="{FF2B5EF4-FFF2-40B4-BE49-F238E27FC236}">
                <a16:creationId xmlns:a16="http://schemas.microsoft.com/office/drawing/2014/main" id="{DE5B6ACA-2EFF-40E6-948E-15AF50CDDC71}"/>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9283435" y="2490699"/>
            <a:ext cx="384747" cy="384747"/>
          </a:xfrm>
          <a:prstGeom prst="rect">
            <a:avLst/>
          </a:prstGeom>
        </p:spPr>
      </p:pic>
      <p:pic>
        <p:nvPicPr>
          <p:cNvPr id="23" name="Picture 22">
            <a:extLst>
              <a:ext uri="{FF2B5EF4-FFF2-40B4-BE49-F238E27FC236}">
                <a16:creationId xmlns:a16="http://schemas.microsoft.com/office/drawing/2014/main" id="{184F071C-10FD-408C-83C8-708F97C2346A}"/>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9527080" y="2489994"/>
            <a:ext cx="384747" cy="384747"/>
          </a:xfrm>
          <a:prstGeom prst="rect">
            <a:avLst/>
          </a:prstGeom>
        </p:spPr>
      </p:pic>
      <p:pic>
        <p:nvPicPr>
          <p:cNvPr id="24" name="Picture 23">
            <a:extLst>
              <a:ext uri="{FF2B5EF4-FFF2-40B4-BE49-F238E27FC236}">
                <a16:creationId xmlns:a16="http://schemas.microsoft.com/office/drawing/2014/main" id="{8D616A7A-0FDC-4A97-8842-A7A2A1F140C3}"/>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9298996" y="2949531"/>
            <a:ext cx="384747" cy="384747"/>
          </a:xfrm>
          <a:prstGeom prst="rect">
            <a:avLst/>
          </a:prstGeom>
        </p:spPr>
      </p:pic>
      <p:pic>
        <p:nvPicPr>
          <p:cNvPr id="25" name="Picture 24">
            <a:extLst>
              <a:ext uri="{FF2B5EF4-FFF2-40B4-BE49-F238E27FC236}">
                <a16:creationId xmlns:a16="http://schemas.microsoft.com/office/drawing/2014/main" id="{13D48EB1-5361-48C9-B838-0C7F3DD9FEBC}"/>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9542642" y="2948826"/>
            <a:ext cx="384747" cy="384747"/>
          </a:xfrm>
          <a:prstGeom prst="rect">
            <a:avLst/>
          </a:prstGeom>
        </p:spPr>
      </p:pic>
      <p:sp>
        <p:nvSpPr>
          <p:cNvPr id="26" name="Rectangle 25">
            <a:extLst>
              <a:ext uri="{FF2B5EF4-FFF2-40B4-BE49-F238E27FC236}">
                <a16:creationId xmlns:a16="http://schemas.microsoft.com/office/drawing/2014/main" id="{A221F85E-3496-4D1A-A069-000999E5FF35}"/>
              </a:ext>
            </a:extLst>
          </p:cNvPr>
          <p:cNvSpPr/>
          <p:nvPr/>
        </p:nvSpPr>
        <p:spPr>
          <a:xfrm>
            <a:off x="7188772" y="1869489"/>
            <a:ext cx="1931945" cy="1575184"/>
          </a:xfrm>
          <a:prstGeom prst="rect">
            <a:avLst/>
          </a:prstGeom>
          <a:solidFill>
            <a:srgbClr val="92D050"/>
          </a:solidFill>
          <a:ln w="12700" cap="flat" cmpd="sng" algn="ctr">
            <a:solidFill>
              <a:srgbClr val="5B9BD5">
                <a:shade val="50000"/>
              </a:srgbClr>
            </a:solidFill>
            <a:prstDash val="solid"/>
            <a:miter lim="800000"/>
          </a:ln>
          <a:effectLst/>
        </p:spPr>
        <p:txBody>
          <a:bodyPr tIns="27978" bIns="27978" rtlCol="0" anchor="t" anchorCtr="0"/>
          <a:lstStyle/>
          <a:p>
            <a:pPr algn="ctr" defTabSz="932597">
              <a:defRPr/>
            </a:pPr>
            <a:r>
              <a:rPr lang="en-US" sz="1428" kern="0" dirty="0">
                <a:solidFill>
                  <a:sysClr val="windowText" lastClr="000000"/>
                </a:solidFill>
                <a:latin typeface="Segoe UI Light" panose="020B0502040204020203" pitchFamily="34" charset="0"/>
                <a:cs typeface="Segoe UI Light" panose="020B0502040204020203" pitchFamily="34" charset="0"/>
              </a:rPr>
              <a:t>Subnet #2 – DB Prod</a:t>
            </a:r>
          </a:p>
        </p:txBody>
      </p:sp>
      <p:pic>
        <p:nvPicPr>
          <p:cNvPr id="27" name="Picture 26">
            <a:extLst>
              <a:ext uri="{FF2B5EF4-FFF2-40B4-BE49-F238E27FC236}">
                <a16:creationId xmlns:a16="http://schemas.microsoft.com/office/drawing/2014/main" id="{7CA1A826-3028-47C6-A6A4-0140A3146604}"/>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7455675" y="2600540"/>
            <a:ext cx="656419" cy="648235"/>
          </a:xfrm>
          <a:prstGeom prst="rect">
            <a:avLst/>
          </a:prstGeom>
        </p:spPr>
      </p:pic>
      <p:pic>
        <p:nvPicPr>
          <p:cNvPr id="28" name="Picture 27">
            <a:extLst>
              <a:ext uri="{FF2B5EF4-FFF2-40B4-BE49-F238E27FC236}">
                <a16:creationId xmlns:a16="http://schemas.microsoft.com/office/drawing/2014/main" id="{C1180A84-DB3F-4CD5-AE43-0D353082B6DB}"/>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8165956" y="2602691"/>
            <a:ext cx="656419" cy="648235"/>
          </a:xfrm>
          <a:prstGeom prst="rect">
            <a:avLst/>
          </a:prstGeom>
        </p:spPr>
      </p:pic>
      <p:cxnSp>
        <p:nvCxnSpPr>
          <p:cNvPr id="29" name="Connector: Elbow 28">
            <a:extLst>
              <a:ext uri="{FF2B5EF4-FFF2-40B4-BE49-F238E27FC236}">
                <a16:creationId xmlns:a16="http://schemas.microsoft.com/office/drawing/2014/main" id="{B0535779-02B1-4423-AC2E-096CB37C7293}"/>
              </a:ext>
            </a:extLst>
          </p:cNvPr>
          <p:cNvCxnSpPr>
            <a:stCxn id="27" idx="0"/>
            <a:endCxn id="28" idx="0"/>
          </p:cNvCxnSpPr>
          <p:nvPr/>
        </p:nvCxnSpPr>
        <p:spPr>
          <a:xfrm rot="16200000" flipH="1">
            <a:off x="8137949" y="2246476"/>
            <a:ext cx="2151" cy="710281"/>
          </a:xfrm>
          <a:prstGeom prst="bentConnector3">
            <a:avLst>
              <a:gd name="adj1" fmla="val -8129445"/>
            </a:avLst>
          </a:prstGeom>
          <a:noFill/>
          <a:ln w="19050" cap="flat" cmpd="sng" algn="ctr">
            <a:solidFill>
              <a:srgbClr val="FF0000"/>
            </a:solidFill>
            <a:prstDash val="solid"/>
            <a:miter lim="800000"/>
            <a:tailEnd type="triangle"/>
          </a:ln>
          <a:effectLst/>
        </p:spPr>
      </p:cxnSp>
      <p:pic>
        <p:nvPicPr>
          <p:cNvPr id="30" name="Picture 13" descr="C:\Program Files\Microsoft Resource DVD Artwork\DVD_ART\Artwork_Imagery\Shapes and Graphics\circular shapes\Circle with Photo\customer happy smiling woman circle.png">
            <a:extLst>
              <a:ext uri="{FF2B5EF4-FFF2-40B4-BE49-F238E27FC236}">
                <a16:creationId xmlns:a16="http://schemas.microsoft.com/office/drawing/2014/main" id="{A02A9678-5BD4-4446-94B6-D7465F822541}"/>
              </a:ext>
            </a:extLst>
          </p:cNvPr>
          <p:cNvPicPr>
            <a:picLocks noChangeAspect="1" noChangeArrowheads="1"/>
          </p:cNvPicPr>
          <p:nvPr/>
        </p:nvPicPr>
        <p:blipFill>
          <a:blip r:embed="rId11" cstate="email">
            <a:extLst>
              <a:ext uri="{28A0092B-C50C-407E-A947-70E740481C1C}">
                <a14:useLocalDpi xmlns:a14="http://schemas.microsoft.com/office/drawing/2010/main"/>
              </a:ext>
            </a:extLst>
          </a:blip>
          <a:srcRect/>
          <a:stretch>
            <a:fillRect/>
          </a:stretch>
        </p:blipFill>
        <p:spPr bwMode="auto">
          <a:xfrm>
            <a:off x="1379996" y="2789973"/>
            <a:ext cx="529067" cy="523120"/>
          </a:xfrm>
          <a:prstGeom prst="rect">
            <a:avLst/>
          </a:prstGeom>
          <a:noFill/>
          <a:ln w="9525">
            <a:noFill/>
            <a:miter lim="800000"/>
            <a:headEnd/>
            <a:tailEnd/>
          </a:ln>
        </p:spPr>
      </p:pic>
      <p:pic>
        <p:nvPicPr>
          <p:cNvPr id="31" name="Picture 30">
            <a:extLst>
              <a:ext uri="{FF2B5EF4-FFF2-40B4-BE49-F238E27FC236}">
                <a16:creationId xmlns:a16="http://schemas.microsoft.com/office/drawing/2014/main" id="{5A8A3813-F1A2-49D0-9A59-7F305F610D39}"/>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728201" y="1566755"/>
            <a:ext cx="307744" cy="307744"/>
          </a:xfrm>
          <a:prstGeom prst="rect">
            <a:avLst/>
          </a:prstGeom>
        </p:spPr>
      </p:pic>
      <p:pic>
        <p:nvPicPr>
          <p:cNvPr id="32" name="Picture 31">
            <a:extLst>
              <a:ext uri="{FF2B5EF4-FFF2-40B4-BE49-F238E27FC236}">
                <a16:creationId xmlns:a16="http://schemas.microsoft.com/office/drawing/2014/main" id="{6BCA3B89-DFF6-4AE6-AFE2-0AAE4B11E018}"/>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8850966" y="3152325"/>
            <a:ext cx="239042" cy="239042"/>
          </a:xfrm>
          <a:prstGeom prst="rect">
            <a:avLst/>
          </a:prstGeom>
        </p:spPr>
      </p:pic>
      <p:pic>
        <p:nvPicPr>
          <p:cNvPr id="33" name="Picture 32">
            <a:extLst>
              <a:ext uri="{FF2B5EF4-FFF2-40B4-BE49-F238E27FC236}">
                <a16:creationId xmlns:a16="http://schemas.microsoft.com/office/drawing/2014/main" id="{1894E4FA-0255-4F50-BEBB-6A87DEC10474}"/>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778585" y="3155323"/>
            <a:ext cx="239042" cy="239042"/>
          </a:xfrm>
          <a:prstGeom prst="rect">
            <a:avLst/>
          </a:prstGeom>
        </p:spPr>
      </p:pic>
      <p:sp>
        <p:nvSpPr>
          <p:cNvPr id="34" name="Rectangle 33">
            <a:extLst>
              <a:ext uri="{FF2B5EF4-FFF2-40B4-BE49-F238E27FC236}">
                <a16:creationId xmlns:a16="http://schemas.microsoft.com/office/drawing/2014/main" id="{8C5A6730-89ED-4D59-BAA7-E2E9923E3F9F}"/>
              </a:ext>
            </a:extLst>
          </p:cNvPr>
          <p:cNvSpPr/>
          <p:nvPr/>
        </p:nvSpPr>
        <p:spPr>
          <a:xfrm>
            <a:off x="7444014" y="2152146"/>
            <a:ext cx="1421334" cy="1182131"/>
          </a:xfrm>
          <a:prstGeom prst="rect">
            <a:avLst/>
          </a:prstGeom>
          <a:noFill/>
          <a:ln w="12700" cap="flat" cmpd="sng" algn="ctr">
            <a:solidFill>
              <a:srgbClr val="5B9BD5">
                <a:shade val="50000"/>
              </a:srgbClr>
            </a:solidFill>
            <a:prstDash val="dash"/>
            <a:miter lim="800000"/>
          </a:ln>
          <a:effectLst/>
        </p:spPr>
        <p:txBody>
          <a:bodyPr lIns="27978" rIns="27978" rtlCol="0" anchor="t" anchorCtr="0"/>
          <a:lstStyle/>
          <a:p>
            <a:pPr algn="ctr" defTabSz="932597">
              <a:defRPr/>
            </a:pPr>
            <a:r>
              <a:rPr lang="en-US" sz="1122" kern="0" dirty="0">
                <a:solidFill>
                  <a:prstClr val="black"/>
                </a:solidFill>
                <a:latin typeface="Segoe UI Light" panose="020B0502040204020203" pitchFamily="34" charset="0"/>
                <a:cs typeface="Segoe UI Light" panose="020B0502040204020203" pitchFamily="34" charset="0"/>
              </a:rPr>
              <a:t>Availability Set</a:t>
            </a:r>
          </a:p>
        </p:txBody>
      </p:sp>
      <p:sp>
        <p:nvSpPr>
          <p:cNvPr id="35" name="Cloud Callout 132">
            <a:extLst>
              <a:ext uri="{FF2B5EF4-FFF2-40B4-BE49-F238E27FC236}">
                <a16:creationId xmlns:a16="http://schemas.microsoft.com/office/drawing/2014/main" id="{8E33C00F-99E1-49C7-9E0C-4A19729D9780}"/>
              </a:ext>
            </a:extLst>
          </p:cNvPr>
          <p:cNvSpPr/>
          <p:nvPr/>
        </p:nvSpPr>
        <p:spPr>
          <a:xfrm>
            <a:off x="2344714" y="2372870"/>
            <a:ext cx="625204" cy="3082164"/>
          </a:xfrm>
          <a:prstGeom prst="cloudCallout">
            <a:avLst>
              <a:gd name="adj1" fmla="val 4910"/>
              <a:gd name="adj2" fmla="val 17061"/>
            </a:avLst>
          </a:prstGeom>
          <a:solidFill>
            <a:sysClr val="window" lastClr="FFFFFF">
              <a:lumMod val="85000"/>
            </a:sysClr>
          </a:solidFill>
          <a:ln w="12700" cap="flat" cmpd="sng" algn="ctr">
            <a:noFill/>
            <a:prstDash val="solid"/>
            <a:miter lim="800000"/>
          </a:ln>
          <a:effectLst/>
        </p:spPr>
        <p:txBody>
          <a:bodyPr rtlCol="0" anchor="ctr"/>
          <a:lstStyle/>
          <a:p>
            <a:pPr algn="ctr" defTabSz="932597">
              <a:defRPr/>
            </a:pPr>
            <a:endParaRPr lang="en-US" sz="1836" kern="0" dirty="0">
              <a:solidFill>
                <a:sysClr val="windowText" lastClr="000000"/>
              </a:solidFill>
              <a:latin typeface="Calibri" panose="020F0502020204030204"/>
            </a:endParaRPr>
          </a:p>
        </p:txBody>
      </p:sp>
      <p:sp>
        <p:nvSpPr>
          <p:cNvPr id="36" name="Rectangle 35">
            <a:extLst>
              <a:ext uri="{FF2B5EF4-FFF2-40B4-BE49-F238E27FC236}">
                <a16:creationId xmlns:a16="http://schemas.microsoft.com/office/drawing/2014/main" id="{0E30C5CF-D9FB-4EF0-BBCA-DF53091A39B1}"/>
              </a:ext>
            </a:extLst>
          </p:cNvPr>
          <p:cNvSpPr/>
          <p:nvPr/>
        </p:nvSpPr>
        <p:spPr>
          <a:xfrm>
            <a:off x="3481246" y="2536867"/>
            <a:ext cx="435479" cy="414046"/>
          </a:xfrm>
          <a:prstGeom prst="rect">
            <a:avLst/>
          </a:prstGeom>
          <a:solidFill>
            <a:srgbClr val="44546A">
              <a:lumMod val="40000"/>
              <a:lumOff val="60000"/>
            </a:srgbClr>
          </a:solidFill>
          <a:ln w="12700" cap="flat" cmpd="sng" algn="ctr">
            <a:solidFill>
              <a:srgbClr val="5B9BD5">
                <a:shade val="50000"/>
              </a:srgbClr>
            </a:solidFill>
            <a:prstDash val="solid"/>
            <a:miter lim="800000"/>
          </a:ln>
          <a:effectLst/>
        </p:spPr>
        <p:txBody>
          <a:bodyPr rtlCol="0" anchor="ctr"/>
          <a:lstStyle/>
          <a:p>
            <a:pPr algn="ctr" defTabSz="932597">
              <a:defRPr/>
            </a:pPr>
            <a:r>
              <a:rPr lang="en-US" sz="1122" kern="0" dirty="0">
                <a:solidFill>
                  <a:sysClr val="windowText" lastClr="000000"/>
                </a:solidFill>
                <a:latin typeface="Segoe UI Light" panose="020B0502040204020203" pitchFamily="34" charset="0"/>
                <a:cs typeface="Segoe UI Light" panose="020B0502040204020203" pitchFamily="34" charset="0"/>
              </a:rPr>
              <a:t>MSEE</a:t>
            </a:r>
          </a:p>
        </p:txBody>
      </p:sp>
      <p:sp>
        <p:nvSpPr>
          <p:cNvPr id="37" name="TextBox 36">
            <a:extLst>
              <a:ext uri="{FF2B5EF4-FFF2-40B4-BE49-F238E27FC236}">
                <a16:creationId xmlns:a16="http://schemas.microsoft.com/office/drawing/2014/main" id="{4AE1740A-E8DA-4A78-9718-50B6609B16AD}"/>
              </a:ext>
            </a:extLst>
          </p:cNvPr>
          <p:cNvSpPr txBox="1"/>
          <p:nvPr/>
        </p:nvSpPr>
        <p:spPr>
          <a:xfrm>
            <a:off x="2263403" y="3615744"/>
            <a:ext cx="826832" cy="606488"/>
          </a:xfrm>
          <a:prstGeom prst="rect">
            <a:avLst/>
          </a:prstGeom>
          <a:noFill/>
        </p:spPr>
        <p:txBody>
          <a:bodyPr wrap="square" rtlCol="0">
            <a:spAutoFit/>
          </a:bodyPr>
          <a:lstStyle/>
          <a:p>
            <a:pPr algn="ctr" defTabSz="932597">
              <a:defRPr/>
            </a:pPr>
            <a:r>
              <a:rPr lang="en-US" sz="1632" kern="0" dirty="0">
                <a:solidFill>
                  <a:sysClr val="windowText" lastClr="000000"/>
                </a:solidFill>
                <a:latin typeface="Segoe UI Light" panose="020B0502040204020203" pitchFamily="34" charset="0"/>
                <a:cs typeface="Segoe UI Light" panose="020B0502040204020203" pitchFamily="34" charset="0"/>
              </a:rPr>
              <a:t>MPLS</a:t>
            </a:r>
            <a:br>
              <a:rPr lang="en-US" sz="1632" kern="0" dirty="0">
                <a:solidFill>
                  <a:sysClr val="windowText" lastClr="000000"/>
                </a:solidFill>
                <a:latin typeface="Segoe UI Light" panose="020B0502040204020203" pitchFamily="34" charset="0"/>
                <a:cs typeface="Segoe UI Light" panose="020B0502040204020203" pitchFamily="34" charset="0"/>
              </a:rPr>
            </a:br>
            <a:r>
              <a:rPr lang="en-US" sz="1632" kern="0" dirty="0">
                <a:solidFill>
                  <a:sysClr val="windowText" lastClr="000000"/>
                </a:solidFill>
                <a:latin typeface="Segoe UI Light" panose="020B0502040204020203" pitchFamily="34" charset="0"/>
                <a:cs typeface="Segoe UI Light" panose="020B0502040204020203" pitchFamily="34" charset="0"/>
              </a:rPr>
              <a:t>WAN</a:t>
            </a:r>
          </a:p>
        </p:txBody>
      </p:sp>
      <p:pic>
        <p:nvPicPr>
          <p:cNvPr id="38" name="Picture 37">
            <a:extLst>
              <a:ext uri="{FF2B5EF4-FFF2-40B4-BE49-F238E27FC236}">
                <a16:creationId xmlns:a16="http://schemas.microsoft.com/office/drawing/2014/main" id="{BA69D722-8845-4C82-9F96-C5B61EECE867}"/>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4315839" y="2518564"/>
            <a:ext cx="244178" cy="244178"/>
          </a:xfrm>
          <a:prstGeom prst="rect">
            <a:avLst/>
          </a:prstGeom>
        </p:spPr>
      </p:pic>
      <p:sp>
        <p:nvSpPr>
          <p:cNvPr id="39" name="Rectangle 38">
            <a:extLst>
              <a:ext uri="{FF2B5EF4-FFF2-40B4-BE49-F238E27FC236}">
                <a16:creationId xmlns:a16="http://schemas.microsoft.com/office/drawing/2014/main" id="{73A5D220-3EC8-4A0C-8328-04473C8657F4}"/>
              </a:ext>
            </a:extLst>
          </p:cNvPr>
          <p:cNvSpPr/>
          <p:nvPr/>
        </p:nvSpPr>
        <p:spPr>
          <a:xfrm>
            <a:off x="10407734" y="1400357"/>
            <a:ext cx="1159863" cy="2225138"/>
          </a:xfrm>
          <a:prstGeom prst="rect">
            <a:avLst/>
          </a:prstGeom>
          <a:solidFill>
            <a:schemeClr val="bg1">
              <a:lumMod val="75000"/>
            </a:schemeClr>
          </a:solidFill>
          <a:ln w="12700" cap="flat" cmpd="sng" algn="ctr">
            <a:solidFill>
              <a:srgbClr val="5B9BD5">
                <a:shade val="50000"/>
              </a:srgbClr>
            </a:solidFill>
            <a:prstDash val="solid"/>
            <a:miter lim="800000"/>
          </a:ln>
          <a:effectLst/>
        </p:spPr>
        <p:txBody>
          <a:bodyPr rtlCol="0" anchor="t" anchorCtr="0"/>
          <a:lstStyle/>
          <a:p>
            <a:pPr algn="ctr" defTabSz="932597">
              <a:defRPr/>
            </a:pPr>
            <a:br>
              <a:rPr lang="en-US" sz="1836" kern="0" dirty="0">
                <a:solidFill>
                  <a:sysClr val="windowText" lastClr="000000"/>
                </a:solidFill>
                <a:latin typeface="Segoe UI Light" panose="020B0502040204020203" pitchFamily="34" charset="0"/>
                <a:cs typeface="Segoe UI Light" panose="020B0502040204020203" pitchFamily="34" charset="0"/>
              </a:rPr>
            </a:br>
            <a:br>
              <a:rPr lang="en-US" sz="1836" kern="0" dirty="0">
                <a:solidFill>
                  <a:sysClr val="windowText" lastClr="000000"/>
                </a:solidFill>
                <a:latin typeface="Segoe UI Light" panose="020B0502040204020203" pitchFamily="34" charset="0"/>
                <a:cs typeface="Segoe UI Light" panose="020B0502040204020203" pitchFamily="34" charset="0"/>
              </a:rPr>
            </a:br>
            <a:endParaRPr lang="en-US" sz="1836" kern="0" dirty="0">
              <a:solidFill>
                <a:sysClr val="windowText" lastClr="000000"/>
              </a:solidFill>
              <a:latin typeface="Segoe UI Light" panose="020B0502040204020203" pitchFamily="34" charset="0"/>
              <a:cs typeface="Segoe UI Light" panose="020B0502040204020203" pitchFamily="34" charset="0"/>
            </a:endParaRPr>
          </a:p>
        </p:txBody>
      </p:sp>
      <p:pic>
        <p:nvPicPr>
          <p:cNvPr id="40" name="Picture 39">
            <a:extLst>
              <a:ext uri="{FF2B5EF4-FFF2-40B4-BE49-F238E27FC236}">
                <a16:creationId xmlns:a16="http://schemas.microsoft.com/office/drawing/2014/main" id="{E5127906-1FEC-4C29-94CD-F1190B6B63EB}"/>
              </a:ext>
            </a:extLst>
          </p:cNvPr>
          <p:cNvPicPr>
            <a:picLocks noChangeAspect="1"/>
          </p:cNvPicPr>
          <p:nvPr/>
        </p:nvPicPr>
        <p:blipFill>
          <a:blip r:embed="rId15" cstate="email">
            <a:biLevel thresh="25000"/>
            <a:extLst>
              <a:ext uri="{28A0092B-C50C-407E-A947-70E740481C1C}">
                <a14:useLocalDpi xmlns:a14="http://schemas.microsoft.com/office/drawing/2010/main"/>
              </a:ext>
            </a:extLst>
          </a:blip>
          <a:stretch>
            <a:fillRect/>
          </a:stretch>
        </p:blipFill>
        <p:spPr>
          <a:xfrm>
            <a:off x="10585295" y="2230196"/>
            <a:ext cx="297799" cy="297799"/>
          </a:xfrm>
          <a:prstGeom prst="rect">
            <a:avLst/>
          </a:prstGeom>
        </p:spPr>
      </p:pic>
      <p:sp>
        <p:nvSpPr>
          <p:cNvPr id="41" name="TextBox 40">
            <a:extLst>
              <a:ext uri="{FF2B5EF4-FFF2-40B4-BE49-F238E27FC236}">
                <a16:creationId xmlns:a16="http://schemas.microsoft.com/office/drawing/2014/main" id="{7BAF46CE-4D2C-4A14-874E-86E73E01E3CD}"/>
              </a:ext>
            </a:extLst>
          </p:cNvPr>
          <p:cNvSpPr txBox="1"/>
          <p:nvPr/>
        </p:nvSpPr>
        <p:spPr>
          <a:xfrm>
            <a:off x="10374430" y="2515364"/>
            <a:ext cx="705128" cy="238240"/>
          </a:xfrm>
          <a:prstGeom prst="rect">
            <a:avLst/>
          </a:prstGeom>
          <a:noFill/>
        </p:spPr>
        <p:txBody>
          <a:bodyPr wrap="square" rtlCol="0">
            <a:spAutoFit/>
          </a:bodyPr>
          <a:lstStyle/>
          <a:p>
            <a:pPr algn="ctr" defTabSz="932597">
              <a:defRPr/>
            </a:pPr>
            <a:r>
              <a:rPr lang="en-US" sz="918" kern="0" dirty="0">
                <a:solidFill>
                  <a:sysClr val="windowText" lastClr="000000"/>
                </a:solidFill>
                <a:latin typeface="Segoe UI Light" panose="020B0502040204020203" pitchFamily="34" charset="0"/>
                <a:cs typeface="Segoe UI Light" panose="020B0502040204020203" pitchFamily="34" charset="0"/>
              </a:rPr>
              <a:t>Backup</a:t>
            </a:r>
          </a:p>
        </p:txBody>
      </p:sp>
      <p:sp>
        <p:nvSpPr>
          <p:cNvPr id="42" name="TextBox 41">
            <a:extLst>
              <a:ext uri="{FF2B5EF4-FFF2-40B4-BE49-F238E27FC236}">
                <a16:creationId xmlns:a16="http://schemas.microsoft.com/office/drawing/2014/main" id="{14F19024-C251-4E1B-A2B3-4DF181157B94}"/>
              </a:ext>
            </a:extLst>
          </p:cNvPr>
          <p:cNvSpPr txBox="1"/>
          <p:nvPr/>
        </p:nvSpPr>
        <p:spPr>
          <a:xfrm>
            <a:off x="10894762" y="3246574"/>
            <a:ext cx="705235" cy="382308"/>
          </a:xfrm>
          <a:prstGeom prst="rect">
            <a:avLst/>
          </a:prstGeom>
          <a:noFill/>
        </p:spPr>
        <p:txBody>
          <a:bodyPr wrap="square" rtlCol="0">
            <a:spAutoFit/>
          </a:bodyPr>
          <a:lstStyle/>
          <a:p>
            <a:pPr algn="ctr" defTabSz="932597">
              <a:defRPr/>
            </a:pPr>
            <a:r>
              <a:rPr lang="en-US" sz="918" kern="0" dirty="0">
                <a:solidFill>
                  <a:sysClr val="windowText" lastClr="000000"/>
                </a:solidFill>
                <a:latin typeface="Segoe UI Light" panose="020B0502040204020203" pitchFamily="34" charset="0"/>
                <a:cs typeface="Segoe UI Light" panose="020B0502040204020203" pitchFamily="34" charset="0"/>
              </a:rPr>
              <a:t>Security Center</a:t>
            </a:r>
          </a:p>
        </p:txBody>
      </p:sp>
      <p:sp>
        <p:nvSpPr>
          <p:cNvPr id="43" name="TextBox 42">
            <a:extLst>
              <a:ext uri="{FF2B5EF4-FFF2-40B4-BE49-F238E27FC236}">
                <a16:creationId xmlns:a16="http://schemas.microsoft.com/office/drawing/2014/main" id="{2C1EE87F-9865-4403-9E32-474AB8880F24}"/>
              </a:ext>
            </a:extLst>
          </p:cNvPr>
          <p:cNvSpPr txBox="1"/>
          <p:nvPr/>
        </p:nvSpPr>
        <p:spPr>
          <a:xfrm>
            <a:off x="10852203" y="2535341"/>
            <a:ext cx="759388" cy="382308"/>
          </a:xfrm>
          <a:prstGeom prst="rect">
            <a:avLst/>
          </a:prstGeom>
          <a:noFill/>
        </p:spPr>
        <p:txBody>
          <a:bodyPr wrap="square" rtlCol="0">
            <a:spAutoFit/>
          </a:bodyPr>
          <a:lstStyle/>
          <a:p>
            <a:pPr algn="ctr" defTabSz="932597">
              <a:defRPr/>
            </a:pPr>
            <a:r>
              <a:rPr lang="en-US" sz="918" kern="0" dirty="0">
                <a:solidFill>
                  <a:sysClr val="windowText" lastClr="000000"/>
                </a:solidFill>
                <a:latin typeface="Segoe UI Light" panose="020B0502040204020203" pitchFamily="34" charset="0"/>
                <a:cs typeface="Segoe UI Light" panose="020B0502040204020203" pitchFamily="34" charset="0"/>
              </a:rPr>
              <a:t>OMS Log</a:t>
            </a:r>
            <a:br>
              <a:rPr lang="en-US" sz="918" kern="0" dirty="0">
                <a:solidFill>
                  <a:sysClr val="windowText" lastClr="000000"/>
                </a:solidFill>
                <a:latin typeface="Segoe UI Light" panose="020B0502040204020203" pitchFamily="34" charset="0"/>
                <a:cs typeface="Segoe UI Light" panose="020B0502040204020203" pitchFamily="34" charset="0"/>
              </a:rPr>
            </a:br>
            <a:r>
              <a:rPr lang="en-US" sz="918" kern="0" dirty="0">
                <a:solidFill>
                  <a:sysClr val="windowText" lastClr="000000"/>
                </a:solidFill>
                <a:latin typeface="Segoe UI Light" panose="020B0502040204020203" pitchFamily="34" charset="0"/>
                <a:cs typeface="Segoe UI Light" panose="020B0502040204020203" pitchFamily="34" charset="0"/>
              </a:rPr>
              <a:t>Analytics</a:t>
            </a:r>
          </a:p>
        </p:txBody>
      </p:sp>
      <p:pic>
        <p:nvPicPr>
          <p:cNvPr id="44" name="Picture 43">
            <a:extLst>
              <a:ext uri="{FF2B5EF4-FFF2-40B4-BE49-F238E27FC236}">
                <a16:creationId xmlns:a16="http://schemas.microsoft.com/office/drawing/2014/main" id="{2527CAAE-7BC0-455C-A834-7D643B8D259B}"/>
              </a:ext>
            </a:extLst>
          </p:cNvPr>
          <p:cNvPicPr>
            <a:picLocks noChangeAspect="1"/>
          </p:cNvPicPr>
          <p:nvPr/>
        </p:nvPicPr>
        <p:blipFill>
          <a:blip r:embed="rId16" cstate="print">
            <a:biLevel thresh="25000"/>
            <a:extLst>
              <a:ext uri="{28A0092B-C50C-407E-A947-70E740481C1C}">
                <a14:useLocalDpi xmlns:a14="http://schemas.microsoft.com/office/drawing/2010/main" val="0"/>
              </a:ext>
            </a:extLst>
          </a:blip>
          <a:stretch>
            <a:fillRect/>
          </a:stretch>
        </p:blipFill>
        <p:spPr>
          <a:xfrm>
            <a:off x="11106327" y="2224054"/>
            <a:ext cx="308480" cy="308480"/>
          </a:xfrm>
          <a:prstGeom prst="rect">
            <a:avLst/>
          </a:prstGeom>
        </p:spPr>
      </p:pic>
      <p:pic>
        <p:nvPicPr>
          <p:cNvPr id="45" name="Picture 44">
            <a:extLst>
              <a:ext uri="{FF2B5EF4-FFF2-40B4-BE49-F238E27FC236}">
                <a16:creationId xmlns:a16="http://schemas.microsoft.com/office/drawing/2014/main" id="{CA0071A2-CF1B-40DF-B9A3-5DDB296E3EBF}"/>
              </a:ext>
            </a:extLst>
          </p:cNvPr>
          <p:cNvPicPr>
            <a:picLocks noChangeAspect="1"/>
          </p:cNvPicPr>
          <p:nvPr/>
        </p:nvPicPr>
        <p:blipFill>
          <a:blip r:embed="rId17" cstate="print">
            <a:biLevel thresh="25000"/>
            <a:extLst>
              <a:ext uri="{28A0092B-C50C-407E-A947-70E740481C1C}">
                <a14:useLocalDpi xmlns:a14="http://schemas.microsoft.com/office/drawing/2010/main" val="0"/>
              </a:ext>
            </a:extLst>
          </a:blip>
          <a:stretch>
            <a:fillRect/>
          </a:stretch>
        </p:blipFill>
        <p:spPr>
          <a:xfrm>
            <a:off x="11091505" y="2964600"/>
            <a:ext cx="319648" cy="319648"/>
          </a:xfrm>
          <a:prstGeom prst="rect">
            <a:avLst/>
          </a:prstGeom>
        </p:spPr>
      </p:pic>
      <p:pic>
        <p:nvPicPr>
          <p:cNvPr id="46" name="Picture 45">
            <a:extLst>
              <a:ext uri="{FF2B5EF4-FFF2-40B4-BE49-F238E27FC236}">
                <a16:creationId xmlns:a16="http://schemas.microsoft.com/office/drawing/2014/main" id="{DC26E71A-11F7-4E2D-957F-BEA83C7A711F}"/>
              </a:ext>
            </a:extLst>
          </p:cNvPr>
          <p:cNvPicPr>
            <a:picLocks noChangeAspect="1"/>
          </p:cNvPicPr>
          <p:nvPr/>
        </p:nvPicPr>
        <p:blipFill>
          <a:blip r:embed="rId18" cstate="print">
            <a:biLevel thresh="25000"/>
            <a:extLst>
              <a:ext uri="{28A0092B-C50C-407E-A947-70E740481C1C}">
                <a14:useLocalDpi xmlns:a14="http://schemas.microsoft.com/office/drawing/2010/main" val="0"/>
              </a:ext>
            </a:extLst>
          </a:blip>
          <a:stretch>
            <a:fillRect/>
          </a:stretch>
        </p:blipFill>
        <p:spPr>
          <a:xfrm>
            <a:off x="11096390" y="1501015"/>
            <a:ext cx="321645" cy="321645"/>
          </a:xfrm>
          <a:prstGeom prst="rect">
            <a:avLst/>
          </a:prstGeom>
        </p:spPr>
      </p:pic>
      <p:sp>
        <p:nvSpPr>
          <p:cNvPr id="47" name="TextBox 46">
            <a:extLst>
              <a:ext uri="{FF2B5EF4-FFF2-40B4-BE49-F238E27FC236}">
                <a16:creationId xmlns:a16="http://schemas.microsoft.com/office/drawing/2014/main" id="{761ACB75-DBA2-458F-AE25-2B8883610D85}"/>
              </a:ext>
            </a:extLst>
          </p:cNvPr>
          <p:cNvSpPr txBox="1"/>
          <p:nvPr/>
        </p:nvSpPr>
        <p:spPr>
          <a:xfrm>
            <a:off x="10884674" y="1783825"/>
            <a:ext cx="705128" cy="382308"/>
          </a:xfrm>
          <a:prstGeom prst="rect">
            <a:avLst/>
          </a:prstGeom>
          <a:noFill/>
        </p:spPr>
        <p:txBody>
          <a:bodyPr wrap="square" rtlCol="0">
            <a:spAutoFit/>
          </a:bodyPr>
          <a:lstStyle/>
          <a:p>
            <a:pPr algn="ctr" defTabSz="932597">
              <a:defRPr/>
            </a:pPr>
            <a:r>
              <a:rPr lang="en-US" sz="918" kern="0" dirty="0">
                <a:solidFill>
                  <a:sysClr val="windowText" lastClr="000000"/>
                </a:solidFill>
                <a:latin typeface="Segoe UI Light" panose="020B0502040204020203" pitchFamily="34" charset="0"/>
                <a:cs typeface="Segoe UI Light" panose="020B0502040204020203" pitchFamily="34" charset="0"/>
              </a:rPr>
              <a:t>Auto</a:t>
            </a:r>
            <a:br>
              <a:rPr lang="en-US" sz="918" kern="0" dirty="0">
                <a:solidFill>
                  <a:sysClr val="windowText" lastClr="000000"/>
                </a:solidFill>
                <a:latin typeface="Segoe UI Light" panose="020B0502040204020203" pitchFamily="34" charset="0"/>
                <a:cs typeface="Segoe UI Light" panose="020B0502040204020203" pitchFamily="34" charset="0"/>
              </a:rPr>
            </a:br>
            <a:r>
              <a:rPr lang="en-US" sz="918" kern="0" dirty="0">
                <a:solidFill>
                  <a:sysClr val="windowText" lastClr="000000"/>
                </a:solidFill>
                <a:latin typeface="Segoe UI Light" panose="020B0502040204020203" pitchFamily="34" charset="0"/>
                <a:cs typeface="Segoe UI Light" panose="020B0502040204020203" pitchFamily="34" charset="0"/>
              </a:rPr>
              <a:t>mation</a:t>
            </a:r>
          </a:p>
        </p:txBody>
      </p:sp>
      <p:pic>
        <p:nvPicPr>
          <p:cNvPr id="48" name="Picture 47">
            <a:extLst>
              <a:ext uri="{FF2B5EF4-FFF2-40B4-BE49-F238E27FC236}">
                <a16:creationId xmlns:a16="http://schemas.microsoft.com/office/drawing/2014/main" id="{AE55EAB0-DBEE-41E3-81CC-CF877921736D}"/>
              </a:ext>
            </a:extLst>
          </p:cNvPr>
          <p:cNvPicPr>
            <a:picLocks noChangeAspect="1"/>
          </p:cNvPicPr>
          <p:nvPr/>
        </p:nvPicPr>
        <p:blipFill>
          <a:blip r:embed="rId19" cstate="print">
            <a:biLevel thresh="25000"/>
            <a:extLst>
              <a:ext uri="{28A0092B-C50C-407E-A947-70E740481C1C}">
                <a14:useLocalDpi xmlns:a14="http://schemas.microsoft.com/office/drawing/2010/main" val="0"/>
              </a:ext>
            </a:extLst>
          </a:blip>
          <a:stretch>
            <a:fillRect/>
          </a:stretch>
        </p:blipFill>
        <p:spPr>
          <a:xfrm>
            <a:off x="10570144" y="2950647"/>
            <a:ext cx="323937" cy="323937"/>
          </a:xfrm>
          <a:prstGeom prst="rect">
            <a:avLst/>
          </a:prstGeom>
        </p:spPr>
      </p:pic>
      <p:sp>
        <p:nvSpPr>
          <p:cNvPr id="49" name="TextBox 48">
            <a:extLst>
              <a:ext uri="{FF2B5EF4-FFF2-40B4-BE49-F238E27FC236}">
                <a16:creationId xmlns:a16="http://schemas.microsoft.com/office/drawing/2014/main" id="{7AD57976-566A-417D-B808-FE858198E9C7}"/>
              </a:ext>
            </a:extLst>
          </p:cNvPr>
          <p:cNvSpPr txBox="1"/>
          <p:nvPr/>
        </p:nvSpPr>
        <p:spPr>
          <a:xfrm>
            <a:off x="10380252" y="3243870"/>
            <a:ext cx="705128" cy="382308"/>
          </a:xfrm>
          <a:prstGeom prst="rect">
            <a:avLst/>
          </a:prstGeom>
          <a:noFill/>
        </p:spPr>
        <p:txBody>
          <a:bodyPr wrap="square" rtlCol="0">
            <a:spAutoFit/>
          </a:bodyPr>
          <a:lstStyle/>
          <a:p>
            <a:pPr algn="ctr" defTabSz="932597">
              <a:defRPr/>
            </a:pPr>
            <a:r>
              <a:rPr lang="en-US" sz="918" kern="0" dirty="0">
                <a:solidFill>
                  <a:sysClr val="windowText" lastClr="000000"/>
                </a:solidFill>
                <a:latin typeface="Segoe UI Light" panose="020B0502040204020203" pitchFamily="34" charset="0"/>
                <a:cs typeface="Segoe UI Light" panose="020B0502040204020203" pitchFamily="34" charset="0"/>
              </a:rPr>
              <a:t>Site</a:t>
            </a:r>
            <a:br>
              <a:rPr lang="en-US" sz="918" kern="0" dirty="0">
                <a:solidFill>
                  <a:sysClr val="windowText" lastClr="000000"/>
                </a:solidFill>
                <a:latin typeface="Segoe UI Light" panose="020B0502040204020203" pitchFamily="34" charset="0"/>
                <a:cs typeface="Segoe UI Light" panose="020B0502040204020203" pitchFamily="34" charset="0"/>
              </a:rPr>
            </a:br>
            <a:r>
              <a:rPr lang="en-US" sz="918" kern="0" dirty="0">
                <a:solidFill>
                  <a:sysClr val="windowText" lastClr="000000"/>
                </a:solidFill>
                <a:latin typeface="Segoe UI Light" panose="020B0502040204020203" pitchFamily="34" charset="0"/>
                <a:cs typeface="Segoe UI Light" panose="020B0502040204020203" pitchFamily="34" charset="0"/>
              </a:rPr>
              <a:t>Recovery</a:t>
            </a:r>
          </a:p>
        </p:txBody>
      </p:sp>
      <p:pic>
        <p:nvPicPr>
          <p:cNvPr id="50" name="Picture 49">
            <a:extLst>
              <a:ext uri="{FF2B5EF4-FFF2-40B4-BE49-F238E27FC236}">
                <a16:creationId xmlns:a16="http://schemas.microsoft.com/office/drawing/2014/main" id="{E97DDE4D-34E4-48FC-8B9C-480B43F5DC8E}"/>
              </a:ext>
            </a:extLst>
          </p:cNvPr>
          <p:cNvPicPr>
            <a:picLocks noChangeAspect="1"/>
          </p:cNvPicPr>
          <p:nvPr/>
        </p:nvPicPr>
        <p:blipFill>
          <a:blip r:embed="rId20" cstate="print">
            <a:biLevel thresh="25000"/>
            <a:extLst>
              <a:ext uri="{28A0092B-C50C-407E-A947-70E740481C1C}">
                <a14:useLocalDpi xmlns:a14="http://schemas.microsoft.com/office/drawing/2010/main" val="0"/>
              </a:ext>
            </a:extLst>
          </a:blip>
          <a:stretch>
            <a:fillRect/>
          </a:stretch>
        </p:blipFill>
        <p:spPr>
          <a:xfrm>
            <a:off x="10596429" y="1523314"/>
            <a:ext cx="327535" cy="327535"/>
          </a:xfrm>
          <a:prstGeom prst="rect">
            <a:avLst/>
          </a:prstGeom>
        </p:spPr>
      </p:pic>
      <p:sp>
        <p:nvSpPr>
          <p:cNvPr id="51" name="TextBox 50">
            <a:extLst>
              <a:ext uri="{FF2B5EF4-FFF2-40B4-BE49-F238E27FC236}">
                <a16:creationId xmlns:a16="http://schemas.microsoft.com/office/drawing/2014/main" id="{C6BECB9D-23EE-46DA-9DAF-046E8C290D19}"/>
              </a:ext>
            </a:extLst>
          </p:cNvPr>
          <p:cNvSpPr txBox="1"/>
          <p:nvPr/>
        </p:nvSpPr>
        <p:spPr>
          <a:xfrm>
            <a:off x="10375488" y="1813266"/>
            <a:ext cx="705128" cy="238240"/>
          </a:xfrm>
          <a:prstGeom prst="rect">
            <a:avLst/>
          </a:prstGeom>
          <a:noFill/>
        </p:spPr>
        <p:txBody>
          <a:bodyPr wrap="square" rtlCol="0">
            <a:spAutoFit/>
          </a:bodyPr>
          <a:lstStyle/>
          <a:p>
            <a:pPr algn="ctr" defTabSz="932597">
              <a:defRPr/>
            </a:pPr>
            <a:r>
              <a:rPr lang="en-US" sz="918" kern="0" dirty="0">
                <a:solidFill>
                  <a:sysClr val="windowText" lastClr="000000"/>
                </a:solidFill>
                <a:latin typeface="Segoe UI Light" panose="020B0502040204020203" pitchFamily="34" charset="0"/>
                <a:cs typeface="Segoe UI Light" panose="020B0502040204020203" pitchFamily="34" charset="0"/>
              </a:rPr>
              <a:t>Storage</a:t>
            </a:r>
          </a:p>
        </p:txBody>
      </p:sp>
      <p:sp>
        <p:nvSpPr>
          <p:cNvPr id="52" name="Rectangle 51">
            <a:extLst>
              <a:ext uri="{FF2B5EF4-FFF2-40B4-BE49-F238E27FC236}">
                <a16:creationId xmlns:a16="http://schemas.microsoft.com/office/drawing/2014/main" id="{6A3D6B7D-E000-495E-9C18-C874E7F182F8}"/>
              </a:ext>
            </a:extLst>
          </p:cNvPr>
          <p:cNvSpPr/>
          <p:nvPr/>
        </p:nvSpPr>
        <p:spPr>
          <a:xfrm>
            <a:off x="4768514" y="1866717"/>
            <a:ext cx="2319894" cy="1575184"/>
          </a:xfrm>
          <a:prstGeom prst="rect">
            <a:avLst/>
          </a:prstGeom>
          <a:solidFill>
            <a:srgbClr val="92D050"/>
          </a:solidFill>
          <a:ln w="12700" cap="flat" cmpd="sng" algn="ctr">
            <a:solidFill>
              <a:srgbClr val="5B9BD5">
                <a:shade val="50000"/>
              </a:srgbClr>
            </a:solidFill>
            <a:prstDash val="solid"/>
            <a:miter lim="800000"/>
          </a:ln>
          <a:effectLst/>
        </p:spPr>
        <p:txBody>
          <a:bodyPr rtlCol="0" anchor="ctr"/>
          <a:lstStyle/>
          <a:p>
            <a:pPr algn="ctr" defTabSz="932597">
              <a:defRPr/>
            </a:pPr>
            <a:endParaRPr lang="en-US" sz="1836" kern="0" dirty="0">
              <a:solidFill>
                <a:sysClr val="windowText" lastClr="000000"/>
              </a:solidFill>
              <a:latin typeface="Calibri" panose="020F0502020204030204"/>
            </a:endParaRPr>
          </a:p>
        </p:txBody>
      </p:sp>
      <p:sp>
        <p:nvSpPr>
          <p:cNvPr id="53" name="TextBox 52">
            <a:extLst>
              <a:ext uri="{FF2B5EF4-FFF2-40B4-BE49-F238E27FC236}">
                <a16:creationId xmlns:a16="http://schemas.microsoft.com/office/drawing/2014/main" id="{1BF49800-9590-4439-817C-8FC1FA2233C6}"/>
              </a:ext>
            </a:extLst>
          </p:cNvPr>
          <p:cNvSpPr txBox="1"/>
          <p:nvPr/>
        </p:nvSpPr>
        <p:spPr>
          <a:xfrm>
            <a:off x="5805886" y="1880518"/>
            <a:ext cx="1329411" cy="446397"/>
          </a:xfrm>
          <a:prstGeom prst="rect">
            <a:avLst/>
          </a:prstGeom>
          <a:noFill/>
        </p:spPr>
        <p:txBody>
          <a:bodyPr wrap="square" rtlCol="0">
            <a:spAutoFit/>
          </a:bodyPr>
          <a:lstStyle/>
          <a:p>
            <a:pPr algn="ctr" defTabSz="932597">
              <a:defRPr/>
            </a:pPr>
            <a:r>
              <a:rPr lang="en-US" sz="1122" kern="0" dirty="0">
                <a:solidFill>
                  <a:sysClr val="windowText" lastClr="000000"/>
                </a:solidFill>
                <a:latin typeface="Segoe UI Light" panose="020B0502040204020203" pitchFamily="34" charset="0"/>
                <a:cs typeface="Segoe UI Light" panose="020B0502040204020203" pitchFamily="34" charset="0"/>
              </a:rPr>
              <a:t>Subnet #1 – AP Prod</a:t>
            </a:r>
          </a:p>
        </p:txBody>
      </p:sp>
      <p:sp>
        <p:nvSpPr>
          <p:cNvPr id="54" name="Rectangle 53">
            <a:extLst>
              <a:ext uri="{FF2B5EF4-FFF2-40B4-BE49-F238E27FC236}">
                <a16:creationId xmlns:a16="http://schemas.microsoft.com/office/drawing/2014/main" id="{9E678CFD-D2BF-4AA4-A40F-F20A124689B0}"/>
              </a:ext>
            </a:extLst>
          </p:cNvPr>
          <p:cNvSpPr/>
          <p:nvPr/>
        </p:nvSpPr>
        <p:spPr>
          <a:xfrm>
            <a:off x="4860032" y="2008347"/>
            <a:ext cx="1039755" cy="660210"/>
          </a:xfrm>
          <a:prstGeom prst="rect">
            <a:avLst/>
          </a:prstGeom>
          <a:noFill/>
          <a:ln w="12700" cap="flat" cmpd="sng" algn="ctr">
            <a:solidFill>
              <a:srgbClr val="5B9BD5">
                <a:shade val="50000"/>
              </a:srgbClr>
            </a:solidFill>
            <a:prstDash val="dash"/>
            <a:miter lim="800000"/>
          </a:ln>
          <a:effectLst/>
        </p:spPr>
        <p:txBody>
          <a:bodyPr lIns="9326" rIns="27978" rtlCol="0" anchor="t" anchorCtr="0"/>
          <a:lstStyle/>
          <a:p>
            <a:pPr algn="ctr" defTabSz="932597">
              <a:defRPr/>
            </a:pPr>
            <a:r>
              <a:rPr lang="en-US" sz="714" kern="0" dirty="0">
                <a:solidFill>
                  <a:prstClr val="black"/>
                </a:solidFill>
                <a:latin typeface="Segoe UI Light" panose="020B0502040204020203" pitchFamily="34" charset="0"/>
                <a:cs typeface="Segoe UI Light" panose="020B0502040204020203" pitchFamily="34" charset="0"/>
              </a:rPr>
              <a:t>Availability Set SAP ASCS</a:t>
            </a:r>
          </a:p>
        </p:txBody>
      </p:sp>
      <p:pic>
        <p:nvPicPr>
          <p:cNvPr id="55" name="Picture 54">
            <a:extLst>
              <a:ext uri="{FF2B5EF4-FFF2-40B4-BE49-F238E27FC236}">
                <a16:creationId xmlns:a16="http://schemas.microsoft.com/office/drawing/2014/main" id="{9E1D07EB-CE9C-4D0D-9ED6-EA9A6393E6C1}"/>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6814729" y="3152325"/>
            <a:ext cx="239042" cy="239042"/>
          </a:xfrm>
          <a:prstGeom prst="rect">
            <a:avLst/>
          </a:prstGeom>
        </p:spPr>
      </p:pic>
      <p:sp>
        <p:nvSpPr>
          <p:cNvPr id="56" name="Rectangle 55">
            <a:extLst>
              <a:ext uri="{FF2B5EF4-FFF2-40B4-BE49-F238E27FC236}">
                <a16:creationId xmlns:a16="http://schemas.microsoft.com/office/drawing/2014/main" id="{002E256E-5209-491E-B731-3B1084227A50}"/>
              </a:ext>
            </a:extLst>
          </p:cNvPr>
          <p:cNvSpPr/>
          <p:nvPr/>
        </p:nvSpPr>
        <p:spPr>
          <a:xfrm>
            <a:off x="5996385" y="2344275"/>
            <a:ext cx="805328" cy="982333"/>
          </a:xfrm>
          <a:prstGeom prst="rect">
            <a:avLst/>
          </a:prstGeom>
          <a:noFill/>
          <a:ln w="12700" cap="flat" cmpd="sng" algn="ctr">
            <a:solidFill>
              <a:srgbClr val="5B9BD5">
                <a:shade val="50000"/>
              </a:srgbClr>
            </a:solidFill>
            <a:prstDash val="dash"/>
            <a:miter lim="800000"/>
          </a:ln>
          <a:effectLst/>
        </p:spPr>
        <p:txBody>
          <a:bodyPr lIns="9326" rIns="27978" rtlCol="0" anchor="t" anchorCtr="0"/>
          <a:lstStyle/>
          <a:p>
            <a:pPr algn="ctr" defTabSz="932597">
              <a:defRPr/>
            </a:pPr>
            <a:r>
              <a:rPr lang="en-US" sz="816" kern="0" dirty="0">
                <a:solidFill>
                  <a:prstClr val="black"/>
                </a:solidFill>
                <a:latin typeface="Segoe UI Light" panose="020B0502040204020203" pitchFamily="34" charset="0"/>
                <a:cs typeface="Segoe UI Light" panose="020B0502040204020203" pitchFamily="34" charset="0"/>
              </a:rPr>
              <a:t>Availability Set</a:t>
            </a:r>
            <a:br>
              <a:rPr lang="en-US" sz="816" kern="0" dirty="0">
                <a:solidFill>
                  <a:prstClr val="black"/>
                </a:solidFill>
                <a:latin typeface="Segoe UI Light" panose="020B0502040204020203" pitchFamily="34" charset="0"/>
                <a:cs typeface="Segoe UI Light" panose="020B0502040204020203" pitchFamily="34" charset="0"/>
              </a:rPr>
            </a:br>
            <a:r>
              <a:rPr lang="en-US" sz="816" kern="0" dirty="0">
                <a:solidFill>
                  <a:prstClr val="black"/>
                </a:solidFill>
                <a:latin typeface="Segoe UI Light" panose="020B0502040204020203" pitchFamily="34" charset="0"/>
                <a:cs typeface="Segoe UI Light" panose="020B0502040204020203" pitchFamily="34" charset="0"/>
              </a:rPr>
              <a:t>SAP AP</a:t>
            </a:r>
          </a:p>
        </p:txBody>
      </p:sp>
      <p:sp>
        <p:nvSpPr>
          <p:cNvPr id="57" name="Rectangle 56">
            <a:extLst>
              <a:ext uri="{FF2B5EF4-FFF2-40B4-BE49-F238E27FC236}">
                <a16:creationId xmlns:a16="http://schemas.microsoft.com/office/drawing/2014/main" id="{3F0E0E93-BE08-48AA-996F-BABF60622D11}"/>
              </a:ext>
            </a:extLst>
          </p:cNvPr>
          <p:cNvSpPr/>
          <p:nvPr/>
        </p:nvSpPr>
        <p:spPr>
          <a:xfrm>
            <a:off x="4867739" y="2741551"/>
            <a:ext cx="1039755" cy="598939"/>
          </a:xfrm>
          <a:prstGeom prst="rect">
            <a:avLst/>
          </a:prstGeom>
          <a:noFill/>
          <a:ln w="12700" cap="flat" cmpd="sng" algn="ctr">
            <a:solidFill>
              <a:srgbClr val="5B9BD5">
                <a:shade val="50000"/>
              </a:srgbClr>
            </a:solidFill>
            <a:prstDash val="dash"/>
            <a:miter lim="800000"/>
          </a:ln>
          <a:effectLst/>
        </p:spPr>
        <p:txBody>
          <a:bodyPr lIns="9326" rIns="27978" rtlCol="0" anchor="t" anchorCtr="0"/>
          <a:lstStyle/>
          <a:p>
            <a:pPr algn="ctr" defTabSz="932597">
              <a:defRPr/>
            </a:pPr>
            <a:r>
              <a:rPr lang="en-US" sz="816" kern="0" dirty="0">
                <a:solidFill>
                  <a:prstClr val="black"/>
                </a:solidFill>
                <a:latin typeface="Segoe UI Light" panose="020B0502040204020203" pitchFamily="34" charset="0"/>
                <a:cs typeface="Segoe UI Light" panose="020B0502040204020203" pitchFamily="34" charset="0"/>
              </a:rPr>
              <a:t>Availability Set</a:t>
            </a:r>
            <a:br>
              <a:rPr lang="en-US" sz="816" kern="0" dirty="0">
                <a:solidFill>
                  <a:prstClr val="black"/>
                </a:solidFill>
                <a:latin typeface="Segoe UI Light" panose="020B0502040204020203" pitchFamily="34" charset="0"/>
                <a:cs typeface="Segoe UI Light" panose="020B0502040204020203" pitchFamily="34" charset="0"/>
              </a:rPr>
            </a:br>
            <a:r>
              <a:rPr lang="en-US" sz="816" kern="0" dirty="0">
                <a:solidFill>
                  <a:prstClr val="black"/>
                </a:solidFill>
                <a:latin typeface="Segoe UI Light" panose="020B0502040204020203" pitchFamily="34" charset="0"/>
                <a:cs typeface="Segoe UI Light" panose="020B0502040204020203" pitchFamily="34" charset="0"/>
              </a:rPr>
              <a:t>Scale Out File Server</a:t>
            </a:r>
          </a:p>
        </p:txBody>
      </p:sp>
      <p:pic>
        <p:nvPicPr>
          <p:cNvPr id="58" name="Picture 57">
            <a:extLst>
              <a:ext uri="{FF2B5EF4-FFF2-40B4-BE49-F238E27FC236}">
                <a16:creationId xmlns:a16="http://schemas.microsoft.com/office/drawing/2014/main" id="{2222B04D-B0AB-47F3-8E7E-FCB0BE7A9A83}"/>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5115657" y="3034767"/>
            <a:ext cx="249331" cy="249331"/>
          </a:xfrm>
          <a:prstGeom prst="rect">
            <a:avLst/>
          </a:prstGeom>
        </p:spPr>
      </p:pic>
      <p:pic>
        <p:nvPicPr>
          <p:cNvPr id="59" name="Picture 58">
            <a:extLst>
              <a:ext uri="{FF2B5EF4-FFF2-40B4-BE49-F238E27FC236}">
                <a16:creationId xmlns:a16="http://schemas.microsoft.com/office/drawing/2014/main" id="{59B269C9-7C50-4062-A77C-9C5714C2A7EC}"/>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5454581" y="3033389"/>
            <a:ext cx="249331" cy="249331"/>
          </a:xfrm>
          <a:prstGeom prst="rect">
            <a:avLst/>
          </a:prstGeom>
        </p:spPr>
      </p:pic>
      <p:pic>
        <p:nvPicPr>
          <p:cNvPr id="60" name="Picture 59">
            <a:extLst>
              <a:ext uri="{FF2B5EF4-FFF2-40B4-BE49-F238E27FC236}">
                <a16:creationId xmlns:a16="http://schemas.microsoft.com/office/drawing/2014/main" id="{C1DDE8EB-A273-4448-86BF-FEE66F2EA53A}"/>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5085992" y="2311971"/>
            <a:ext cx="305074" cy="305074"/>
          </a:xfrm>
          <a:prstGeom prst="rect">
            <a:avLst/>
          </a:prstGeom>
        </p:spPr>
      </p:pic>
      <p:pic>
        <p:nvPicPr>
          <p:cNvPr id="61" name="Picture 3">
            <a:extLst>
              <a:ext uri="{FF2B5EF4-FFF2-40B4-BE49-F238E27FC236}">
                <a16:creationId xmlns:a16="http://schemas.microsoft.com/office/drawing/2014/main" id="{1A9AE633-C61C-45CA-A203-727624946D8C}"/>
              </a:ext>
            </a:extLst>
          </p:cNvPr>
          <p:cNvPicPr>
            <a:picLocks noChangeAspect="1"/>
          </p:cNvPicPr>
          <p:nvPr/>
        </p:nvPicPr>
        <p:blipFill>
          <a:blip r:embed="rId21" cstate="print">
            <a:extLst>
              <a:ext uri="{28A0092B-C50C-407E-A947-70E740481C1C}">
                <a14:useLocalDpi xmlns:a14="http://schemas.microsoft.com/office/drawing/2010/main"/>
              </a:ext>
            </a:extLst>
          </a:blip>
          <a:stretch>
            <a:fillRect/>
          </a:stretch>
        </p:blipFill>
        <p:spPr>
          <a:xfrm>
            <a:off x="5124554" y="2390402"/>
            <a:ext cx="293098" cy="149479"/>
          </a:xfrm>
          <a:prstGeom prst="rect">
            <a:avLst/>
          </a:prstGeom>
        </p:spPr>
      </p:pic>
      <p:pic>
        <p:nvPicPr>
          <p:cNvPr id="62" name="Picture 61">
            <a:extLst>
              <a:ext uri="{FF2B5EF4-FFF2-40B4-BE49-F238E27FC236}">
                <a16:creationId xmlns:a16="http://schemas.microsoft.com/office/drawing/2014/main" id="{E500E600-868B-4ABF-B43B-25B26CFADE07}"/>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5431040" y="2322895"/>
            <a:ext cx="305074" cy="305074"/>
          </a:xfrm>
          <a:prstGeom prst="rect">
            <a:avLst/>
          </a:prstGeom>
        </p:spPr>
      </p:pic>
      <p:pic>
        <p:nvPicPr>
          <p:cNvPr id="63" name="Picture 3">
            <a:extLst>
              <a:ext uri="{FF2B5EF4-FFF2-40B4-BE49-F238E27FC236}">
                <a16:creationId xmlns:a16="http://schemas.microsoft.com/office/drawing/2014/main" id="{3A0B4A76-AE29-424F-90E3-CE06194CAFCC}"/>
              </a:ext>
            </a:extLst>
          </p:cNvPr>
          <p:cNvPicPr>
            <a:picLocks noChangeAspect="1"/>
          </p:cNvPicPr>
          <p:nvPr/>
        </p:nvPicPr>
        <p:blipFill>
          <a:blip r:embed="rId21" cstate="print">
            <a:extLst>
              <a:ext uri="{28A0092B-C50C-407E-A947-70E740481C1C}">
                <a14:useLocalDpi xmlns:a14="http://schemas.microsoft.com/office/drawing/2010/main"/>
              </a:ext>
            </a:extLst>
          </a:blip>
          <a:stretch>
            <a:fillRect/>
          </a:stretch>
        </p:blipFill>
        <p:spPr>
          <a:xfrm>
            <a:off x="5469602" y="2401326"/>
            <a:ext cx="293098" cy="149479"/>
          </a:xfrm>
          <a:prstGeom prst="rect">
            <a:avLst/>
          </a:prstGeom>
        </p:spPr>
      </p:pic>
      <p:pic>
        <p:nvPicPr>
          <p:cNvPr id="64" name="Picture 63">
            <a:extLst>
              <a:ext uri="{FF2B5EF4-FFF2-40B4-BE49-F238E27FC236}">
                <a16:creationId xmlns:a16="http://schemas.microsoft.com/office/drawing/2014/main" id="{F7FCB3B3-8E57-4214-92F2-430AFD088E51}"/>
              </a:ext>
            </a:extLst>
          </p:cNvPr>
          <p:cNvPicPr>
            <a:picLocks noChangeAspect="1"/>
          </p:cNvPicPr>
          <p:nvPr/>
        </p:nvPicPr>
        <p:blipFill>
          <a:blip r:embed="rId10" cstate="email">
            <a:duotone>
              <a:srgbClr val="E7E6E6">
                <a:shade val="45000"/>
                <a:satMod val="135000"/>
              </a:srgbClr>
              <a:prstClr val="white"/>
            </a:duotone>
            <a:extLst>
              <a:ext uri="{28A0092B-C50C-407E-A947-70E740481C1C}">
                <a14:useLocalDpi xmlns:a14="http://schemas.microsoft.com/office/drawing/2010/main"/>
              </a:ext>
            </a:extLst>
          </a:blip>
          <a:stretch>
            <a:fillRect/>
          </a:stretch>
        </p:blipFill>
        <p:spPr>
          <a:xfrm>
            <a:off x="6353018" y="2638361"/>
            <a:ext cx="427691" cy="422358"/>
          </a:xfrm>
          <a:prstGeom prst="rect">
            <a:avLst/>
          </a:prstGeom>
        </p:spPr>
      </p:pic>
      <p:pic>
        <p:nvPicPr>
          <p:cNvPr id="65" name="Picture 3">
            <a:extLst>
              <a:ext uri="{FF2B5EF4-FFF2-40B4-BE49-F238E27FC236}">
                <a16:creationId xmlns:a16="http://schemas.microsoft.com/office/drawing/2014/main" id="{3417A50D-1B44-4C8F-A5AD-C530E4A1C92B}"/>
              </a:ext>
            </a:extLst>
          </p:cNvPr>
          <p:cNvPicPr>
            <a:picLocks noChangeAspect="1"/>
          </p:cNvPicPr>
          <p:nvPr/>
        </p:nvPicPr>
        <p:blipFill>
          <a:blip r:embed="rId21" cstate="print">
            <a:duotone>
              <a:srgbClr val="E7E6E6">
                <a:shade val="45000"/>
                <a:satMod val="135000"/>
              </a:srgbClr>
              <a:prstClr val="white"/>
            </a:duotone>
            <a:extLst>
              <a:ext uri="{28A0092B-C50C-407E-A947-70E740481C1C}">
                <a14:useLocalDpi xmlns:a14="http://schemas.microsoft.com/office/drawing/2010/main"/>
              </a:ext>
            </a:extLst>
          </a:blip>
          <a:stretch>
            <a:fillRect/>
          </a:stretch>
        </p:blipFill>
        <p:spPr>
          <a:xfrm>
            <a:off x="6411050" y="2766935"/>
            <a:ext cx="410904" cy="206948"/>
          </a:xfrm>
          <a:prstGeom prst="rect">
            <a:avLst/>
          </a:prstGeom>
        </p:spPr>
      </p:pic>
      <p:pic>
        <p:nvPicPr>
          <p:cNvPr id="66" name="Picture 65">
            <a:extLst>
              <a:ext uri="{FF2B5EF4-FFF2-40B4-BE49-F238E27FC236}">
                <a16:creationId xmlns:a16="http://schemas.microsoft.com/office/drawing/2014/main" id="{AB1D9409-F51D-4549-8AE3-37AC630790BD}"/>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6199069" y="2701453"/>
            <a:ext cx="427691" cy="422358"/>
          </a:xfrm>
          <a:prstGeom prst="rect">
            <a:avLst/>
          </a:prstGeom>
        </p:spPr>
      </p:pic>
      <p:pic>
        <p:nvPicPr>
          <p:cNvPr id="67" name="Picture 3">
            <a:extLst>
              <a:ext uri="{FF2B5EF4-FFF2-40B4-BE49-F238E27FC236}">
                <a16:creationId xmlns:a16="http://schemas.microsoft.com/office/drawing/2014/main" id="{A0BBD99F-AE7C-42DD-AB93-15D6BB330A69}"/>
              </a:ext>
            </a:extLst>
          </p:cNvPr>
          <p:cNvPicPr>
            <a:picLocks noChangeAspect="1"/>
          </p:cNvPicPr>
          <p:nvPr/>
        </p:nvPicPr>
        <p:blipFill>
          <a:blip r:embed="rId21" cstate="print">
            <a:extLst>
              <a:ext uri="{28A0092B-C50C-407E-A947-70E740481C1C}">
                <a14:useLocalDpi xmlns:a14="http://schemas.microsoft.com/office/drawing/2010/main"/>
              </a:ext>
            </a:extLst>
          </a:blip>
          <a:stretch>
            <a:fillRect/>
          </a:stretch>
        </p:blipFill>
        <p:spPr>
          <a:xfrm>
            <a:off x="6257101" y="2876653"/>
            <a:ext cx="410904" cy="206948"/>
          </a:xfrm>
          <a:prstGeom prst="rect">
            <a:avLst/>
          </a:prstGeom>
        </p:spPr>
      </p:pic>
      <p:pic>
        <p:nvPicPr>
          <p:cNvPr id="68" name="Picture 67">
            <a:extLst>
              <a:ext uri="{FF2B5EF4-FFF2-40B4-BE49-F238E27FC236}">
                <a16:creationId xmlns:a16="http://schemas.microsoft.com/office/drawing/2014/main" id="{78B82465-BDB8-4BEA-BD1F-932E82534D6F}"/>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5981534" y="2818051"/>
            <a:ext cx="427691" cy="422358"/>
          </a:xfrm>
          <a:prstGeom prst="rect">
            <a:avLst/>
          </a:prstGeom>
        </p:spPr>
      </p:pic>
      <p:pic>
        <p:nvPicPr>
          <p:cNvPr id="69" name="Picture 3">
            <a:extLst>
              <a:ext uri="{FF2B5EF4-FFF2-40B4-BE49-F238E27FC236}">
                <a16:creationId xmlns:a16="http://schemas.microsoft.com/office/drawing/2014/main" id="{0419E454-2BFF-49CB-8011-137C4F422FD1}"/>
              </a:ext>
            </a:extLst>
          </p:cNvPr>
          <p:cNvPicPr>
            <a:picLocks noChangeAspect="1"/>
          </p:cNvPicPr>
          <p:nvPr/>
        </p:nvPicPr>
        <p:blipFill>
          <a:blip r:embed="rId21" cstate="print">
            <a:extLst>
              <a:ext uri="{28A0092B-C50C-407E-A947-70E740481C1C}">
                <a14:useLocalDpi xmlns:a14="http://schemas.microsoft.com/office/drawing/2010/main"/>
              </a:ext>
            </a:extLst>
          </a:blip>
          <a:stretch>
            <a:fillRect/>
          </a:stretch>
        </p:blipFill>
        <p:spPr>
          <a:xfrm>
            <a:off x="6039566" y="2946624"/>
            <a:ext cx="410904" cy="206948"/>
          </a:xfrm>
          <a:prstGeom prst="rect">
            <a:avLst/>
          </a:prstGeom>
        </p:spPr>
      </p:pic>
      <p:sp>
        <p:nvSpPr>
          <p:cNvPr id="70" name="Rectangle 69">
            <a:extLst>
              <a:ext uri="{FF2B5EF4-FFF2-40B4-BE49-F238E27FC236}">
                <a16:creationId xmlns:a16="http://schemas.microsoft.com/office/drawing/2014/main" id="{1FAB3533-2D4D-48C3-B6D2-AE72ABC8AEE7}"/>
              </a:ext>
            </a:extLst>
          </p:cNvPr>
          <p:cNvSpPr/>
          <p:nvPr/>
        </p:nvSpPr>
        <p:spPr>
          <a:xfrm>
            <a:off x="3409953" y="3991129"/>
            <a:ext cx="8350364" cy="2745437"/>
          </a:xfrm>
          <a:prstGeom prst="rect">
            <a:avLst/>
          </a:prstGeom>
          <a:solidFill>
            <a:srgbClr val="5B9BD5">
              <a:lumMod val="20000"/>
              <a:lumOff val="80000"/>
            </a:srgbClr>
          </a:solidFill>
          <a:ln w="12700" cap="flat" cmpd="sng" algn="ctr">
            <a:solidFill>
              <a:srgbClr val="5B9BD5">
                <a:shade val="50000"/>
              </a:srgbClr>
            </a:solidFill>
            <a:prstDash val="solid"/>
            <a:miter lim="800000"/>
          </a:ln>
          <a:effectLst/>
        </p:spPr>
        <p:txBody>
          <a:bodyPr rtlCol="0" anchor="t" anchorCtr="0"/>
          <a:lstStyle/>
          <a:p>
            <a:pPr algn="ctr" defTabSz="932597">
              <a:defRPr/>
            </a:pPr>
            <a:r>
              <a:rPr lang="en-US" sz="1632" kern="0" dirty="0">
                <a:solidFill>
                  <a:prstClr val="black"/>
                </a:solidFill>
                <a:latin typeface="Segoe UI Light" panose="020B0502040204020203" pitchFamily="34" charset="0"/>
                <a:cs typeface="Segoe UI Light" panose="020B0502040204020203" pitchFamily="34" charset="0"/>
              </a:rPr>
              <a:t>Azure Datacenter West US 2</a:t>
            </a:r>
            <a:br>
              <a:rPr lang="en-US" sz="2448" kern="0" dirty="0">
                <a:solidFill>
                  <a:prstClr val="black"/>
                </a:solidFill>
                <a:latin typeface="Segoe UI Light" panose="020B0502040204020203" pitchFamily="34" charset="0"/>
                <a:cs typeface="Segoe UI Light" panose="020B0502040204020203" pitchFamily="34" charset="0"/>
              </a:rPr>
            </a:br>
            <a:br>
              <a:rPr lang="en-US" sz="2448" kern="0" dirty="0">
                <a:solidFill>
                  <a:prstClr val="black"/>
                </a:solidFill>
                <a:latin typeface="Segoe UI Light" panose="020B0502040204020203" pitchFamily="34" charset="0"/>
                <a:cs typeface="Segoe UI Light" panose="020B0502040204020203" pitchFamily="34" charset="0"/>
              </a:rPr>
            </a:br>
            <a:endParaRPr lang="en-US" sz="2448" kern="0" dirty="0">
              <a:solidFill>
                <a:prstClr val="black"/>
              </a:solidFill>
              <a:latin typeface="Segoe UI Light" panose="020B0502040204020203" pitchFamily="34" charset="0"/>
              <a:cs typeface="Segoe UI Light" panose="020B0502040204020203" pitchFamily="34" charset="0"/>
            </a:endParaRPr>
          </a:p>
        </p:txBody>
      </p:sp>
      <p:sp>
        <p:nvSpPr>
          <p:cNvPr id="71" name="Rectangle 70">
            <a:extLst>
              <a:ext uri="{FF2B5EF4-FFF2-40B4-BE49-F238E27FC236}">
                <a16:creationId xmlns:a16="http://schemas.microsoft.com/office/drawing/2014/main" id="{84E28828-C614-4CD3-9A53-7070178F59EB}"/>
              </a:ext>
            </a:extLst>
          </p:cNvPr>
          <p:cNvSpPr/>
          <p:nvPr/>
        </p:nvSpPr>
        <p:spPr>
          <a:xfrm>
            <a:off x="4009223" y="4374249"/>
            <a:ext cx="6284753" cy="2225138"/>
          </a:xfrm>
          <a:prstGeom prst="rect">
            <a:avLst/>
          </a:prstGeom>
          <a:solidFill>
            <a:srgbClr val="00B0F0"/>
          </a:solidFill>
          <a:ln w="12700" cap="flat" cmpd="sng" algn="ctr">
            <a:solidFill>
              <a:srgbClr val="5B9BD5">
                <a:shade val="50000"/>
              </a:srgbClr>
            </a:solidFill>
            <a:prstDash val="solid"/>
            <a:miter lim="800000"/>
          </a:ln>
          <a:effectLst/>
        </p:spPr>
        <p:txBody>
          <a:bodyPr rtlCol="0" anchor="t" anchorCtr="0"/>
          <a:lstStyle/>
          <a:p>
            <a:pPr algn="ctr" defTabSz="932597">
              <a:defRPr/>
            </a:pPr>
            <a:endParaRPr lang="en-US" sz="1632" kern="0" dirty="0">
              <a:solidFill>
                <a:prstClr val="black"/>
              </a:solidFill>
              <a:latin typeface="Segoe UI Light" panose="020B0502040204020203" pitchFamily="34" charset="0"/>
              <a:cs typeface="Segoe UI Light" panose="020B0502040204020203" pitchFamily="34" charset="0"/>
            </a:endParaRPr>
          </a:p>
        </p:txBody>
      </p:sp>
      <p:sp>
        <p:nvSpPr>
          <p:cNvPr id="72" name="Rectangle 71">
            <a:extLst>
              <a:ext uri="{FF2B5EF4-FFF2-40B4-BE49-F238E27FC236}">
                <a16:creationId xmlns:a16="http://schemas.microsoft.com/office/drawing/2014/main" id="{2A359237-BEDA-4282-91BE-716F24DC3351}"/>
              </a:ext>
            </a:extLst>
          </p:cNvPr>
          <p:cNvSpPr/>
          <p:nvPr/>
        </p:nvSpPr>
        <p:spPr>
          <a:xfrm>
            <a:off x="4132130" y="4511287"/>
            <a:ext cx="6037344" cy="1980960"/>
          </a:xfrm>
          <a:prstGeom prst="rect">
            <a:avLst/>
          </a:prstGeom>
          <a:solidFill>
            <a:srgbClr val="00B050"/>
          </a:solidFill>
          <a:ln w="12700" cap="flat" cmpd="sng" algn="ctr">
            <a:solidFill>
              <a:srgbClr val="5B9BD5">
                <a:shade val="50000"/>
              </a:srgbClr>
            </a:solidFill>
            <a:prstDash val="solid"/>
            <a:miter lim="800000"/>
          </a:ln>
          <a:effectLst/>
        </p:spPr>
        <p:txBody>
          <a:bodyPr rtlCol="0" anchor="t" anchorCtr="0"/>
          <a:lstStyle/>
          <a:p>
            <a:pPr algn="ctr" defTabSz="932597">
              <a:defRPr/>
            </a:pPr>
            <a:r>
              <a:rPr lang="en-US" sz="1632" kern="0" dirty="0">
                <a:solidFill>
                  <a:prstClr val="white"/>
                </a:solidFill>
                <a:latin typeface="Segoe UI Light" panose="020B0502040204020203" pitchFamily="34" charset="0"/>
                <a:cs typeface="Segoe UI Light" panose="020B0502040204020203" pitchFamily="34" charset="0"/>
              </a:rPr>
              <a:t>Azure Virtual Network #2</a:t>
            </a:r>
          </a:p>
        </p:txBody>
      </p:sp>
      <p:sp>
        <p:nvSpPr>
          <p:cNvPr id="73" name="Rectangle 72">
            <a:extLst>
              <a:ext uri="{FF2B5EF4-FFF2-40B4-BE49-F238E27FC236}">
                <a16:creationId xmlns:a16="http://schemas.microsoft.com/office/drawing/2014/main" id="{9B4EE1F5-8DD4-4544-A8A9-CE5E7D934982}"/>
              </a:ext>
            </a:extLst>
          </p:cNvPr>
          <p:cNvSpPr/>
          <p:nvPr/>
        </p:nvSpPr>
        <p:spPr>
          <a:xfrm>
            <a:off x="4236091" y="4841726"/>
            <a:ext cx="439043" cy="1575184"/>
          </a:xfrm>
          <a:prstGeom prst="rect">
            <a:avLst/>
          </a:prstGeom>
          <a:solidFill>
            <a:srgbClr val="92D050"/>
          </a:solidFill>
          <a:ln w="12700" cap="flat" cmpd="sng" algn="ctr">
            <a:solidFill>
              <a:srgbClr val="5B9BD5">
                <a:shade val="50000"/>
              </a:srgbClr>
            </a:solidFill>
            <a:prstDash val="solid"/>
            <a:miter lim="800000"/>
          </a:ln>
          <a:effectLst/>
        </p:spPr>
        <p:txBody>
          <a:bodyPr lIns="27978" tIns="27978" rIns="27978" bIns="27978" rtlCol="0" anchor="t" anchorCtr="0"/>
          <a:lstStyle/>
          <a:p>
            <a:pPr algn="ctr" defTabSz="932597">
              <a:defRPr/>
            </a:pPr>
            <a:r>
              <a:rPr lang="en-US" sz="1020" kern="0" dirty="0">
                <a:solidFill>
                  <a:sysClr val="windowText" lastClr="000000"/>
                </a:solidFill>
                <a:latin typeface="Segoe UI Light" panose="020B0502040204020203" pitchFamily="34" charset="0"/>
                <a:cs typeface="Segoe UI Light" panose="020B0502040204020203" pitchFamily="34" charset="0"/>
              </a:rPr>
              <a:t>GW</a:t>
            </a:r>
            <a:br>
              <a:rPr lang="en-US" sz="1020" kern="0" dirty="0">
                <a:solidFill>
                  <a:sysClr val="windowText" lastClr="000000"/>
                </a:solidFill>
                <a:latin typeface="Segoe UI Light" panose="020B0502040204020203" pitchFamily="34" charset="0"/>
                <a:cs typeface="Segoe UI Light" panose="020B0502040204020203" pitchFamily="34" charset="0"/>
              </a:rPr>
            </a:br>
            <a:r>
              <a:rPr lang="en-US" sz="1020" kern="0" dirty="0">
                <a:solidFill>
                  <a:sysClr val="windowText" lastClr="000000"/>
                </a:solidFill>
                <a:latin typeface="Segoe UI Light" panose="020B0502040204020203" pitchFamily="34" charset="0"/>
                <a:cs typeface="Segoe UI Light" panose="020B0502040204020203" pitchFamily="34" charset="0"/>
              </a:rPr>
              <a:t>Subnet</a:t>
            </a:r>
          </a:p>
        </p:txBody>
      </p:sp>
      <p:sp>
        <p:nvSpPr>
          <p:cNvPr id="74" name="Rectangle 73">
            <a:extLst>
              <a:ext uri="{FF2B5EF4-FFF2-40B4-BE49-F238E27FC236}">
                <a16:creationId xmlns:a16="http://schemas.microsoft.com/office/drawing/2014/main" id="{A698F822-4C26-42DA-93EE-4B790FD5963B}"/>
              </a:ext>
            </a:extLst>
          </p:cNvPr>
          <p:cNvSpPr/>
          <p:nvPr/>
        </p:nvSpPr>
        <p:spPr>
          <a:xfrm>
            <a:off x="9222629" y="4828472"/>
            <a:ext cx="802321" cy="1575184"/>
          </a:xfrm>
          <a:prstGeom prst="rect">
            <a:avLst/>
          </a:prstGeom>
          <a:solidFill>
            <a:srgbClr val="92D050"/>
          </a:solidFill>
          <a:ln w="12700" cap="flat" cmpd="sng" algn="ctr">
            <a:solidFill>
              <a:srgbClr val="5B9BD5">
                <a:shade val="50000"/>
              </a:srgbClr>
            </a:solidFill>
            <a:prstDash val="solid"/>
            <a:miter lim="800000"/>
          </a:ln>
          <a:effectLst/>
        </p:spPr>
        <p:txBody>
          <a:bodyPr lIns="27978" tIns="27978" rIns="27978" bIns="27978" rtlCol="0" anchor="t" anchorCtr="0"/>
          <a:lstStyle/>
          <a:p>
            <a:pPr algn="ctr" defTabSz="932597">
              <a:defRPr/>
            </a:pPr>
            <a:r>
              <a:rPr lang="en-US" sz="1122" kern="0" dirty="0">
                <a:solidFill>
                  <a:sysClr val="windowText" lastClr="000000"/>
                </a:solidFill>
                <a:latin typeface="Segoe UI Light" panose="020B0502040204020203" pitchFamily="34" charset="0"/>
                <a:cs typeface="Segoe UI Light" panose="020B0502040204020203" pitchFamily="34" charset="0"/>
              </a:rPr>
              <a:t>Subnet #6</a:t>
            </a:r>
            <a:br>
              <a:rPr lang="en-US" sz="1122" kern="0" dirty="0">
                <a:solidFill>
                  <a:sysClr val="windowText" lastClr="000000"/>
                </a:solidFill>
                <a:latin typeface="Segoe UI Light" panose="020B0502040204020203" pitchFamily="34" charset="0"/>
                <a:cs typeface="Segoe UI Light" panose="020B0502040204020203" pitchFamily="34" charset="0"/>
              </a:rPr>
            </a:br>
            <a:r>
              <a:rPr lang="en-US" sz="1122" kern="0" dirty="0" err="1">
                <a:solidFill>
                  <a:sysClr val="windowText" lastClr="000000"/>
                </a:solidFill>
                <a:latin typeface="Segoe UI Light" panose="020B0502040204020203" pitchFamily="34" charset="0"/>
                <a:cs typeface="Segoe UI Light" panose="020B0502040204020203" pitchFamily="34" charset="0"/>
              </a:rPr>
              <a:t>Mgmt</a:t>
            </a:r>
            <a:endParaRPr lang="en-US" sz="1122" kern="0" dirty="0">
              <a:solidFill>
                <a:sysClr val="windowText" lastClr="000000"/>
              </a:solidFill>
              <a:latin typeface="Segoe UI Light" panose="020B0502040204020203" pitchFamily="34" charset="0"/>
              <a:cs typeface="Segoe UI Light" panose="020B0502040204020203" pitchFamily="34" charset="0"/>
            </a:endParaRPr>
          </a:p>
        </p:txBody>
      </p:sp>
      <p:sp>
        <p:nvSpPr>
          <p:cNvPr id="75" name="TextBox 74">
            <a:extLst>
              <a:ext uri="{FF2B5EF4-FFF2-40B4-BE49-F238E27FC236}">
                <a16:creationId xmlns:a16="http://schemas.microsoft.com/office/drawing/2014/main" id="{16171A8E-BB55-4A90-979C-95BCFA2E215E}"/>
              </a:ext>
            </a:extLst>
          </p:cNvPr>
          <p:cNvSpPr txBox="1"/>
          <p:nvPr/>
        </p:nvSpPr>
        <p:spPr>
          <a:xfrm>
            <a:off x="7044507" y="5132024"/>
            <a:ext cx="2182207" cy="270285"/>
          </a:xfrm>
          <a:prstGeom prst="rect">
            <a:avLst/>
          </a:prstGeom>
          <a:noFill/>
        </p:spPr>
        <p:txBody>
          <a:bodyPr wrap="square" rtlCol="0">
            <a:spAutoFit/>
          </a:bodyPr>
          <a:lstStyle/>
          <a:p>
            <a:pPr algn="ctr" defTabSz="932597">
              <a:defRPr/>
            </a:pPr>
            <a:r>
              <a:rPr lang="en-US" sz="1122" kern="0" dirty="0">
                <a:solidFill>
                  <a:prstClr val="black"/>
                </a:solidFill>
                <a:latin typeface="Segoe UI Light" panose="020B0502040204020203" pitchFamily="34" charset="0"/>
                <a:cs typeface="Segoe UI Light" panose="020B0502040204020203" pitchFamily="34" charset="0"/>
              </a:rPr>
              <a:t>HANA Database Server(s) Prod</a:t>
            </a:r>
          </a:p>
        </p:txBody>
      </p:sp>
      <p:pic>
        <p:nvPicPr>
          <p:cNvPr id="76" name="Picture 75">
            <a:extLst>
              <a:ext uri="{FF2B5EF4-FFF2-40B4-BE49-F238E27FC236}">
                <a16:creationId xmlns:a16="http://schemas.microsoft.com/office/drawing/2014/main" id="{473162C1-C5BA-4411-9DD7-7AB5BD796646}"/>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9290418" y="5465709"/>
            <a:ext cx="384747" cy="384747"/>
          </a:xfrm>
          <a:prstGeom prst="rect">
            <a:avLst/>
          </a:prstGeom>
        </p:spPr>
      </p:pic>
      <p:pic>
        <p:nvPicPr>
          <p:cNvPr id="77" name="Picture 76">
            <a:extLst>
              <a:ext uri="{FF2B5EF4-FFF2-40B4-BE49-F238E27FC236}">
                <a16:creationId xmlns:a16="http://schemas.microsoft.com/office/drawing/2014/main" id="{0399D781-8709-4545-A509-41B0BF9B2A97}"/>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9534063" y="5465003"/>
            <a:ext cx="384747" cy="384747"/>
          </a:xfrm>
          <a:prstGeom prst="rect">
            <a:avLst/>
          </a:prstGeom>
        </p:spPr>
      </p:pic>
      <p:pic>
        <p:nvPicPr>
          <p:cNvPr id="78" name="Picture 77">
            <a:extLst>
              <a:ext uri="{FF2B5EF4-FFF2-40B4-BE49-F238E27FC236}">
                <a16:creationId xmlns:a16="http://schemas.microsoft.com/office/drawing/2014/main" id="{2CEAC455-827D-4C41-B8B3-4536870EDB9E}"/>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9305980" y="5924541"/>
            <a:ext cx="384747" cy="384747"/>
          </a:xfrm>
          <a:prstGeom prst="rect">
            <a:avLst/>
          </a:prstGeom>
        </p:spPr>
      </p:pic>
      <p:pic>
        <p:nvPicPr>
          <p:cNvPr id="79" name="Picture 78">
            <a:extLst>
              <a:ext uri="{FF2B5EF4-FFF2-40B4-BE49-F238E27FC236}">
                <a16:creationId xmlns:a16="http://schemas.microsoft.com/office/drawing/2014/main" id="{76224D41-B132-4200-973D-1C45C8FEED71}"/>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9549625" y="5923835"/>
            <a:ext cx="384747" cy="384747"/>
          </a:xfrm>
          <a:prstGeom prst="rect">
            <a:avLst/>
          </a:prstGeom>
        </p:spPr>
      </p:pic>
      <p:sp>
        <p:nvSpPr>
          <p:cNvPr id="80" name="Rectangle 79">
            <a:extLst>
              <a:ext uri="{FF2B5EF4-FFF2-40B4-BE49-F238E27FC236}">
                <a16:creationId xmlns:a16="http://schemas.microsoft.com/office/drawing/2014/main" id="{CFB5EA38-12CF-4FD9-8724-192497DA5BDB}"/>
              </a:ext>
            </a:extLst>
          </p:cNvPr>
          <p:cNvSpPr/>
          <p:nvPr/>
        </p:nvSpPr>
        <p:spPr>
          <a:xfrm>
            <a:off x="7194940" y="4829275"/>
            <a:ext cx="1931945" cy="1575184"/>
          </a:xfrm>
          <a:prstGeom prst="rect">
            <a:avLst/>
          </a:prstGeom>
          <a:solidFill>
            <a:srgbClr val="92D050"/>
          </a:solidFill>
          <a:ln w="12700" cap="flat" cmpd="sng" algn="ctr">
            <a:solidFill>
              <a:srgbClr val="5B9BD5">
                <a:shade val="50000"/>
              </a:srgbClr>
            </a:solidFill>
            <a:prstDash val="solid"/>
            <a:miter lim="800000"/>
          </a:ln>
          <a:effectLst/>
        </p:spPr>
        <p:txBody>
          <a:bodyPr tIns="27978" bIns="27978" rtlCol="0" anchor="t" anchorCtr="0"/>
          <a:lstStyle/>
          <a:p>
            <a:pPr algn="ctr" defTabSz="932597">
              <a:defRPr/>
            </a:pPr>
            <a:r>
              <a:rPr lang="en-US" sz="1428" kern="0" dirty="0">
                <a:solidFill>
                  <a:sysClr val="windowText" lastClr="000000"/>
                </a:solidFill>
                <a:latin typeface="Segoe UI Light" panose="020B0502040204020203" pitchFamily="34" charset="0"/>
                <a:cs typeface="Segoe UI Light" panose="020B0502040204020203" pitchFamily="34" charset="0"/>
              </a:rPr>
              <a:t>Subnet #5 – DB DR</a:t>
            </a:r>
          </a:p>
        </p:txBody>
      </p:sp>
      <p:pic>
        <p:nvPicPr>
          <p:cNvPr id="81" name="Picture 80">
            <a:extLst>
              <a:ext uri="{FF2B5EF4-FFF2-40B4-BE49-F238E27FC236}">
                <a16:creationId xmlns:a16="http://schemas.microsoft.com/office/drawing/2014/main" id="{442CC6F2-ED8C-41A8-B1A5-25221CDCBA28}"/>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7855677" y="5575550"/>
            <a:ext cx="656419" cy="648235"/>
          </a:xfrm>
          <a:prstGeom prst="rect">
            <a:avLst/>
          </a:prstGeom>
        </p:spPr>
      </p:pic>
      <p:pic>
        <p:nvPicPr>
          <p:cNvPr id="82" name="Picture 81">
            <a:extLst>
              <a:ext uri="{FF2B5EF4-FFF2-40B4-BE49-F238E27FC236}">
                <a16:creationId xmlns:a16="http://schemas.microsoft.com/office/drawing/2014/main" id="{5160338C-072F-4E36-8B14-AEA0FE2FB3C8}"/>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735184" y="4541765"/>
            <a:ext cx="307744" cy="307744"/>
          </a:xfrm>
          <a:prstGeom prst="rect">
            <a:avLst/>
          </a:prstGeom>
        </p:spPr>
      </p:pic>
      <p:pic>
        <p:nvPicPr>
          <p:cNvPr id="83" name="Picture 82">
            <a:extLst>
              <a:ext uri="{FF2B5EF4-FFF2-40B4-BE49-F238E27FC236}">
                <a16:creationId xmlns:a16="http://schemas.microsoft.com/office/drawing/2014/main" id="{A940B626-214B-479B-95A8-234221C09728}"/>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8857949" y="6127335"/>
            <a:ext cx="239042" cy="239042"/>
          </a:xfrm>
          <a:prstGeom prst="rect">
            <a:avLst/>
          </a:prstGeom>
        </p:spPr>
      </p:pic>
      <p:pic>
        <p:nvPicPr>
          <p:cNvPr id="84" name="Picture 83">
            <a:extLst>
              <a:ext uri="{FF2B5EF4-FFF2-40B4-BE49-F238E27FC236}">
                <a16:creationId xmlns:a16="http://schemas.microsoft.com/office/drawing/2014/main" id="{40E5D8AF-5907-4ED5-B4D6-0C8E4168726E}"/>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785568" y="6130332"/>
            <a:ext cx="239042" cy="239042"/>
          </a:xfrm>
          <a:prstGeom prst="rect">
            <a:avLst/>
          </a:prstGeom>
        </p:spPr>
      </p:pic>
      <p:sp>
        <p:nvSpPr>
          <p:cNvPr id="85" name="Rectangle 84">
            <a:extLst>
              <a:ext uri="{FF2B5EF4-FFF2-40B4-BE49-F238E27FC236}">
                <a16:creationId xmlns:a16="http://schemas.microsoft.com/office/drawing/2014/main" id="{9CDD2D3B-DE9B-44C7-993F-F276B168E6E2}"/>
              </a:ext>
            </a:extLst>
          </p:cNvPr>
          <p:cNvSpPr/>
          <p:nvPr/>
        </p:nvSpPr>
        <p:spPr>
          <a:xfrm>
            <a:off x="3488229" y="5511877"/>
            <a:ext cx="435479" cy="414046"/>
          </a:xfrm>
          <a:prstGeom prst="rect">
            <a:avLst/>
          </a:prstGeom>
          <a:solidFill>
            <a:srgbClr val="44546A">
              <a:lumMod val="40000"/>
              <a:lumOff val="60000"/>
            </a:srgbClr>
          </a:solidFill>
          <a:ln w="12700" cap="flat" cmpd="sng" algn="ctr">
            <a:solidFill>
              <a:srgbClr val="5B9BD5">
                <a:shade val="50000"/>
              </a:srgbClr>
            </a:solidFill>
            <a:prstDash val="solid"/>
            <a:miter lim="800000"/>
          </a:ln>
          <a:effectLst/>
        </p:spPr>
        <p:txBody>
          <a:bodyPr rtlCol="0" anchor="ctr"/>
          <a:lstStyle/>
          <a:p>
            <a:pPr algn="ctr" defTabSz="932597">
              <a:defRPr/>
            </a:pPr>
            <a:r>
              <a:rPr lang="en-US" sz="1122" kern="0" dirty="0">
                <a:solidFill>
                  <a:sysClr val="windowText" lastClr="000000"/>
                </a:solidFill>
                <a:latin typeface="Segoe UI Light" panose="020B0502040204020203" pitchFamily="34" charset="0"/>
                <a:cs typeface="Segoe UI Light" panose="020B0502040204020203" pitchFamily="34" charset="0"/>
              </a:rPr>
              <a:t>MSEE</a:t>
            </a:r>
          </a:p>
        </p:txBody>
      </p:sp>
      <p:pic>
        <p:nvPicPr>
          <p:cNvPr id="86" name="Picture 85">
            <a:extLst>
              <a:ext uri="{FF2B5EF4-FFF2-40B4-BE49-F238E27FC236}">
                <a16:creationId xmlns:a16="http://schemas.microsoft.com/office/drawing/2014/main" id="{1DB09A71-9937-4F81-921D-84385BDAA5AD}"/>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4322160" y="5526658"/>
            <a:ext cx="244178" cy="244178"/>
          </a:xfrm>
          <a:prstGeom prst="rect">
            <a:avLst/>
          </a:prstGeom>
        </p:spPr>
      </p:pic>
      <p:sp>
        <p:nvSpPr>
          <p:cNvPr id="87" name="Rectangle 86">
            <a:extLst>
              <a:ext uri="{FF2B5EF4-FFF2-40B4-BE49-F238E27FC236}">
                <a16:creationId xmlns:a16="http://schemas.microsoft.com/office/drawing/2014/main" id="{BD8EC789-13EF-4508-8D60-EC8B5A0C5DBD}"/>
              </a:ext>
            </a:extLst>
          </p:cNvPr>
          <p:cNvSpPr/>
          <p:nvPr/>
        </p:nvSpPr>
        <p:spPr>
          <a:xfrm>
            <a:off x="10414718" y="4375367"/>
            <a:ext cx="1159863" cy="2225138"/>
          </a:xfrm>
          <a:prstGeom prst="rect">
            <a:avLst/>
          </a:prstGeom>
          <a:solidFill>
            <a:schemeClr val="bg1">
              <a:lumMod val="75000"/>
            </a:schemeClr>
          </a:solidFill>
          <a:ln w="12700" cap="flat" cmpd="sng" algn="ctr">
            <a:solidFill>
              <a:srgbClr val="5B9BD5">
                <a:shade val="50000"/>
              </a:srgbClr>
            </a:solidFill>
            <a:prstDash val="solid"/>
            <a:miter lim="800000"/>
          </a:ln>
          <a:effectLst/>
        </p:spPr>
        <p:txBody>
          <a:bodyPr rtlCol="0" anchor="t" anchorCtr="0"/>
          <a:lstStyle/>
          <a:p>
            <a:pPr algn="ctr" defTabSz="932597">
              <a:defRPr/>
            </a:pPr>
            <a:br>
              <a:rPr lang="en-US" sz="1836" kern="0" dirty="0">
                <a:solidFill>
                  <a:sysClr val="windowText" lastClr="000000"/>
                </a:solidFill>
                <a:latin typeface="Segoe UI Light" panose="020B0502040204020203" pitchFamily="34" charset="0"/>
                <a:cs typeface="Segoe UI Light" panose="020B0502040204020203" pitchFamily="34" charset="0"/>
              </a:rPr>
            </a:br>
            <a:br>
              <a:rPr lang="en-US" sz="1836" kern="0" dirty="0">
                <a:solidFill>
                  <a:sysClr val="windowText" lastClr="000000"/>
                </a:solidFill>
                <a:latin typeface="Segoe UI Light" panose="020B0502040204020203" pitchFamily="34" charset="0"/>
                <a:cs typeface="Segoe UI Light" panose="020B0502040204020203" pitchFamily="34" charset="0"/>
              </a:rPr>
            </a:br>
            <a:endParaRPr lang="en-US" sz="1836" kern="0" dirty="0">
              <a:solidFill>
                <a:sysClr val="windowText" lastClr="000000"/>
              </a:solidFill>
              <a:latin typeface="Segoe UI Light" panose="020B0502040204020203" pitchFamily="34" charset="0"/>
              <a:cs typeface="Segoe UI Light" panose="020B0502040204020203" pitchFamily="34" charset="0"/>
            </a:endParaRPr>
          </a:p>
        </p:txBody>
      </p:sp>
      <p:pic>
        <p:nvPicPr>
          <p:cNvPr id="88" name="Picture 87">
            <a:extLst>
              <a:ext uri="{FF2B5EF4-FFF2-40B4-BE49-F238E27FC236}">
                <a16:creationId xmlns:a16="http://schemas.microsoft.com/office/drawing/2014/main" id="{ED8A35E5-A1BA-4274-B6A5-93DB8C84195F}"/>
              </a:ext>
            </a:extLst>
          </p:cNvPr>
          <p:cNvPicPr>
            <a:picLocks noChangeAspect="1"/>
          </p:cNvPicPr>
          <p:nvPr/>
        </p:nvPicPr>
        <p:blipFill>
          <a:blip r:embed="rId15" cstate="email">
            <a:biLevel thresh="25000"/>
            <a:extLst>
              <a:ext uri="{28A0092B-C50C-407E-A947-70E740481C1C}">
                <a14:useLocalDpi xmlns:a14="http://schemas.microsoft.com/office/drawing/2010/main"/>
              </a:ext>
            </a:extLst>
          </a:blip>
          <a:stretch>
            <a:fillRect/>
          </a:stretch>
        </p:blipFill>
        <p:spPr>
          <a:xfrm>
            <a:off x="10592278" y="5205206"/>
            <a:ext cx="297799" cy="297799"/>
          </a:xfrm>
          <a:prstGeom prst="rect">
            <a:avLst/>
          </a:prstGeom>
        </p:spPr>
      </p:pic>
      <p:sp>
        <p:nvSpPr>
          <p:cNvPr id="89" name="TextBox 88">
            <a:extLst>
              <a:ext uri="{FF2B5EF4-FFF2-40B4-BE49-F238E27FC236}">
                <a16:creationId xmlns:a16="http://schemas.microsoft.com/office/drawing/2014/main" id="{2C99171A-AFD8-46D1-98FA-59D22ED9698D}"/>
              </a:ext>
            </a:extLst>
          </p:cNvPr>
          <p:cNvSpPr txBox="1"/>
          <p:nvPr/>
        </p:nvSpPr>
        <p:spPr>
          <a:xfrm>
            <a:off x="10381413" y="5490373"/>
            <a:ext cx="705128" cy="238240"/>
          </a:xfrm>
          <a:prstGeom prst="rect">
            <a:avLst/>
          </a:prstGeom>
          <a:noFill/>
        </p:spPr>
        <p:txBody>
          <a:bodyPr wrap="square" rtlCol="0">
            <a:spAutoFit/>
          </a:bodyPr>
          <a:lstStyle/>
          <a:p>
            <a:pPr algn="ctr" defTabSz="932597">
              <a:defRPr/>
            </a:pPr>
            <a:r>
              <a:rPr lang="en-US" sz="918" kern="0" dirty="0">
                <a:solidFill>
                  <a:sysClr val="windowText" lastClr="000000"/>
                </a:solidFill>
                <a:latin typeface="Segoe UI Light" panose="020B0502040204020203" pitchFamily="34" charset="0"/>
                <a:cs typeface="Segoe UI Light" panose="020B0502040204020203" pitchFamily="34" charset="0"/>
              </a:rPr>
              <a:t>Backup</a:t>
            </a:r>
          </a:p>
        </p:txBody>
      </p:sp>
      <p:sp>
        <p:nvSpPr>
          <p:cNvPr id="90" name="TextBox 89">
            <a:extLst>
              <a:ext uri="{FF2B5EF4-FFF2-40B4-BE49-F238E27FC236}">
                <a16:creationId xmlns:a16="http://schemas.microsoft.com/office/drawing/2014/main" id="{6CA88881-2FE0-4920-8F07-CE3D0C8CB68E}"/>
              </a:ext>
            </a:extLst>
          </p:cNvPr>
          <p:cNvSpPr txBox="1"/>
          <p:nvPr/>
        </p:nvSpPr>
        <p:spPr>
          <a:xfrm>
            <a:off x="10901745" y="6221584"/>
            <a:ext cx="705235" cy="382308"/>
          </a:xfrm>
          <a:prstGeom prst="rect">
            <a:avLst/>
          </a:prstGeom>
          <a:noFill/>
        </p:spPr>
        <p:txBody>
          <a:bodyPr wrap="square" rtlCol="0">
            <a:spAutoFit/>
          </a:bodyPr>
          <a:lstStyle/>
          <a:p>
            <a:pPr algn="ctr" defTabSz="932597">
              <a:defRPr/>
            </a:pPr>
            <a:r>
              <a:rPr lang="en-US" sz="918" kern="0" dirty="0">
                <a:solidFill>
                  <a:sysClr val="windowText" lastClr="000000"/>
                </a:solidFill>
                <a:latin typeface="Segoe UI Light" panose="020B0502040204020203" pitchFamily="34" charset="0"/>
                <a:cs typeface="Segoe UI Light" panose="020B0502040204020203" pitchFamily="34" charset="0"/>
              </a:rPr>
              <a:t>Security Center</a:t>
            </a:r>
          </a:p>
        </p:txBody>
      </p:sp>
      <p:sp>
        <p:nvSpPr>
          <p:cNvPr id="91" name="TextBox 90">
            <a:extLst>
              <a:ext uri="{FF2B5EF4-FFF2-40B4-BE49-F238E27FC236}">
                <a16:creationId xmlns:a16="http://schemas.microsoft.com/office/drawing/2014/main" id="{2AA5EE7C-45CE-4E06-897E-FC8D46EE4AC0}"/>
              </a:ext>
            </a:extLst>
          </p:cNvPr>
          <p:cNvSpPr txBox="1"/>
          <p:nvPr/>
        </p:nvSpPr>
        <p:spPr>
          <a:xfrm>
            <a:off x="10859186" y="5510350"/>
            <a:ext cx="759388" cy="382308"/>
          </a:xfrm>
          <a:prstGeom prst="rect">
            <a:avLst/>
          </a:prstGeom>
          <a:noFill/>
        </p:spPr>
        <p:txBody>
          <a:bodyPr wrap="square" rtlCol="0">
            <a:spAutoFit/>
          </a:bodyPr>
          <a:lstStyle/>
          <a:p>
            <a:pPr algn="ctr" defTabSz="932597">
              <a:defRPr/>
            </a:pPr>
            <a:r>
              <a:rPr lang="en-US" sz="918" kern="0" dirty="0">
                <a:solidFill>
                  <a:sysClr val="windowText" lastClr="000000"/>
                </a:solidFill>
                <a:latin typeface="Segoe UI Light" panose="020B0502040204020203" pitchFamily="34" charset="0"/>
                <a:cs typeface="Segoe UI Light" panose="020B0502040204020203" pitchFamily="34" charset="0"/>
              </a:rPr>
              <a:t>OMS Log</a:t>
            </a:r>
            <a:br>
              <a:rPr lang="en-US" sz="918" kern="0" dirty="0">
                <a:solidFill>
                  <a:sysClr val="windowText" lastClr="000000"/>
                </a:solidFill>
                <a:latin typeface="Segoe UI Light" panose="020B0502040204020203" pitchFamily="34" charset="0"/>
                <a:cs typeface="Segoe UI Light" panose="020B0502040204020203" pitchFamily="34" charset="0"/>
              </a:rPr>
            </a:br>
            <a:r>
              <a:rPr lang="en-US" sz="918" kern="0" dirty="0">
                <a:solidFill>
                  <a:sysClr val="windowText" lastClr="000000"/>
                </a:solidFill>
                <a:latin typeface="Segoe UI Light" panose="020B0502040204020203" pitchFamily="34" charset="0"/>
                <a:cs typeface="Segoe UI Light" panose="020B0502040204020203" pitchFamily="34" charset="0"/>
              </a:rPr>
              <a:t>Analytics</a:t>
            </a:r>
          </a:p>
        </p:txBody>
      </p:sp>
      <p:pic>
        <p:nvPicPr>
          <p:cNvPr id="92" name="Picture 91">
            <a:extLst>
              <a:ext uri="{FF2B5EF4-FFF2-40B4-BE49-F238E27FC236}">
                <a16:creationId xmlns:a16="http://schemas.microsoft.com/office/drawing/2014/main" id="{D2408211-6D1F-44CE-BC10-4BA89C14F006}"/>
              </a:ext>
            </a:extLst>
          </p:cNvPr>
          <p:cNvPicPr>
            <a:picLocks noChangeAspect="1"/>
          </p:cNvPicPr>
          <p:nvPr/>
        </p:nvPicPr>
        <p:blipFill>
          <a:blip r:embed="rId16" cstate="print">
            <a:biLevel thresh="25000"/>
            <a:extLst>
              <a:ext uri="{28A0092B-C50C-407E-A947-70E740481C1C}">
                <a14:useLocalDpi xmlns:a14="http://schemas.microsoft.com/office/drawing/2010/main" val="0"/>
              </a:ext>
            </a:extLst>
          </a:blip>
          <a:stretch>
            <a:fillRect/>
          </a:stretch>
        </p:blipFill>
        <p:spPr>
          <a:xfrm>
            <a:off x="11113311" y="5199064"/>
            <a:ext cx="308480" cy="308480"/>
          </a:xfrm>
          <a:prstGeom prst="rect">
            <a:avLst/>
          </a:prstGeom>
        </p:spPr>
      </p:pic>
      <p:pic>
        <p:nvPicPr>
          <p:cNvPr id="93" name="Picture 92">
            <a:extLst>
              <a:ext uri="{FF2B5EF4-FFF2-40B4-BE49-F238E27FC236}">
                <a16:creationId xmlns:a16="http://schemas.microsoft.com/office/drawing/2014/main" id="{436E1C9F-01EC-4C24-A904-DA7393810609}"/>
              </a:ext>
            </a:extLst>
          </p:cNvPr>
          <p:cNvPicPr>
            <a:picLocks noChangeAspect="1"/>
          </p:cNvPicPr>
          <p:nvPr/>
        </p:nvPicPr>
        <p:blipFill>
          <a:blip r:embed="rId17" cstate="print">
            <a:biLevel thresh="25000"/>
            <a:extLst>
              <a:ext uri="{28A0092B-C50C-407E-A947-70E740481C1C}">
                <a14:useLocalDpi xmlns:a14="http://schemas.microsoft.com/office/drawing/2010/main" val="0"/>
              </a:ext>
            </a:extLst>
          </a:blip>
          <a:stretch>
            <a:fillRect/>
          </a:stretch>
        </p:blipFill>
        <p:spPr>
          <a:xfrm>
            <a:off x="11098488" y="5939609"/>
            <a:ext cx="319648" cy="319648"/>
          </a:xfrm>
          <a:prstGeom prst="rect">
            <a:avLst/>
          </a:prstGeom>
        </p:spPr>
      </p:pic>
      <p:pic>
        <p:nvPicPr>
          <p:cNvPr id="94" name="Picture 93">
            <a:extLst>
              <a:ext uri="{FF2B5EF4-FFF2-40B4-BE49-F238E27FC236}">
                <a16:creationId xmlns:a16="http://schemas.microsoft.com/office/drawing/2014/main" id="{64CEF9F8-5668-453A-8BC1-11BAF8C7440F}"/>
              </a:ext>
            </a:extLst>
          </p:cNvPr>
          <p:cNvPicPr>
            <a:picLocks noChangeAspect="1"/>
          </p:cNvPicPr>
          <p:nvPr/>
        </p:nvPicPr>
        <p:blipFill>
          <a:blip r:embed="rId18" cstate="print">
            <a:biLevel thresh="25000"/>
            <a:extLst>
              <a:ext uri="{28A0092B-C50C-407E-A947-70E740481C1C}">
                <a14:useLocalDpi xmlns:a14="http://schemas.microsoft.com/office/drawing/2010/main" val="0"/>
              </a:ext>
            </a:extLst>
          </a:blip>
          <a:stretch>
            <a:fillRect/>
          </a:stretch>
        </p:blipFill>
        <p:spPr>
          <a:xfrm>
            <a:off x="11103374" y="4476025"/>
            <a:ext cx="321645" cy="321645"/>
          </a:xfrm>
          <a:prstGeom prst="rect">
            <a:avLst/>
          </a:prstGeom>
        </p:spPr>
      </p:pic>
      <p:sp>
        <p:nvSpPr>
          <p:cNvPr id="95" name="TextBox 94">
            <a:extLst>
              <a:ext uri="{FF2B5EF4-FFF2-40B4-BE49-F238E27FC236}">
                <a16:creationId xmlns:a16="http://schemas.microsoft.com/office/drawing/2014/main" id="{470AF04F-DC70-4D75-920C-E77B7C5CAA5B}"/>
              </a:ext>
            </a:extLst>
          </p:cNvPr>
          <p:cNvSpPr txBox="1"/>
          <p:nvPr/>
        </p:nvSpPr>
        <p:spPr>
          <a:xfrm>
            <a:off x="10891657" y="4758835"/>
            <a:ext cx="705128" cy="382308"/>
          </a:xfrm>
          <a:prstGeom prst="rect">
            <a:avLst/>
          </a:prstGeom>
          <a:noFill/>
        </p:spPr>
        <p:txBody>
          <a:bodyPr wrap="square" rtlCol="0">
            <a:spAutoFit/>
          </a:bodyPr>
          <a:lstStyle/>
          <a:p>
            <a:pPr algn="ctr" defTabSz="932597">
              <a:defRPr/>
            </a:pPr>
            <a:r>
              <a:rPr lang="en-US" sz="918" kern="0" dirty="0">
                <a:solidFill>
                  <a:sysClr val="windowText" lastClr="000000"/>
                </a:solidFill>
                <a:latin typeface="Segoe UI Light" panose="020B0502040204020203" pitchFamily="34" charset="0"/>
                <a:cs typeface="Segoe UI Light" panose="020B0502040204020203" pitchFamily="34" charset="0"/>
              </a:rPr>
              <a:t>Auto</a:t>
            </a:r>
            <a:br>
              <a:rPr lang="en-US" sz="918" kern="0" dirty="0">
                <a:solidFill>
                  <a:sysClr val="windowText" lastClr="000000"/>
                </a:solidFill>
                <a:latin typeface="Segoe UI Light" panose="020B0502040204020203" pitchFamily="34" charset="0"/>
                <a:cs typeface="Segoe UI Light" panose="020B0502040204020203" pitchFamily="34" charset="0"/>
              </a:rPr>
            </a:br>
            <a:r>
              <a:rPr lang="en-US" sz="918" kern="0" dirty="0">
                <a:solidFill>
                  <a:sysClr val="windowText" lastClr="000000"/>
                </a:solidFill>
                <a:latin typeface="Segoe UI Light" panose="020B0502040204020203" pitchFamily="34" charset="0"/>
                <a:cs typeface="Segoe UI Light" panose="020B0502040204020203" pitchFamily="34" charset="0"/>
              </a:rPr>
              <a:t>mation</a:t>
            </a:r>
          </a:p>
        </p:txBody>
      </p:sp>
      <p:pic>
        <p:nvPicPr>
          <p:cNvPr id="96" name="Picture 95">
            <a:extLst>
              <a:ext uri="{FF2B5EF4-FFF2-40B4-BE49-F238E27FC236}">
                <a16:creationId xmlns:a16="http://schemas.microsoft.com/office/drawing/2014/main" id="{312BAAF9-7E81-4158-A6D0-6CF263792BD0}"/>
              </a:ext>
            </a:extLst>
          </p:cNvPr>
          <p:cNvPicPr>
            <a:picLocks noChangeAspect="1"/>
          </p:cNvPicPr>
          <p:nvPr/>
        </p:nvPicPr>
        <p:blipFill>
          <a:blip r:embed="rId19" cstate="print">
            <a:biLevel thresh="25000"/>
            <a:extLst>
              <a:ext uri="{28A0092B-C50C-407E-A947-70E740481C1C}">
                <a14:useLocalDpi xmlns:a14="http://schemas.microsoft.com/office/drawing/2010/main" val="0"/>
              </a:ext>
            </a:extLst>
          </a:blip>
          <a:stretch>
            <a:fillRect/>
          </a:stretch>
        </p:blipFill>
        <p:spPr>
          <a:xfrm>
            <a:off x="10577127" y="5925656"/>
            <a:ext cx="323937" cy="323937"/>
          </a:xfrm>
          <a:prstGeom prst="rect">
            <a:avLst/>
          </a:prstGeom>
        </p:spPr>
      </p:pic>
      <p:sp>
        <p:nvSpPr>
          <p:cNvPr id="97" name="TextBox 96">
            <a:extLst>
              <a:ext uri="{FF2B5EF4-FFF2-40B4-BE49-F238E27FC236}">
                <a16:creationId xmlns:a16="http://schemas.microsoft.com/office/drawing/2014/main" id="{EC484E08-4A85-485C-BEC7-9BFC0D60F4D0}"/>
              </a:ext>
            </a:extLst>
          </p:cNvPr>
          <p:cNvSpPr txBox="1"/>
          <p:nvPr/>
        </p:nvSpPr>
        <p:spPr>
          <a:xfrm>
            <a:off x="10387236" y="6218880"/>
            <a:ext cx="705128" cy="382308"/>
          </a:xfrm>
          <a:prstGeom prst="rect">
            <a:avLst/>
          </a:prstGeom>
          <a:noFill/>
        </p:spPr>
        <p:txBody>
          <a:bodyPr wrap="square" rtlCol="0">
            <a:spAutoFit/>
          </a:bodyPr>
          <a:lstStyle/>
          <a:p>
            <a:pPr algn="ctr" defTabSz="932597">
              <a:defRPr/>
            </a:pPr>
            <a:r>
              <a:rPr lang="en-US" sz="918" kern="0" dirty="0">
                <a:solidFill>
                  <a:sysClr val="windowText" lastClr="000000"/>
                </a:solidFill>
                <a:latin typeface="Segoe UI Light" panose="020B0502040204020203" pitchFamily="34" charset="0"/>
                <a:cs typeface="Segoe UI Light" panose="020B0502040204020203" pitchFamily="34" charset="0"/>
              </a:rPr>
              <a:t>Site</a:t>
            </a:r>
            <a:br>
              <a:rPr lang="en-US" sz="918" kern="0" dirty="0">
                <a:solidFill>
                  <a:sysClr val="windowText" lastClr="000000"/>
                </a:solidFill>
                <a:latin typeface="Segoe UI Light" panose="020B0502040204020203" pitchFamily="34" charset="0"/>
                <a:cs typeface="Segoe UI Light" panose="020B0502040204020203" pitchFamily="34" charset="0"/>
              </a:rPr>
            </a:br>
            <a:r>
              <a:rPr lang="en-US" sz="918" kern="0" dirty="0">
                <a:solidFill>
                  <a:sysClr val="windowText" lastClr="000000"/>
                </a:solidFill>
                <a:latin typeface="Segoe UI Light" panose="020B0502040204020203" pitchFamily="34" charset="0"/>
                <a:cs typeface="Segoe UI Light" panose="020B0502040204020203" pitchFamily="34" charset="0"/>
              </a:rPr>
              <a:t>Recovery</a:t>
            </a:r>
          </a:p>
        </p:txBody>
      </p:sp>
      <p:pic>
        <p:nvPicPr>
          <p:cNvPr id="98" name="Picture 97">
            <a:extLst>
              <a:ext uri="{FF2B5EF4-FFF2-40B4-BE49-F238E27FC236}">
                <a16:creationId xmlns:a16="http://schemas.microsoft.com/office/drawing/2014/main" id="{B5F8879E-139F-4BA9-9889-1861B92DA27D}"/>
              </a:ext>
            </a:extLst>
          </p:cNvPr>
          <p:cNvPicPr>
            <a:picLocks noChangeAspect="1"/>
          </p:cNvPicPr>
          <p:nvPr/>
        </p:nvPicPr>
        <p:blipFill>
          <a:blip r:embed="rId20" cstate="print">
            <a:biLevel thresh="25000"/>
            <a:extLst>
              <a:ext uri="{28A0092B-C50C-407E-A947-70E740481C1C}">
                <a14:useLocalDpi xmlns:a14="http://schemas.microsoft.com/office/drawing/2010/main" val="0"/>
              </a:ext>
            </a:extLst>
          </a:blip>
          <a:stretch>
            <a:fillRect/>
          </a:stretch>
        </p:blipFill>
        <p:spPr>
          <a:xfrm>
            <a:off x="10603413" y="4498324"/>
            <a:ext cx="327535" cy="327535"/>
          </a:xfrm>
          <a:prstGeom prst="rect">
            <a:avLst/>
          </a:prstGeom>
        </p:spPr>
      </p:pic>
      <p:sp>
        <p:nvSpPr>
          <p:cNvPr id="99" name="TextBox 98">
            <a:extLst>
              <a:ext uri="{FF2B5EF4-FFF2-40B4-BE49-F238E27FC236}">
                <a16:creationId xmlns:a16="http://schemas.microsoft.com/office/drawing/2014/main" id="{315422FF-C595-447B-B79A-1AD9DFD742CE}"/>
              </a:ext>
            </a:extLst>
          </p:cNvPr>
          <p:cNvSpPr txBox="1"/>
          <p:nvPr/>
        </p:nvSpPr>
        <p:spPr>
          <a:xfrm>
            <a:off x="10382472" y="4788276"/>
            <a:ext cx="705128" cy="238240"/>
          </a:xfrm>
          <a:prstGeom prst="rect">
            <a:avLst/>
          </a:prstGeom>
          <a:noFill/>
        </p:spPr>
        <p:txBody>
          <a:bodyPr wrap="square" rtlCol="0">
            <a:spAutoFit/>
          </a:bodyPr>
          <a:lstStyle/>
          <a:p>
            <a:pPr algn="ctr" defTabSz="932597">
              <a:defRPr/>
            </a:pPr>
            <a:r>
              <a:rPr lang="en-US" sz="918" kern="0" dirty="0">
                <a:solidFill>
                  <a:sysClr val="windowText" lastClr="000000"/>
                </a:solidFill>
                <a:latin typeface="Segoe UI Light" panose="020B0502040204020203" pitchFamily="34" charset="0"/>
                <a:cs typeface="Segoe UI Light" panose="020B0502040204020203" pitchFamily="34" charset="0"/>
              </a:rPr>
              <a:t>Storage</a:t>
            </a:r>
          </a:p>
        </p:txBody>
      </p:sp>
      <p:sp>
        <p:nvSpPr>
          <p:cNvPr id="100" name="Rectangle 99">
            <a:extLst>
              <a:ext uri="{FF2B5EF4-FFF2-40B4-BE49-F238E27FC236}">
                <a16:creationId xmlns:a16="http://schemas.microsoft.com/office/drawing/2014/main" id="{956C685B-5141-4596-8AD6-1C40278A9DE5}"/>
              </a:ext>
            </a:extLst>
          </p:cNvPr>
          <p:cNvSpPr/>
          <p:nvPr/>
        </p:nvSpPr>
        <p:spPr>
          <a:xfrm>
            <a:off x="4775497" y="4841726"/>
            <a:ext cx="2319894" cy="1575184"/>
          </a:xfrm>
          <a:prstGeom prst="rect">
            <a:avLst/>
          </a:prstGeom>
          <a:solidFill>
            <a:srgbClr val="92D050"/>
          </a:solidFill>
          <a:ln w="12700" cap="flat" cmpd="sng" algn="ctr">
            <a:solidFill>
              <a:srgbClr val="5B9BD5">
                <a:shade val="50000"/>
              </a:srgbClr>
            </a:solidFill>
            <a:prstDash val="solid"/>
            <a:miter lim="800000"/>
          </a:ln>
          <a:effectLst/>
        </p:spPr>
        <p:txBody>
          <a:bodyPr rtlCol="0" anchor="ctr"/>
          <a:lstStyle/>
          <a:p>
            <a:pPr algn="ctr" defTabSz="932597">
              <a:defRPr/>
            </a:pPr>
            <a:endParaRPr lang="en-US" sz="1836" kern="0" dirty="0">
              <a:solidFill>
                <a:sysClr val="windowText" lastClr="000000"/>
              </a:solidFill>
              <a:latin typeface="Calibri" panose="020F0502020204030204"/>
            </a:endParaRPr>
          </a:p>
        </p:txBody>
      </p:sp>
      <p:sp>
        <p:nvSpPr>
          <p:cNvPr id="101" name="TextBox 100">
            <a:extLst>
              <a:ext uri="{FF2B5EF4-FFF2-40B4-BE49-F238E27FC236}">
                <a16:creationId xmlns:a16="http://schemas.microsoft.com/office/drawing/2014/main" id="{A6D58E3C-07CF-4FF3-965F-0F9D35B628F2}"/>
              </a:ext>
            </a:extLst>
          </p:cNvPr>
          <p:cNvSpPr txBox="1"/>
          <p:nvPr/>
        </p:nvSpPr>
        <p:spPr>
          <a:xfrm>
            <a:off x="5812870" y="4855528"/>
            <a:ext cx="1289625" cy="446397"/>
          </a:xfrm>
          <a:prstGeom prst="rect">
            <a:avLst/>
          </a:prstGeom>
          <a:noFill/>
        </p:spPr>
        <p:txBody>
          <a:bodyPr wrap="square" rtlCol="0">
            <a:spAutoFit/>
          </a:bodyPr>
          <a:lstStyle/>
          <a:p>
            <a:pPr algn="ctr" defTabSz="932597">
              <a:defRPr/>
            </a:pPr>
            <a:r>
              <a:rPr lang="en-US" sz="1122" kern="0" dirty="0">
                <a:solidFill>
                  <a:sysClr val="windowText" lastClr="000000"/>
                </a:solidFill>
                <a:latin typeface="Segoe UI Light" panose="020B0502040204020203" pitchFamily="34" charset="0"/>
                <a:cs typeface="Segoe UI Light" panose="020B0502040204020203" pitchFamily="34" charset="0"/>
              </a:rPr>
              <a:t>Subnet #4 – AP DR</a:t>
            </a:r>
          </a:p>
        </p:txBody>
      </p:sp>
      <p:pic>
        <p:nvPicPr>
          <p:cNvPr id="102" name="Picture 101">
            <a:extLst>
              <a:ext uri="{FF2B5EF4-FFF2-40B4-BE49-F238E27FC236}">
                <a16:creationId xmlns:a16="http://schemas.microsoft.com/office/drawing/2014/main" id="{34C3D6F8-A6CB-49DB-A107-47CE7675D7F8}"/>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6821712" y="6127335"/>
            <a:ext cx="239042" cy="239042"/>
          </a:xfrm>
          <a:prstGeom prst="rect">
            <a:avLst/>
          </a:prstGeom>
        </p:spPr>
      </p:pic>
      <p:sp>
        <p:nvSpPr>
          <p:cNvPr id="103" name="Oval 102">
            <a:extLst>
              <a:ext uri="{FF2B5EF4-FFF2-40B4-BE49-F238E27FC236}">
                <a16:creationId xmlns:a16="http://schemas.microsoft.com/office/drawing/2014/main" id="{CB5EEBF9-5F84-4D6C-85DC-AD69D65A9F4F}"/>
              </a:ext>
            </a:extLst>
          </p:cNvPr>
          <p:cNvSpPr/>
          <p:nvPr/>
        </p:nvSpPr>
        <p:spPr>
          <a:xfrm>
            <a:off x="1011897" y="5948820"/>
            <a:ext cx="196059" cy="197795"/>
          </a:xfrm>
          <a:prstGeom prst="ellipse">
            <a:avLst/>
          </a:prstGeom>
          <a:solidFill>
            <a:schemeClr val="accent5">
              <a:lumMod val="10000"/>
              <a:lumOff val="90000"/>
            </a:schemeClr>
          </a:solidFill>
          <a:ln w="9525" cap="flat" cmpd="sng" algn="ctr">
            <a:solidFill>
              <a:srgbClr val="5B9BD5">
                <a:shade val="50000"/>
              </a:srgbClr>
            </a:solidFill>
            <a:prstDash val="solid"/>
            <a:miter lim="800000"/>
          </a:ln>
          <a:effectLst/>
        </p:spPr>
        <p:txBody>
          <a:bodyPr rtlCol="0" anchor="ctr"/>
          <a:lstStyle/>
          <a:p>
            <a:pPr algn="ctr" defTabSz="932597">
              <a:defRPr/>
            </a:pPr>
            <a:r>
              <a:rPr lang="en-US" sz="1428" kern="0" dirty="0">
                <a:solidFill>
                  <a:sysClr val="windowText" lastClr="000000"/>
                </a:solidFill>
                <a:latin typeface="Segoe UI Light" panose="020B0502040204020203" pitchFamily="34" charset="0"/>
                <a:cs typeface="Segoe UI Light" panose="020B0502040204020203" pitchFamily="34" charset="0"/>
              </a:rPr>
              <a:t>1</a:t>
            </a:r>
          </a:p>
        </p:txBody>
      </p:sp>
      <p:cxnSp>
        <p:nvCxnSpPr>
          <p:cNvPr id="104" name="Straight Connector 103">
            <a:extLst>
              <a:ext uri="{FF2B5EF4-FFF2-40B4-BE49-F238E27FC236}">
                <a16:creationId xmlns:a16="http://schemas.microsoft.com/office/drawing/2014/main" id="{315C8FA0-027D-452F-8156-9F8C8B3A9426}"/>
              </a:ext>
            </a:extLst>
          </p:cNvPr>
          <p:cNvCxnSpPr>
            <a:cxnSpLocks/>
          </p:cNvCxnSpPr>
          <p:nvPr/>
        </p:nvCxnSpPr>
        <p:spPr>
          <a:xfrm>
            <a:off x="2181717" y="3908355"/>
            <a:ext cx="908517" cy="6919"/>
          </a:xfrm>
          <a:prstGeom prst="line">
            <a:avLst/>
          </a:prstGeom>
          <a:noFill/>
          <a:ln w="57150" cap="flat" cmpd="sng" algn="ctr">
            <a:solidFill>
              <a:srgbClr val="FFFF00"/>
            </a:solidFill>
            <a:prstDash val="solid"/>
            <a:miter lim="800000"/>
          </a:ln>
          <a:effectLst/>
        </p:spPr>
      </p:cxnSp>
      <p:sp>
        <p:nvSpPr>
          <p:cNvPr id="105" name="Rectangular Callout 157">
            <a:extLst>
              <a:ext uri="{FF2B5EF4-FFF2-40B4-BE49-F238E27FC236}">
                <a16:creationId xmlns:a16="http://schemas.microsoft.com/office/drawing/2014/main" id="{10434169-C594-4440-9440-43DDB1D5B178}"/>
              </a:ext>
            </a:extLst>
          </p:cNvPr>
          <p:cNvSpPr/>
          <p:nvPr/>
        </p:nvSpPr>
        <p:spPr>
          <a:xfrm>
            <a:off x="1314976" y="5630852"/>
            <a:ext cx="1646745" cy="861421"/>
          </a:xfrm>
          <a:prstGeom prst="wedgeRectCallout">
            <a:avLst>
              <a:gd name="adj1" fmla="val 51206"/>
              <a:gd name="adj2" fmla="val -63582"/>
            </a:avLst>
          </a:prstGeom>
          <a:solidFill>
            <a:schemeClr val="accent5">
              <a:lumMod val="10000"/>
              <a:lumOff val="90000"/>
            </a:schemeClr>
          </a:solidFill>
          <a:ln w="6350" cap="flat" cmpd="sng" algn="ctr">
            <a:solidFill>
              <a:srgbClr val="5B9BD5"/>
            </a:solidFill>
            <a:prstDash val="solid"/>
            <a:miter lim="800000"/>
          </a:ln>
          <a:effectLst/>
        </p:spPr>
        <p:txBody>
          <a:bodyPr lIns="0" rIns="0" rtlCol="0" anchor="ctr"/>
          <a:lstStyle/>
          <a:p>
            <a:pPr algn="ctr" defTabSz="932597">
              <a:defRPr/>
            </a:pPr>
            <a:r>
              <a:rPr lang="en-US" sz="1122" kern="0" dirty="0">
                <a:solidFill>
                  <a:sysClr val="windowText" lastClr="000000"/>
                </a:solidFill>
                <a:latin typeface="Calibri Light" panose="020F0302020204030204"/>
              </a:rPr>
              <a:t>One ExpressRoute contract can connect to </a:t>
            </a:r>
            <a:br>
              <a:rPr lang="en-US" sz="1122" kern="0" dirty="0">
                <a:solidFill>
                  <a:sysClr val="windowText" lastClr="000000"/>
                </a:solidFill>
                <a:latin typeface="Calibri Light" panose="020F0302020204030204"/>
              </a:rPr>
            </a:br>
            <a:r>
              <a:rPr lang="en-US" sz="1122" kern="0" dirty="0">
                <a:solidFill>
                  <a:sysClr val="windowText" lastClr="000000"/>
                </a:solidFill>
                <a:latin typeface="Calibri Light" panose="020F0302020204030204"/>
              </a:rPr>
              <a:t>all datacenters in </a:t>
            </a:r>
            <a:br>
              <a:rPr lang="en-US" sz="1122" kern="0" dirty="0">
                <a:solidFill>
                  <a:sysClr val="windowText" lastClr="000000"/>
                </a:solidFill>
                <a:latin typeface="Calibri Light" panose="020F0302020204030204"/>
              </a:rPr>
            </a:br>
            <a:r>
              <a:rPr lang="en-US" sz="1122" kern="0" dirty="0">
                <a:solidFill>
                  <a:sysClr val="windowText" lastClr="000000"/>
                </a:solidFill>
                <a:latin typeface="Calibri Light" panose="020F0302020204030204"/>
              </a:rPr>
              <a:t>a geopolitical region </a:t>
            </a:r>
            <a:br>
              <a:rPr lang="en-US" sz="1122" kern="0" dirty="0">
                <a:solidFill>
                  <a:sysClr val="windowText" lastClr="000000"/>
                </a:solidFill>
                <a:latin typeface="Calibri Light" panose="020F0302020204030204"/>
              </a:rPr>
            </a:br>
            <a:r>
              <a:rPr lang="en-US" sz="1122" kern="0" dirty="0">
                <a:solidFill>
                  <a:sysClr val="windowText" lastClr="000000"/>
                </a:solidFill>
                <a:latin typeface="Calibri Light" panose="020F0302020204030204"/>
              </a:rPr>
              <a:t>(e.g. All US DCs)</a:t>
            </a:r>
          </a:p>
        </p:txBody>
      </p:sp>
      <p:cxnSp>
        <p:nvCxnSpPr>
          <p:cNvPr id="106" name="Connector: Elbow 105">
            <a:extLst>
              <a:ext uri="{FF2B5EF4-FFF2-40B4-BE49-F238E27FC236}">
                <a16:creationId xmlns:a16="http://schemas.microsoft.com/office/drawing/2014/main" id="{69FC9DEA-B149-4F95-AC56-BF34433792F9}"/>
              </a:ext>
            </a:extLst>
          </p:cNvPr>
          <p:cNvCxnSpPr>
            <a:cxnSpLocks/>
          </p:cNvCxnSpPr>
          <p:nvPr/>
        </p:nvCxnSpPr>
        <p:spPr>
          <a:xfrm flipV="1">
            <a:off x="3043607" y="2782179"/>
            <a:ext cx="439823" cy="1133095"/>
          </a:xfrm>
          <a:prstGeom prst="bentConnector3">
            <a:avLst>
              <a:gd name="adj1" fmla="val 24252"/>
            </a:avLst>
          </a:prstGeom>
          <a:noFill/>
          <a:ln w="57150" cap="flat" cmpd="sng" algn="ctr">
            <a:solidFill>
              <a:srgbClr val="FFFF00"/>
            </a:solidFill>
            <a:prstDash val="solid"/>
            <a:miter lim="800000"/>
          </a:ln>
          <a:effectLst/>
        </p:spPr>
      </p:cxnSp>
      <p:pic>
        <p:nvPicPr>
          <p:cNvPr id="107" name="Picture 106">
            <a:extLst>
              <a:ext uri="{FF2B5EF4-FFF2-40B4-BE49-F238E27FC236}">
                <a16:creationId xmlns:a16="http://schemas.microsoft.com/office/drawing/2014/main" id="{BFB5DE14-CA38-4844-86F7-E190505DD80A}"/>
              </a:ext>
            </a:extLst>
          </p:cNvPr>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3035292" y="2542070"/>
            <a:ext cx="287516" cy="287516"/>
          </a:xfrm>
          <a:prstGeom prst="rect">
            <a:avLst/>
          </a:prstGeom>
        </p:spPr>
      </p:pic>
      <p:sp>
        <p:nvSpPr>
          <p:cNvPr id="108" name="TextBox 107">
            <a:extLst>
              <a:ext uri="{FF2B5EF4-FFF2-40B4-BE49-F238E27FC236}">
                <a16:creationId xmlns:a16="http://schemas.microsoft.com/office/drawing/2014/main" id="{DDE59329-3A4E-4EED-88E5-9727BBFC5778}"/>
              </a:ext>
            </a:extLst>
          </p:cNvPr>
          <p:cNvSpPr txBox="1"/>
          <p:nvPr/>
        </p:nvSpPr>
        <p:spPr>
          <a:xfrm>
            <a:off x="2752666" y="2778505"/>
            <a:ext cx="826832" cy="414353"/>
          </a:xfrm>
          <a:prstGeom prst="rect">
            <a:avLst/>
          </a:prstGeom>
          <a:noFill/>
        </p:spPr>
        <p:txBody>
          <a:bodyPr wrap="square" rtlCol="0">
            <a:spAutoFit/>
          </a:bodyPr>
          <a:lstStyle/>
          <a:p>
            <a:pPr algn="ctr" defTabSz="932597">
              <a:defRPr/>
            </a:pPr>
            <a:r>
              <a:rPr lang="en-US" sz="1020" kern="0" dirty="0">
                <a:solidFill>
                  <a:sysClr val="windowText" lastClr="000000"/>
                </a:solidFill>
                <a:latin typeface="Segoe UI Light" panose="020B0502040204020203" pitchFamily="34" charset="0"/>
                <a:cs typeface="Segoe UI Light" panose="020B0502040204020203" pitchFamily="34" charset="0"/>
              </a:rPr>
              <a:t>Express</a:t>
            </a:r>
          </a:p>
          <a:p>
            <a:pPr algn="ctr" defTabSz="932597">
              <a:defRPr/>
            </a:pPr>
            <a:r>
              <a:rPr lang="en-US" sz="1020" kern="0" dirty="0">
                <a:solidFill>
                  <a:sysClr val="windowText" lastClr="000000"/>
                </a:solidFill>
                <a:latin typeface="Segoe UI Light" panose="020B0502040204020203" pitchFamily="34" charset="0"/>
                <a:cs typeface="Segoe UI Light" panose="020B0502040204020203" pitchFamily="34" charset="0"/>
              </a:rPr>
              <a:t>Route</a:t>
            </a:r>
          </a:p>
        </p:txBody>
      </p:sp>
      <p:cxnSp>
        <p:nvCxnSpPr>
          <p:cNvPr id="109" name="Connector: Elbow 108">
            <a:extLst>
              <a:ext uri="{FF2B5EF4-FFF2-40B4-BE49-F238E27FC236}">
                <a16:creationId xmlns:a16="http://schemas.microsoft.com/office/drawing/2014/main" id="{4C987EB8-7327-4938-ABC4-6495AF7563CB}"/>
              </a:ext>
            </a:extLst>
          </p:cNvPr>
          <p:cNvCxnSpPr>
            <a:cxnSpLocks/>
          </p:cNvCxnSpPr>
          <p:nvPr/>
        </p:nvCxnSpPr>
        <p:spPr>
          <a:xfrm>
            <a:off x="3043607" y="3915275"/>
            <a:ext cx="439823" cy="1820152"/>
          </a:xfrm>
          <a:prstGeom prst="bentConnector3">
            <a:avLst>
              <a:gd name="adj1" fmla="val 22737"/>
            </a:avLst>
          </a:prstGeom>
          <a:noFill/>
          <a:ln w="57150" cap="flat" cmpd="sng" algn="ctr">
            <a:solidFill>
              <a:srgbClr val="FFFF00"/>
            </a:solidFill>
            <a:prstDash val="solid"/>
            <a:miter lim="800000"/>
          </a:ln>
          <a:effectLst/>
        </p:spPr>
      </p:cxnSp>
      <p:pic>
        <p:nvPicPr>
          <p:cNvPr id="110" name="Picture 109">
            <a:extLst>
              <a:ext uri="{FF2B5EF4-FFF2-40B4-BE49-F238E27FC236}">
                <a16:creationId xmlns:a16="http://schemas.microsoft.com/office/drawing/2014/main" id="{8374E29C-CD51-4154-B973-C2007BFC8B6F}"/>
              </a:ext>
            </a:extLst>
          </p:cNvPr>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3035292" y="5288816"/>
            <a:ext cx="287516" cy="287516"/>
          </a:xfrm>
          <a:prstGeom prst="rect">
            <a:avLst/>
          </a:prstGeom>
        </p:spPr>
      </p:pic>
      <p:sp>
        <p:nvSpPr>
          <p:cNvPr id="111" name="TextBox 110">
            <a:extLst>
              <a:ext uri="{FF2B5EF4-FFF2-40B4-BE49-F238E27FC236}">
                <a16:creationId xmlns:a16="http://schemas.microsoft.com/office/drawing/2014/main" id="{F0BF476C-DF26-447F-B594-7E741E85BC6A}"/>
              </a:ext>
            </a:extLst>
          </p:cNvPr>
          <p:cNvSpPr txBox="1"/>
          <p:nvPr/>
        </p:nvSpPr>
        <p:spPr>
          <a:xfrm>
            <a:off x="2752666" y="5525251"/>
            <a:ext cx="826832" cy="414353"/>
          </a:xfrm>
          <a:prstGeom prst="rect">
            <a:avLst/>
          </a:prstGeom>
          <a:noFill/>
        </p:spPr>
        <p:txBody>
          <a:bodyPr wrap="square" rtlCol="0">
            <a:spAutoFit/>
          </a:bodyPr>
          <a:lstStyle/>
          <a:p>
            <a:pPr algn="ctr" defTabSz="932597">
              <a:defRPr/>
            </a:pPr>
            <a:r>
              <a:rPr lang="en-US" sz="1020" kern="0" dirty="0">
                <a:solidFill>
                  <a:sysClr val="windowText" lastClr="000000"/>
                </a:solidFill>
                <a:latin typeface="Segoe UI Light" panose="020B0502040204020203" pitchFamily="34" charset="0"/>
                <a:cs typeface="Segoe UI Light" panose="020B0502040204020203" pitchFamily="34" charset="0"/>
              </a:rPr>
              <a:t>Express</a:t>
            </a:r>
          </a:p>
          <a:p>
            <a:pPr algn="ctr" defTabSz="932597">
              <a:defRPr/>
            </a:pPr>
            <a:r>
              <a:rPr lang="en-US" sz="1020" kern="0" dirty="0">
                <a:solidFill>
                  <a:sysClr val="windowText" lastClr="000000"/>
                </a:solidFill>
                <a:latin typeface="Segoe UI Light" panose="020B0502040204020203" pitchFamily="34" charset="0"/>
                <a:cs typeface="Segoe UI Light" panose="020B0502040204020203" pitchFamily="34" charset="0"/>
              </a:rPr>
              <a:t>Route</a:t>
            </a:r>
          </a:p>
        </p:txBody>
      </p:sp>
      <p:cxnSp>
        <p:nvCxnSpPr>
          <p:cNvPr id="112" name="Connector: Elbow 111">
            <a:extLst>
              <a:ext uri="{FF2B5EF4-FFF2-40B4-BE49-F238E27FC236}">
                <a16:creationId xmlns:a16="http://schemas.microsoft.com/office/drawing/2014/main" id="{9173EDE5-4542-4601-ABFC-32B37D707405}"/>
              </a:ext>
            </a:extLst>
          </p:cNvPr>
          <p:cNvCxnSpPr>
            <a:cxnSpLocks/>
            <a:stCxn id="36" idx="3"/>
            <a:endCxn id="19" idx="1"/>
          </p:cNvCxnSpPr>
          <p:nvPr/>
        </p:nvCxnSpPr>
        <p:spPr>
          <a:xfrm flipV="1">
            <a:off x="3916724" y="2654309"/>
            <a:ext cx="312383" cy="89582"/>
          </a:xfrm>
          <a:prstGeom prst="bentConnector3">
            <a:avLst>
              <a:gd name="adj1" fmla="val 50000"/>
            </a:avLst>
          </a:prstGeom>
          <a:noFill/>
          <a:ln w="57150" cap="flat" cmpd="sng" algn="ctr">
            <a:solidFill>
              <a:srgbClr val="FFFF00"/>
            </a:solidFill>
            <a:prstDash val="solid"/>
            <a:miter lim="800000"/>
          </a:ln>
          <a:effectLst/>
        </p:spPr>
      </p:cxnSp>
      <p:cxnSp>
        <p:nvCxnSpPr>
          <p:cNvPr id="113" name="Connector: Elbow 112">
            <a:extLst>
              <a:ext uri="{FF2B5EF4-FFF2-40B4-BE49-F238E27FC236}">
                <a16:creationId xmlns:a16="http://schemas.microsoft.com/office/drawing/2014/main" id="{73EA1867-F912-4A42-AE7B-D85B86619DD1}"/>
              </a:ext>
            </a:extLst>
          </p:cNvPr>
          <p:cNvCxnSpPr>
            <a:cxnSpLocks/>
            <a:stCxn id="85" idx="3"/>
            <a:endCxn id="73" idx="1"/>
          </p:cNvCxnSpPr>
          <p:nvPr/>
        </p:nvCxnSpPr>
        <p:spPr>
          <a:xfrm flipV="1">
            <a:off x="3923708" y="5629319"/>
            <a:ext cx="312383" cy="89582"/>
          </a:xfrm>
          <a:prstGeom prst="bentConnector3">
            <a:avLst>
              <a:gd name="adj1" fmla="val 50000"/>
            </a:avLst>
          </a:prstGeom>
          <a:noFill/>
          <a:ln w="57150" cap="flat" cmpd="sng" algn="ctr">
            <a:solidFill>
              <a:srgbClr val="FFFF00"/>
            </a:solidFill>
            <a:prstDash val="solid"/>
            <a:miter lim="800000"/>
          </a:ln>
          <a:effectLst/>
        </p:spPr>
      </p:cxnSp>
      <p:cxnSp>
        <p:nvCxnSpPr>
          <p:cNvPr id="114" name="Connector: Elbow 113">
            <a:extLst>
              <a:ext uri="{FF2B5EF4-FFF2-40B4-BE49-F238E27FC236}">
                <a16:creationId xmlns:a16="http://schemas.microsoft.com/office/drawing/2014/main" id="{A00B4008-5D0F-4F48-922A-44E6F92721C9}"/>
              </a:ext>
            </a:extLst>
          </p:cNvPr>
          <p:cNvCxnSpPr>
            <a:cxnSpLocks/>
            <a:stCxn id="27" idx="2"/>
            <a:endCxn id="81" idx="0"/>
          </p:cNvCxnSpPr>
          <p:nvPr/>
        </p:nvCxnSpPr>
        <p:spPr>
          <a:xfrm rot="16200000" flipH="1">
            <a:off x="6820499" y="4212161"/>
            <a:ext cx="2326775" cy="400002"/>
          </a:xfrm>
          <a:prstGeom prst="bentConnector3">
            <a:avLst>
              <a:gd name="adj1" fmla="val 50000"/>
            </a:avLst>
          </a:prstGeom>
          <a:noFill/>
          <a:ln w="19050" cap="flat" cmpd="sng" algn="ctr">
            <a:solidFill>
              <a:srgbClr val="FF0000"/>
            </a:solidFill>
            <a:prstDash val="solid"/>
            <a:miter lim="800000"/>
            <a:tailEnd type="triangle"/>
          </a:ln>
          <a:effectLst/>
        </p:spPr>
      </p:cxnSp>
      <p:sp>
        <p:nvSpPr>
          <p:cNvPr id="115" name="TextBox 114">
            <a:extLst>
              <a:ext uri="{FF2B5EF4-FFF2-40B4-BE49-F238E27FC236}">
                <a16:creationId xmlns:a16="http://schemas.microsoft.com/office/drawing/2014/main" id="{571FB325-C536-4510-8FED-837B7761A5B0}"/>
              </a:ext>
            </a:extLst>
          </p:cNvPr>
          <p:cNvSpPr txBox="1"/>
          <p:nvPr/>
        </p:nvSpPr>
        <p:spPr>
          <a:xfrm>
            <a:off x="4155862" y="2973464"/>
            <a:ext cx="569631" cy="478311"/>
          </a:xfrm>
          <a:prstGeom prst="rect">
            <a:avLst/>
          </a:prstGeom>
          <a:noFill/>
        </p:spPr>
        <p:txBody>
          <a:bodyPr wrap="square" rtlCol="0">
            <a:spAutoFit/>
          </a:bodyPr>
          <a:lstStyle/>
          <a:p>
            <a:pPr algn="ctr" defTabSz="932597">
              <a:defRPr/>
            </a:pPr>
            <a:r>
              <a:rPr lang="en-US" sz="816" kern="0" dirty="0">
                <a:solidFill>
                  <a:sysClr val="windowText" lastClr="000000"/>
                </a:solidFill>
                <a:latin typeface="Segoe UI Light" panose="020B0502040204020203" pitchFamily="34" charset="0"/>
                <a:cs typeface="Segoe UI Light" panose="020B0502040204020203" pitchFamily="34" charset="0"/>
              </a:rPr>
              <a:t>Express</a:t>
            </a:r>
            <a:br>
              <a:rPr lang="en-US" sz="816" kern="0" dirty="0">
                <a:solidFill>
                  <a:sysClr val="windowText" lastClr="000000"/>
                </a:solidFill>
                <a:latin typeface="Segoe UI Light" panose="020B0502040204020203" pitchFamily="34" charset="0"/>
                <a:cs typeface="Segoe UI Light" panose="020B0502040204020203" pitchFamily="34" charset="0"/>
              </a:rPr>
            </a:br>
            <a:r>
              <a:rPr lang="en-US" sz="816" kern="0" dirty="0">
                <a:solidFill>
                  <a:sysClr val="windowText" lastClr="000000"/>
                </a:solidFill>
                <a:latin typeface="Segoe UI Light" panose="020B0502040204020203" pitchFamily="34" charset="0"/>
                <a:cs typeface="Segoe UI Light" panose="020B0502040204020203" pitchFamily="34" charset="0"/>
              </a:rPr>
              <a:t>Route</a:t>
            </a:r>
            <a:br>
              <a:rPr lang="en-US" sz="816" kern="0" dirty="0">
                <a:solidFill>
                  <a:sysClr val="windowText" lastClr="000000"/>
                </a:solidFill>
                <a:latin typeface="Segoe UI Light" panose="020B0502040204020203" pitchFamily="34" charset="0"/>
                <a:cs typeface="Segoe UI Light" panose="020B0502040204020203" pitchFamily="34" charset="0"/>
              </a:rPr>
            </a:br>
            <a:r>
              <a:rPr lang="en-US" sz="816" kern="0" dirty="0">
                <a:solidFill>
                  <a:sysClr val="windowText" lastClr="000000"/>
                </a:solidFill>
                <a:latin typeface="Segoe UI Light" panose="020B0502040204020203" pitchFamily="34" charset="0"/>
                <a:cs typeface="Segoe UI Light" panose="020B0502040204020203" pitchFamily="34" charset="0"/>
              </a:rPr>
              <a:t>Gateway</a:t>
            </a:r>
          </a:p>
        </p:txBody>
      </p:sp>
      <p:sp>
        <p:nvSpPr>
          <p:cNvPr id="116" name="TextBox 115">
            <a:extLst>
              <a:ext uri="{FF2B5EF4-FFF2-40B4-BE49-F238E27FC236}">
                <a16:creationId xmlns:a16="http://schemas.microsoft.com/office/drawing/2014/main" id="{34E7C57D-A974-4272-B781-1275FE880BD6}"/>
              </a:ext>
            </a:extLst>
          </p:cNvPr>
          <p:cNvSpPr txBox="1"/>
          <p:nvPr/>
        </p:nvSpPr>
        <p:spPr>
          <a:xfrm>
            <a:off x="4169007" y="5864560"/>
            <a:ext cx="569631" cy="478311"/>
          </a:xfrm>
          <a:prstGeom prst="rect">
            <a:avLst/>
          </a:prstGeom>
          <a:noFill/>
        </p:spPr>
        <p:txBody>
          <a:bodyPr wrap="square" rtlCol="0">
            <a:spAutoFit/>
          </a:bodyPr>
          <a:lstStyle/>
          <a:p>
            <a:pPr algn="ctr" defTabSz="932597">
              <a:defRPr/>
            </a:pPr>
            <a:r>
              <a:rPr lang="en-US" sz="816" kern="0" dirty="0">
                <a:solidFill>
                  <a:sysClr val="windowText" lastClr="000000"/>
                </a:solidFill>
                <a:latin typeface="Segoe UI Light" panose="020B0502040204020203" pitchFamily="34" charset="0"/>
                <a:cs typeface="Segoe UI Light" panose="020B0502040204020203" pitchFamily="34" charset="0"/>
              </a:rPr>
              <a:t>Express</a:t>
            </a:r>
            <a:br>
              <a:rPr lang="en-US" sz="816" kern="0" dirty="0">
                <a:solidFill>
                  <a:sysClr val="windowText" lastClr="000000"/>
                </a:solidFill>
                <a:latin typeface="Segoe UI Light" panose="020B0502040204020203" pitchFamily="34" charset="0"/>
                <a:cs typeface="Segoe UI Light" panose="020B0502040204020203" pitchFamily="34" charset="0"/>
              </a:rPr>
            </a:br>
            <a:r>
              <a:rPr lang="en-US" sz="816" kern="0" dirty="0">
                <a:solidFill>
                  <a:sysClr val="windowText" lastClr="000000"/>
                </a:solidFill>
                <a:latin typeface="Segoe UI Light" panose="020B0502040204020203" pitchFamily="34" charset="0"/>
                <a:cs typeface="Segoe UI Light" panose="020B0502040204020203" pitchFamily="34" charset="0"/>
              </a:rPr>
              <a:t>Route</a:t>
            </a:r>
            <a:br>
              <a:rPr lang="en-US" sz="816" kern="0" dirty="0">
                <a:solidFill>
                  <a:sysClr val="windowText" lastClr="000000"/>
                </a:solidFill>
                <a:latin typeface="Segoe UI Light" panose="020B0502040204020203" pitchFamily="34" charset="0"/>
                <a:cs typeface="Segoe UI Light" panose="020B0502040204020203" pitchFamily="34" charset="0"/>
              </a:rPr>
            </a:br>
            <a:r>
              <a:rPr lang="en-US" sz="816" kern="0" dirty="0">
                <a:solidFill>
                  <a:sysClr val="windowText" lastClr="000000"/>
                </a:solidFill>
                <a:latin typeface="Segoe UI Light" panose="020B0502040204020203" pitchFamily="34" charset="0"/>
                <a:cs typeface="Segoe UI Light" panose="020B0502040204020203" pitchFamily="34" charset="0"/>
              </a:rPr>
              <a:t>Gateway</a:t>
            </a:r>
          </a:p>
        </p:txBody>
      </p:sp>
      <p:sp>
        <p:nvSpPr>
          <p:cNvPr id="117" name="Oval 116">
            <a:extLst>
              <a:ext uri="{FF2B5EF4-FFF2-40B4-BE49-F238E27FC236}">
                <a16:creationId xmlns:a16="http://schemas.microsoft.com/office/drawing/2014/main" id="{9F2F40B1-6576-436F-B899-62A005144547}"/>
              </a:ext>
            </a:extLst>
          </p:cNvPr>
          <p:cNvSpPr/>
          <p:nvPr/>
        </p:nvSpPr>
        <p:spPr>
          <a:xfrm>
            <a:off x="3192004" y="6581385"/>
            <a:ext cx="196059" cy="197795"/>
          </a:xfrm>
          <a:prstGeom prst="ellipse">
            <a:avLst/>
          </a:prstGeom>
          <a:solidFill>
            <a:schemeClr val="accent5">
              <a:lumMod val="10000"/>
              <a:lumOff val="90000"/>
            </a:schemeClr>
          </a:solidFill>
          <a:ln w="9525" cap="flat" cmpd="sng" algn="ctr">
            <a:solidFill>
              <a:srgbClr val="5B9BD5">
                <a:shade val="50000"/>
              </a:srgbClr>
            </a:solidFill>
            <a:prstDash val="solid"/>
            <a:miter lim="800000"/>
          </a:ln>
          <a:effectLst/>
        </p:spPr>
        <p:txBody>
          <a:bodyPr rtlCol="0" anchor="ctr"/>
          <a:lstStyle/>
          <a:p>
            <a:pPr algn="ctr" defTabSz="932597">
              <a:defRPr/>
            </a:pPr>
            <a:r>
              <a:rPr lang="en-US" sz="1428" kern="0" dirty="0">
                <a:solidFill>
                  <a:sysClr val="windowText" lastClr="000000"/>
                </a:solidFill>
                <a:latin typeface="Segoe UI Light" panose="020B0502040204020203" pitchFamily="34" charset="0"/>
                <a:cs typeface="Segoe UI Light" panose="020B0502040204020203" pitchFamily="34" charset="0"/>
              </a:rPr>
              <a:t>8</a:t>
            </a:r>
          </a:p>
        </p:txBody>
      </p:sp>
      <p:sp>
        <p:nvSpPr>
          <p:cNvPr id="118" name="Rectangular Callout 159">
            <a:extLst>
              <a:ext uri="{FF2B5EF4-FFF2-40B4-BE49-F238E27FC236}">
                <a16:creationId xmlns:a16="http://schemas.microsoft.com/office/drawing/2014/main" id="{3ED750D6-9001-4EEE-99F8-68F8CEB14A1B}"/>
              </a:ext>
            </a:extLst>
          </p:cNvPr>
          <p:cNvSpPr/>
          <p:nvPr/>
        </p:nvSpPr>
        <p:spPr>
          <a:xfrm>
            <a:off x="3481245" y="6338140"/>
            <a:ext cx="1435554" cy="607126"/>
          </a:xfrm>
          <a:prstGeom prst="wedgeRectCallout">
            <a:avLst>
              <a:gd name="adj1" fmla="val 64348"/>
              <a:gd name="adj2" fmla="val -60520"/>
            </a:avLst>
          </a:prstGeom>
          <a:solidFill>
            <a:schemeClr val="accent5">
              <a:lumMod val="10000"/>
              <a:lumOff val="90000"/>
            </a:schemeClr>
          </a:solidFill>
          <a:ln w="6350" cap="flat" cmpd="sng" algn="ctr">
            <a:solidFill>
              <a:srgbClr val="5B9BD5"/>
            </a:solidFill>
            <a:prstDash val="solid"/>
            <a:miter lim="800000"/>
          </a:ln>
          <a:effectLst/>
        </p:spPr>
        <p:txBody>
          <a:bodyPr rtlCol="0" anchor="ctr"/>
          <a:lstStyle/>
          <a:p>
            <a:pPr algn="ctr" defTabSz="932597">
              <a:defRPr/>
            </a:pPr>
            <a:r>
              <a:rPr lang="en-US" sz="1122" kern="0" dirty="0">
                <a:solidFill>
                  <a:sysClr val="windowText" lastClr="000000"/>
                </a:solidFill>
                <a:latin typeface="Calibri Light" panose="020F0302020204030204"/>
              </a:rPr>
              <a:t>Shutdown VMs when unused – ASR can NOT be used for ASCS</a:t>
            </a:r>
          </a:p>
        </p:txBody>
      </p:sp>
      <p:sp>
        <p:nvSpPr>
          <p:cNvPr id="119" name="Oval 118">
            <a:extLst>
              <a:ext uri="{FF2B5EF4-FFF2-40B4-BE49-F238E27FC236}">
                <a16:creationId xmlns:a16="http://schemas.microsoft.com/office/drawing/2014/main" id="{8BAD7CC6-D06F-41CC-BE0B-1C3D15A0C9F0}"/>
              </a:ext>
            </a:extLst>
          </p:cNvPr>
          <p:cNvSpPr/>
          <p:nvPr/>
        </p:nvSpPr>
        <p:spPr>
          <a:xfrm>
            <a:off x="10169474" y="473871"/>
            <a:ext cx="196059" cy="197795"/>
          </a:xfrm>
          <a:prstGeom prst="ellipse">
            <a:avLst/>
          </a:prstGeom>
          <a:solidFill>
            <a:schemeClr val="accent5">
              <a:lumMod val="10000"/>
              <a:lumOff val="90000"/>
            </a:schemeClr>
          </a:solidFill>
          <a:ln w="9525" cap="flat" cmpd="sng" algn="ctr">
            <a:solidFill>
              <a:srgbClr val="5B9BD5">
                <a:shade val="50000"/>
              </a:srgbClr>
            </a:solidFill>
            <a:prstDash val="solid"/>
            <a:miter lim="800000"/>
          </a:ln>
          <a:effectLst/>
        </p:spPr>
        <p:txBody>
          <a:bodyPr rtlCol="0" anchor="ctr"/>
          <a:lstStyle/>
          <a:p>
            <a:pPr algn="ctr" defTabSz="932597">
              <a:defRPr/>
            </a:pPr>
            <a:r>
              <a:rPr lang="en-US" sz="1428" kern="0" dirty="0">
                <a:solidFill>
                  <a:sysClr val="windowText" lastClr="000000"/>
                </a:solidFill>
                <a:latin typeface="Segoe UI Light" panose="020B0502040204020203" pitchFamily="34" charset="0"/>
                <a:cs typeface="Segoe UI Light" panose="020B0502040204020203" pitchFamily="34" charset="0"/>
              </a:rPr>
              <a:t>3</a:t>
            </a:r>
          </a:p>
        </p:txBody>
      </p:sp>
      <p:sp>
        <p:nvSpPr>
          <p:cNvPr id="120" name="Oval 119">
            <a:extLst>
              <a:ext uri="{FF2B5EF4-FFF2-40B4-BE49-F238E27FC236}">
                <a16:creationId xmlns:a16="http://schemas.microsoft.com/office/drawing/2014/main" id="{2F12C6E9-DF63-48D9-AADD-FDF9D09E4384}"/>
              </a:ext>
            </a:extLst>
          </p:cNvPr>
          <p:cNvSpPr/>
          <p:nvPr/>
        </p:nvSpPr>
        <p:spPr>
          <a:xfrm>
            <a:off x="7247955" y="5776708"/>
            <a:ext cx="196059" cy="197795"/>
          </a:xfrm>
          <a:prstGeom prst="ellipse">
            <a:avLst/>
          </a:prstGeom>
          <a:solidFill>
            <a:schemeClr val="accent5">
              <a:lumMod val="10000"/>
              <a:lumOff val="90000"/>
            </a:schemeClr>
          </a:solidFill>
          <a:ln w="9525" cap="flat" cmpd="sng" algn="ctr">
            <a:solidFill>
              <a:srgbClr val="5B9BD5">
                <a:shade val="50000"/>
              </a:srgbClr>
            </a:solidFill>
            <a:prstDash val="solid"/>
            <a:miter lim="800000"/>
          </a:ln>
          <a:effectLst/>
        </p:spPr>
        <p:txBody>
          <a:bodyPr rtlCol="0" anchor="ctr"/>
          <a:lstStyle/>
          <a:p>
            <a:pPr algn="ctr" defTabSz="932597">
              <a:defRPr/>
            </a:pPr>
            <a:r>
              <a:rPr lang="en-US" sz="1428" kern="0" dirty="0">
                <a:solidFill>
                  <a:sysClr val="windowText" lastClr="000000"/>
                </a:solidFill>
                <a:latin typeface="Segoe UI Light" panose="020B0502040204020203" pitchFamily="34" charset="0"/>
                <a:cs typeface="Segoe UI Light" panose="020B0502040204020203" pitchFamily="34" charset="0"/>
              </a:rPr>
              <a:t>7</a:t>
            </a:r>
          </a:p>
        </p:txBody>
      </p:sp>
      <p:sp>
        <p:nvSpPr>
          <p:cNvPr id="121" name="Rectangular Callout 172">
            <a:extLst>
              <a:ext uri="{FF2B5EF4-FFF2-40B4-BE49-F238E27FC236}">
                <a16:creationId xmlns:a16="http://schemas.microsoft.com/office/drawing/2014/main" id="{663132FB-41F1-489D-A1DE-8938DEA1676B}"/>
              </a:ext>
            </a:extLst>
          </p:cNvPr>
          <p:cNvSpPr/>
          <p:nvPr/>
        </p:nvSpPr>
        <p:spPr>
          <a:xfrm>
            <a:off x="9029593" y="763546"/>
            <a:ext cx="1863377" cy="577635"/>
          </a:xfrm>
          <a:prstGeom prst="wedgeRectCallout">
            <a:avLst>
              <a:gd name="adj1" fmla="val -60743"/>
              <a:gd name="adj2" fmla="val 145462"/>
            </a:avLst>
          </a:prstGeom>
          <a:solidFill>
            <a:schemeClr val="accent5">
              <a:lumMod val="10000"/>
              <a:lumOff val="90000"/>
            </a:schemeClr>
          </a:solidFill>
          <a:ln w="6350" cap="flat" cmpd="sng" algn="ctr">
            <a:solidFill>
              <a:srgbClr val="5B9BD5"/>
            </a:solidFill>
            <a:prstDash val="solid"/>
            <a:miter lim="800000"/>
          </a:ln>
          <a:effectLst/>
        </p:spPr>
        <p:txBody>
          <a:bodyPr rtlCol="0" anchor="ctr"/>
          <a:lstStyle/>
          <a:p>
            <a:pPr algn="ctr" defTabSz="932597">
              <a:defRPr/>
            </a:pPr>
            <a:r>
              <a:rPr lang="en-US" sz="1122" kern="0" dirty="0">
                <a:solidFill>
                  <a:sysClr val="windowText" lastClr="000000"/>
                </a:solidFill>
                <a:latin typeface="Calibri Light" panose="020F0302020204030204"/>
              </a:rPr>
              <a:t>2-node x SQL Server </a:t>
            </a:r>
            <a:r>
              <a:rPr lang="en-US" sz="1122" kern="0" dirty="0" err="1">
                <a:solidFill>
                  <a:sysClr val="windowText" lastClr="000000"/>
                </a:solidFill>
                <a:latin typeface="Calibri Light" panose="020F0302020204030204"/>
              </a:rPr>
              <a:t>AlwaysOn</a:t>
            </a:r>
            <a:r>
              <a:rPr lang="en-US" sz="1122" kern="0" dirty="0">
                <a:solidFill>
                  <a:sysClr val="windowText" lastClr="000000"/>
                </a:solidFill>
                <a:latin typeface="Calibri Light" panose="020F0302020204030204"/>
              </a:rPr>
              <a:t> sync replica</a:t>
            </a:r>
            <a:br>
              <a:rPr lang="en-US" sz="1122" kern="0" dirty="0">
                <a:solidFill>
                  <a:sysClr val="windowText" lastClr="000000"/>
                </a:solidFill>
                <a:latin typeface="Calibri Light" panose="020F0302020204030204"/>
              </a:rPr>
            </a:br>
            <a:r>
              <a:rPr lang="en-US" sz="1122" kern="0" dirty="0">
                <a:solidFill>
                  <a:sysClr val="windowText" lastClr="000000"/>
                </a:solidFill>
                <a:latin typeface="Calibri Light" panose="020F0302020204030204"/>
              </a:rPr>
              <a:t>Uptime SLA : 99.95%</a:t>
            </a:r>
          </a:p>
        </p:txBody>
      </p:sp>
      <p:sp>
        <p:nvSpPr>
          <p:cNvPr id="122" name="Oval 121">
            <a:extLst>
              <a:ext uri="{FF2B5EF4-FFF2-40B4-BE49-F238E27FC236}">
                <a16:creationId xmlns:a16="http://schemas.microsoft.com/office/drawing/2014/main" id="{7D96329F-9FAA-4E7E-80FE-5B14C8CDECE2}"/>
              </a:ext>
            </a:extLst>
          </p:cNvPr>
          <p:cNvSpPr/>
          <p:nvPr/>
        </p:nvSpPr>
        <p:spPr>
          <a:xfrm>
            <a:off x="4261230" y="898337"/>
            <a:ext cx="196059" cy="197795"/>
          </a:xfrm>
          <a:prstGeom prst="ellipse">
            <a:avLst/>
          </a:prstGeom>
          <a:solidFill>
            <a:schemeClr val="accent5">
              <a:lumMod val="10000"/>
              <a:lumOff val="90000"/>
            </a:schemeClr>
          </a:solidFill>
          <a:ln w="9525" cap="flat" cmpd="sng" algn="ctr">
            <a:solidFill>
              <a:srgbClr val="5B9BD5">
                <a:shade val="50000"/>
              </a:srgbClr>
            </a:solidFill>
            <a:prstDash val="solid"/>
            <a:miter lim="800000"/>
          </a:ln>
          <a:effectLst/>
        </p:spPr>
        <p:txBody>
          <a:bodyPr rtlCol="0" anchor="ctr"/>
          <a:lstStyle/>
          <a:p>
            <a:pPr algn="ctr" defTabSz="932597">
              <a:defRPr/>
            </a:pPr>
            <a:r>
              <a:rPr lang="en-US" sz="1428" kern="0" dirty="0">
                <a:solidFill>
                  <a:sysClr val="windowText" lastClr="000000"/>
                </a:solidFill>
                <a:latin typeface="Segoe UI Light" panose="020B0502040204020203" pitchFamily="34" charset="0"/>
                <a:cs typeface="Segoe UI Light" panose="020B0502040204020203" pitchFamily="34" charset="0"/>
              </a:rPr>
              <a:t>4</a:t>
            </a:r>
          </a:p>
        </p:txBody>
      </p:sp>
      <p:sp>
        <p:nvSpPr>
          <p:cNvPr id="123" name="Rectangular Callout 172">
            <a:extLst>
              <a:ext uri="{FF2B5EF4-FFF2-40B4-BE49-F238E27FC236}">
                <a16:creationId xmlns:a16="http://schemas.microsoft.com/office/drawing/2014/main" id="{8858F256-5E67-4B40-9F0F-78F54D83C006}"/>
              </a:ext>
            </a:extLst>
          </p:cNvPr>
          <p:cNvSpPr/>
          <p:nvPr/>
        </p:nvSpPr>
        <p:spPr>
          <a:xfrm>
            <a:off x="4510381" y="926176"/>
            <a:ext cx="1253758" cy="848073"/>
          </a:xfrm>
          <a:prstGeom prst="wedgeRectCallout">
            <a:avLst>
              <a:gd name="adj1" fmla="val 10265"/>
              <a:gd name="adj2" fmla="val 73687"/>
            </a:avLst>
          </a:prstGeom>
          <a:solidFill>
            <a:schemeClr val="accent5">
              <a:lumMod val="10000"/>
              <a:lumOff val="90000"/>
            </a:schemeClr>
          </a:solidFill>
          <a:ln w="6350" cap="flat" cmpd="sng" algn="ctr">
            <a:solidFill>
              <a:srgbClr val="5B9BD5"/>
            </a:solidFill>
            <a:prstDash val="solid"/>
            <a:miter lim="800000"/>
          </a:ln>
          <a:effectLst/>
        </p:spPr>
        <p:txBody>
          <a:bodyPr rtlCol="0" anchor="ctr"/>
          <a:lstStyle/>
          <a:p>
            <a:pPr algn="ctr" defTabSz="932597">
              <a:defRPr/>
            </a:pPr>
            <a:r>
              <a:rPr lang="en-US" sz="1122" kern="0" dirty="0">
                <a:solidFill>
                  <a:sysClr val="windowText" lastClr="000000"/>
                </a:solidFill>
                <a:latin typeface="Calibri Light" panose="020F0302020204030204"/>
              </a:rPr>
              <a:t>Highly available SAP ASCS and SOFS Clusters – VM uptime SLA : 99.95%</a:t>
            </a:r>
          </a:p>
        </p:txBody>
      </p:sp>
      <p:sp>
        <p:nvSpPr>
          <p:cNvPr id="124" name="Rectangle 123">
            <a:extLst>
              <a:ext uri="{FF2B5EF4-FFF2-40B4-BE49-F238E27FC236}">
                <a16:creationId xmlns:a16="http://schemas.microsoft.com/office/drawing/2014/main" id="{3A0DAF52-99D4-478D-80CD-B70F089268BE}"/>
              </a:ext>
            </a:extLst>
          </p:cNvPr>
          <p:cNvSpPr/>
          <p:nvPr/>
        </p:nvSpPr>
        <p:spPr>
          <a:xfrm>
            <a:off x="4856158" y="5003286"/>
            <a:ext cx="1039755" cy="660210"/>
          </a:xfrm>
          <a:prstGeom prst="rect">
            <a:avLst/>
          </a:prstGeom>
          <a:noFill/>
          <a:ln w="12700" cap="flat" cmpd="sng" algn="ctr">
            <a:solidFill>
              <a:srgbClr val="5B9BD5">
                <a:shade val="50000"/>
              </a:srgbClr>
            </a:solidFill>
            <a:prstDash val="dash"/>
            <a:miter lim="800000"/>
          </a:ln>
          <a:effectLst/>
        </p:spPr>
        <p:txBody>
          <a:bodyPr lIns="9326" rIns="27978" rtlCol="0" anchor="t" anchorCtr="0"/>
          <a:lstStyle/>
          <a:p>
            <a:pPr lvl="0" algn="ctr">
              <a:defRPr/>
            </a:pPr>
            <a:r>
              <a:rPr lang="en-US" sz="714" kern="0" dirty="0">
                <a:solidFill>
                  <a:prstClr val="black"/>
                </a:solidFill>
                <a:latin typeface="Segoe UI Light" panose="020B0502040204020203" pitchFamily="34" charset="0"/>
                <a:cs typeface="Segoe UI Light" panose="020B0502040204020203" pitchFamily="34" charset="0"/>
              </a:rPr>
              <a:t>Availability Set SAP ASCS</a:t>
            </a:r>
          </a:p>
        </p:txBody>
      </p:sp>
      <p:sp>
        <p:nvSpPr>
          <p:cNvPr id="125" name="Rectangle 124">
            <a:extLst>
              <a:ext uri="{FF2B5EF4-FFF2-40B4-BE49-F238E27FC236}">
                <a16:creationId xmlns:a16="http://schemas.microsoft.com/office/drawing/2014/main" id="{54EBD591-9CFB-4A5C-A459-E7C1656565CD}"/>
              </a:ext>
            </a:extLst>
          </p:cNvPr>
          <p:cNvSpPr/>
          <p:nvPr/>
        </p:nvSpPr>
        <p:spPr>
          <a:xfrm>
            <a:off x="5992511" y="5339213"/>
            <a:ext cx="805328" cy="982333"/>
          </a:xfrm>
          <a:prstGeom prst="rect">
            <a:avLst/>
          </a:prstGeom>
          <a:noFill/>
          <a:ln w="12700" cap="flat" cmpd="sng" algn="ctr">
            <a:solidFill>
              <a:srgbClr val="5B9BD5">
                <a:shade val="50000"/>
              </a:srgbClr>
            </a:solidFill>
            <a:prstDash val="dash"/>
            <a:miter lim="800000"/>
          </a:ln>
          <a:effectLst/>
        </p:spPr>
        <p:txBody>
          <a:bodyPr lIns="9326" rIns="27978" rtlCol="0" anchor="t" anchorCtr="0"/>
          <a:lstStyle/>
          <a:p>
            <a:pPr algn="ctr" defTabSz="932597">
              <a:defRPr/>
            </a:pPr>
            <a:r>
              <a:rPr lang="en-US" sz="816" kern="0" dirty="0">
                <a:solidFill>
                  <a:prstClr val="black"/>
                </a:solidFill>
                <a:latin typeface="Segoe UI Light" panose="020B0502040204020203" pitchFamily="34" charset="0"/>
                <a:cs typeface="Segoe UI Light" panose="020B0502040204020203" pitchFamily="34" charset="0"/>
              </a:rPr>
              <a:t>Availability Set</a:t>
            </a:r>
            <a:br>
              <a:rPr lang="en-US" sz="816" kern="0" dirty="0">
                <a:solidFill>
                  <a:prstClr val="black"/>
                </a:solidFill>
                <a:latin typeface="Segoe UI Light" panose="020B0502040204020203" pitchFamily="34" charset="0"/>
                <a:cs typeface="Segoe UI Light" panose="020B0502040204020203" pitchFamily="34" charset="0"/>
              </a:rPr>
            </a:br>
            <a:r>
              <a:rPr lang="en-US" sz="816" kern="0" dirty="0">
                <a:solidFill>
                  <a:prstClr val="black"/>
                </a:solidFill>
                <a:latin typeface="Segoe UI Light" panose="020B0502040204020203" pitchFamily="34" charset="0"/>
                <a:cs typeface="Segoe UI Light" panose="020B0502040204020203" pitchFamily="34" charset="0"/>
              </a:rPr>
              <a:t>SAP AP</a:t>
            </a:r>
          </a:p>
        </p:txBody>
      </p:sp>
      <p:sp>
        <p:nvSpPr>
          <p:cNvPr id="126" name="Rectangle 125">
            <a:extLst>
              <a:ext uri="{FF2B5EF4-FFF2-40B4-BE49-F238E27FC236}">
                <a16:creationId xmlns:a16="http://schemas.microsoft.com/office/drawing/2014/main" id="{DBB37559-8665-49CF-B62F-257C6B4BF7EB}"/>
              </a:ext>
            </a:extLst>
          </p:cNvPr>
          <p:cNvSpPr/>
          <p:nvPr/>
        </p:nvSpPr>
        <p:spPr>
          <a:xfrm>
            <a:off x="4863864" y="5736490"/>
            <a:ext cx="1039755" cy="598939"/>
          </a:xfrm>
          <a:prstGeom prst="rect">
            <a:avLst/>
          </a:prstGeom>
          <a:noFill/>
          <a:ln w="12700" cap="flat" cmpd="sng" algn="ctr">
            <a:solidFill>
              <a:srgbClr val="5B9BD5">
                <a:shade val="50000"/>
              </a:srgbClr>
            </a:solidFill>
            <a:prstDash val="dash"/>
            <a:miter lim="800000"/>
          </a:ln>
          <a:effectLst/>
        </p:spPr>
        <p:txBody>
          <a:bodyPr lIns="9326" rIns="27978" rtlCol="0" anchor="t" anchorCtr="0"/>
          <a:lstStyle/>
          <a:p>
            <a:pPr algn="ctr" defTabSz="932597">
              <a:defRPr/>
            </a:pPr>
            <a:r>
              <a:rPr lang="en-US" sz="816" kern="0" dirty="0">
                <a:solidFill>
                  <a:prstClr val="black"/>
                </a:solidFill>
                <a:latin typeface="Segoe UI Light" panose="020B0502040204020203" pitchFamily="34" charset="0"/>
                <a:cs typeface="Segoe UI Light" panose="020B0502040204020203" pitchFamily="34" charset="0"/>
              </a:rPr>
              <a:t>Availability Set</a:t>
            </a:r>
            <a:br>
              <a:rPr lang="en-US" sz="816" kern="0" dirty="0">
                <a:solidFill>
                  <a:prstClr val="black"/>
                </a:solidFill>
                <a:latin typeface="Segoe UI Light" panose="020B0502040204020203" pitchFamily="34" charset="0"/>
                <a:cs typeface="Segoe UI Light" panose="020B0502040204020203" pitchFamily="34" charset="0"/>
              </a:rPr>
            </a:br>
            <a:r>
              <a:rPr lang="en-US" sz="816" kern="0" dirty="0">
                <a:solidFill>
                  <a:prstClr val="black"/>
                </a:solidFill>
                <a:latin typeface="Segoe UI Light" panose="020B0502040204020203" pitchFamily="34" charset="0"/>
                <a:cs typeface="Segoe UI Light" panose="020B0502040204020203" pitchFamily="34" charset="0"/>
              </a:rPr>
              <a:t>Scale Out File Server</a:t>
            </a:r>
          </a:p>
        </p:txBody>
      </p:sp>
      <p:pic>
        <p:nvPicPr>
          <p:cNvPr id="127" name="Picture 126">
            <a:extLst>
              <a:ext uri="{FF2B5EF4-FFF2-40B4-BE49-F238E27FC236}">
                <a16:creationId xmlns:a16="http://schemas.microsoft.com/office/drawing/2014/main" id="{B363A08B-3771-4E6B-A10A-18508275ED66}"/>
              </a:ext>
            </a:extLst>
          </p:cNvPr>
          <p:cNvPicPr>
            <a:picLocks noChangeAspect="1"/>
          </p:cNvPicPr>
          <p:nvPr/>
        </p:nvPicPr>
        <p:blipFill>
          <a:blip r:embed="rId10" cstate="email">
            <a:duotone>
              <a:srgbClr val="E7E6E6">
                <a:shade val="45000"/>
                <a:satMod val="135000"/>
              </a:srgbClr>
              <a:prstClr val="white"/>
            </a:duotone>
            <a:extLst>
              <a:ext uri="{28A0092B-C50C-407E-A947-70E740481C1C}">
                <a14:useLocalDpi xmlns:a14="http://schemas.microsoft.com/office/drawing/2010/main"/>
              </a:ext>
            </a:extLst>
          </a:blip>
          <a:stretch>
            <a:fillRect/>
          </a:stretch>
        </p:blipFill>
        <p:spPr>
          <a:xfrm>
            <a:off x="5111782" y="6029706"/>
            <a:ext cx="249331" cy="249331"/>
          </a:xfrm>
          <a:prstGeom prst="rect">
            <a:avLst/>
          </a:prstGeom>
        </p:spPr>
      </p:pic>
      <p:pic>
        <p:nvPicPr>
          <p:cNvPr id="128" name="Picture 127">
            <a:extLst>
              <a:ext uri="{FF2B5EF4-FFF2-40B4-BE49-F238E27FC236}">
                <a16:creationId xmlns:a16="http://schemas.microsoft.com/office/drawing/2014/main" id="{B02FE68F-FA29-4499-83C9-A93AC3258580}"/>
              </a:ext>
            </a:extLst>
          </p:cNvPr>
          <p:cNvPicPr>
            <a:picLocks noChangeAspect="1"/>
          </p:cNvPicPr>
          <p:nvPr/>
        </p:nvPicPr>
        <p:blipFill>
          <a:blip r:embed="rId10" cstate="email">
            <a:duotone>
              <a:srgbClr val="E7E6E6">
                <a:shade val="45000"/>
                <a:satMod val="135000"/>
              </a:srgbClr>
              <a:prstClr val="white"/>
            </a:duotone>
            <a:extLst>
              <a:ext uri="{28A0092B-C50C-407E-A947-70E740481C1C}">
                <a14:useLocalDpi xmlns:a14="http://schemas.microsoft.com/office/drawing/2010/main"/>
              </a:ext>
            </a:extLst>
          </a:blip>
          <a:stretch>
            <a:fillRect/>
          </a:stretch>
        </p:blipFill>
        <p:spPr>
          <a:xfrm>
            <a:off x="5450707" y="6028327"/>
            <a:ext cx="249331" cy="249331"/>
          </a:xfrm>
          <a:prstGeom prst="rect">
            <a:avLst/>
          </a:prstGeom>
        </p:spPr>
      </p:pic>
      <p:pic>
        <p:nvPicPr>
          <p:cNvPr id="129" name="Picture 128">
            <a:extLst>
              <a:ext uri="{FF2B5EF4-FFF2-40B4-BE49-F238E27FC236}">
                <a16:creationId xmlns:a16="http://schemas.microsoft.com/office/drawing/2014/main" id="{5A5A6811-C10F-434A-A062-D779F58D630F}"/>
              </a:ext>
            </a:extLst>
          </p:cNvPr>
          <p:cNvPicPr>
            <a:picLocks noChangeAspect="1"/>
          </p:cNvPicPr>
          <p:nvPr/>
        </p:nvPicPr>
        <p:blipFill>
          <a:blip r:embed="rId10" cstate="email">
            <a:duotone>
              <a:srgbClr val="E7E6E6">
                <a:shade val="45000"/>
                <a:satMod val="135000"/>
              </a:srgbClr>
              <a:prstClr val="white"/>
            </a:duotone>
            <a:extLst>
              <a:ext uri="{28A0092B-C50C-407E-A947-70E740481C1C}">
                <a14:useLocalDpi xmlns:a14="http://schemas.microsoft.com/office/drawing/2010/main"/>
              </a:ext>
            </a:extLst>
          </a:blip>
          <a:stretch>
            <a:fillRect/>
          </a:stretch>
        </p:blipFill>
        <p:spPr>
          <a:xfrm>
            <a:off x="5082118" y="5306910"/>
            <a:ext cx="305074" cy="305074"/>
          </a:xfrm>
          <a:prstGeom prst="rect">
            <a:avLst/>
          </a:prstGeom>
        </p:spPr>
      </p:pic>
      <p:pic>
        <p:nvPicPr>
          <p:cNvPr id="130" name="Picture 3">
            <a:extLst>
              <a:ext uri="{FF2B5EF4-FFF2-40B4-BE49-F238E27FC236}">
                <a16:creationId xmlns:a16="http://schemas.microsoft.com/office/drawing/2014/main" id="{638B97CE-A1AA-4CC7-AAB7-DAB99C8B0E8A}"/>
              </a:ext>
            </a:extLst>
          </p:cNvPr>
          <p:cNvPicPr>
            <a:picLocks noChangeAspect="1"/>
          </p:cNvPicPr>
          <p:nvPr/>
        </p:nvPicPr>
        <p:blipFill>
          <a:blip r:embed="rId21" cstate="print">
            <a:duotone>
              <a:srgbClr val="E7E6E6">
                <a:shade val="45000"/>
                <a:satMod val="135000"/>
              </a:srgbClr>
              <a:prstClr val="white"/>
            </a:duotone>
            <a:extLst>
              <a:ext uri="{28A0092B-C50C-407E-A947-70E740481C1C}">
                <a14:useLocalDpi xmlns:a14="http://schemas.microsoft.com/office/drawing/2010/main"/>
              </a:ext>
            </a:extLst>
          </a:blip>
          <a:stretch>
            <a:fillRect/>
          </a:stretch>
        </p:blipFill>
        <p:spPr>
          <a:xfrm>
            <a:off x="5120679" y="5385340"/>
            <a:ext cx="293098" cy="149479"/>
          </a:xfrm>
          <a:prstGeom prst="rect">
            <a:avLst/>
          </a:prstGeom>
        </p:spPr>
      </p:pic>
      <p:pic>
        <p:nvPicPr>
          <p:cNvPr id="131" name="Picture 130">
            <a:extLst>
              <a:ext uri="{FF2B5EF4-FFF2-40B4-BE49-F238E27FC236}">
                <a16:creationId xmlns:a16="http://schemas.microsoft.com/office/drawing/2014/main" id="{F35CDCA7-CC07-48F5-BFF8-AD6309D3FF45}"/>
              </a:ext>
            </a:extLst>
          </p:cNvPr>
          <p:cNvPicPr>
            <a:picLocks noChangeAspect="1"/>
          </p:cNvPicPr>
          <p:nvPr/>
        </p:nvPicPr>
        <p:blipFill>
          <a:blip r:embed="rId10" cstate="email">
            <a:duotone>
              <a:srgbClr val="E7E6E6">
                <a:shade val="45000"/>
                <a:satMod val="135000"/>
              </a:srgbClr>
              <a:prstClr val="white"/>
            </a:duotone>
            <a:extLst>
              <a:ext uri="{28A0092B-C50C-407E-A947-70E740481C1C}">
                <a14:useLocalDpi xmlns:a14="http://schemas.microsoft.com/office/drawing/2010/main"/>
              </a:ext>
            </a:extLst>
          </a:blip>
          <a:stretch>
            <a:fillRect/>
          </a:stretch>
        </p:blipFill>
        <p:spPr>
          <a:xfrm>
            <a:off x="5427166" y="5317834"/>
            <a:ext cx="305074" cy="305074"/>
          </a:xfrm>
          <a:prstGeom prst="rect">
            <a:avLst/>
          </a:prstGeom>
        </p:spPr>
      </p:pic>
      <p:pic>
        <p:nvPicPr>
          <p:cNvPr id="132" name="Picture 3">
            <a:extLst>
              <a:ext uri="{FF2B5EF4-FFF2-40B4-BE49-F238E27FC236}">
                <a16:creationId xmlns:a16="http://schemas.microsoft.com/office/drawing/2014/main" id="{8DF9FBFC-E0D2-4336-80E5-C50DFF76D280}"/>
              </a:ext>
            </a:extLst>
          </p:cNvPr>
          <p:cNvPicPr>
            <a:picLocks noChangeAspect="1"/>
          </p:cNvPicPr>
          <p:nvPr/>
        </p:nvPicPr>
        <p:blipFill>
          <a:blip r:embed="rId21" cstate="print">
            <a:duotone>
              <a:srgbClr val="E7E6E6">
                <a:shade val="45000"/>
                <a:satMod val="135000"/>
              </a:srgbClr>
              <a:prstClr val="white"/>
            </a:duotone>
            <a:extLst>
              <a:ext uri="{28A0092B-C50C-407E-A947-70E740481C1C}">
                <a14:useLocalDpi xmlns:a14="http://schemas.microsoft.com/office/drawing/2010/main"/>
              </a:ext>
            </a:extLst>
          </a:blip>
          <a:stretch>
            <a:fillRect/>
          </a:stretch>
        </p:blipFill>
        <p:spPr>
          <a:xfrm>
            <a:off x="5465727" y="5396265"/>
            <a:ext cx="293098" cy="149479"/>
          </a:xfrm>
          <a:prstGeom prst="rect">
            <a:avLst/>
          </a:prstGeom>
        </p:spPr>
      </p:pic>
      <p:pic>
        <p:nvPicPr>
          <p:cNvPr id="133" name="Picture 132">
            <a:extLst>
              <a:ext uri="{FF2B5EF4-FFF2-40B4-BE49-F238E27FC236}">
                <a16:creationId xmlns:a16="http://schemas.microsoft.com/office/drawing/2014/main" id="{04EB0011-B263-44B5-A4F0-736D23C91C52}"/>
              </a:ext>
            </a:extLst>
          </p:cNvPr>
          <p:cNvPicPr>
            <a:picLocks noChangeAspect="1"/>
          </p:cNvPicPr>
          <p:nvPr/>
        </p:nvPicPr>
        <p:blipFill>
          <a:blip r:embed="rId10" cstate="email">
            <a:duotone>
              <a:srgbClr val="E7E6E6">
                <a:shade val="45000"/>
                <a:satMod val="135000"/>
              </a:srgbClr>
              <a:prstClr val="white"/>
            </a:duotone>
            <a:extLst>
              <a:ext uri="{28A0092B-C50C-407E-A947-70E740481C1C}">
                <a14:useLocalDpi xmlns:a14="http://schemas.microsoft.com/office/drawing/2010/main"/>
              </a:ext>
            </a:extLst>
          </a:blip>
          <a:stretch>
            <a:fillRect/>
          </a:stretch>
        </p:blipFill>
        <p:spPr>
          <a:xfrm>
            <a:off x="6349144" y="5633300"/>
            <a:ext cx="427691" cy="422358"/>
          </a:xfrm>
          <a:prstGeom prst="rect">
            <a:avLst/>
          </a:prstGeom>
        </p:spPr>
      </p:pic>
      <p:pic>
        <p:nvPicPr>
          <p:cNvPr id="134" name="Picture 3">
            <a:extLst>
              <a:ext uri="{FF2B5EF4-FFF2-40B4-BE49-F238E27FC236}">
                <a16:creationId xmlns:a16="http://schemas.microsoft.com/office/drawing/2014/main" id="{05974520-40D3-43BB-A50B-E830F757C4F3}"/>
              </a:ext>
            </a:extLst>
          </p:cNvPr>
          <p:cNvPicPr>
            <a:picLocks noChangeAspect="1"/>
          </p:cNvPicPr>
          <p:nvPr/>
        </p:nvPicPr>
        <p:blipFill>
          <a:blip r:embed="rId21" cstate="print">
            <a:duotone>
              <a:srgbClr val="E7E6E6">
                <a:shade val="45000"/>
                <a:satMod val="135000"/>
              </a:srgbClr>
              <a:prstClr val="white"/>
            </a:duotone>
            <a:extLst>
              <a:ext uri="{28A0092B-C50C-407E-A947-70E740481C1C}">
                <a14:useLocalDpi xmlns:a14="http://schemas.microsoft.com/office/drawing/2010/main"/>
              </a:ext>
            </a:extLst>
          </a:blip>
          <a:stretch>
            <a:fillRect/>
          </a:stretch>
        </p:blipFill>
        <p:spPr>
          <a:xfrm>
            <a:off x="6407175" y="5761873"/>
            <a:ext cx="410904" cy="206948"/>
          </a:xfrm>
          <a:prstGeom prst="rect">
            <a:avLst/>
          </a:prstGeom>
        </p:spPr>
      </p:pic>
      <p:pic>
        <p:nvPicPr>
          <p:cNvPr id="135" name="Picture 134">
            <a:extLst>
              <a:ext uri="{FF2B5EF4-FFF2-40B4-BE49-F238E27FC236}">
                <a16:creationId xmlns:a16="http://schemas.microsoft.com/office/drawing/2014/main" id="{00260789-BDFD-4E46-8805-E84781D67F42}"/>
              </a:ext>
            </a:extLst>
          </p:cNvPr>
          <p:cNvPicPr>
            <a:picLocks noChangeAspect="1"/>
          </p:cNvPicPr>
          <p:nvPr/>
        </p:nvPicPr>
        <p:blipFill>
          <a:blip r:embed="rId10" cstate="email">
            <a:duotone>
              <a:srgbClr val="E7E6E6">
                <a:shade val="45000"/>
                <a:satMod val="135000"/>
              </a:srgbClr>
              <a:prstClr val="white"/>
            </a:duotone>
            <a:extLst>
              <a:ext uri="{28A0092B-C50C-407E-A947-70E740481C1C}">
                <a14:useLocalDpi xmlns:a14="http://schemas.microsoft.com/office/drawing/2010/main"/>
              </a:ext>
            </a:extLst>
          </a:blip>
          <a:stretch>
            <a:fillRect/>
          </a:stretch>
        </p:blipFill>
        <p:spPr>
          <a:xfrm>
            <a:off x="6195195" y="5696391"/>
            <a:ext cx="427691" cy="422358"/>
          </a:xfrm>
          <a:prstGeom prst="rect">
            <a:avLst/>
          </a:prstGeom>
        </p:spPr>
      </p:pic>
      <p:pic>
        <p:nvPicPr>
          <p:cNvPr id="136" name="Picture 3">
            <a:extLst>
              <a:ext uri="{FF2B5EF4-FFF2-40B4-BE49-F238E27FC236}">
                <a16:creationId xmlns:a16="http://schemas.microsoft.com/office/drawing/2014/main" id="{8D624375-310E-4422-97F0-4BA2D34944D9}"/>
              </a:ext>
            </a:extLst>
          </p:cNvPr>
          <p:cNvPicPr>
            <a:picLocks noChangeAspect="1"/>
          </p:cNvPicPr>
          <p:nvPr/>
        </p:nvPicPr>
        <p:blipFill>
          <a:blip r:embed="rId21" cstate="print">
            <a:duotone>
              <a:srgbClr val="E7E6E6">
                <a:shade val="45000"/>
                <a:satMod val="135000"/>
              </a:srgbClr>
              <a:prstClr val="white"/>
            </a:duotone>
            <a:extLst>
              <a:ext uri="{28A0092B-C50C-407E-A947-70E740481C1C}">
                <a14:useLocalDpi xmlns:a14="http://schemas.microsoft.com/office/drawing/2010/main"/>
              </a:ext>
            </a:extLst>
          </a:blip>
          <a:stretch>
            <a:fillRect/>
          </a:stretch>
        </p:blipFill>
        <p:spPr>
          <a:xfrm>
            <a:off x="6253226" y="5871592"/>
            <a:ext cx="410904" cy="206948"/>
          </a:xfrm>
          <a:prstGeom prst="rect">
            <a:avLst/>
          </a:prstGeom>
        </p:spPr>
      </p:pic>
      <p:pic>
        <p:nvPicPr>
          <p:cNvPr id="137" name="Picture 136">
            <a:extLst>
              <a:ext uri="{FF2B5EF4-FFF2-40B4-BE49-F238E27FC236}">
                <a16:creationId xmlns:a16="http://schemas.microsoft.com/office/drawing/2014/main" id="{2B5CF474-A0E0-45D8-9598-244387BEE2A2}"/>
              </a:ext>
            </a:extLst>
          </p:cNvPr>
          <p:cNvPicPr>
            <a:picLocks noChangeAspect="1"/>
          </p:cNvPicPr>
          <p:nvPr/>
        </p:nvPicPr>
        <p:blipFill>
          <a:blip r:embed="rId10" cstate="email">
            <a:duotone>
              <a:srgbClr val="E7E6E6">
                <a:shade val="45000"/>
                <a:satMod val="135000"/>
              </a:srgbClr>
              <a:prstClr val="white"/>
            </a:duotone>
            <a:extLst>
              <a:ext uri="{28A0092B-C50C-407E-A947-70E740481C1C}">
                <a14:useLocalDpi xmlns:a14="http://schemas.microsoft.com/office/drawing/2010/main"/>
              </a:ext>
            </a:extLst>
          </a:blip>
          <a:stretch>
            <a:fillRect/>
          </a:stretch>
        </p:blipFill>
        <p:spPr>
          <a:xfrm>
            <a:off x="5977660" y="5812989"/>
            <a:ext cx="427691" cy="422358"/>
          </a:xfrm>
          <a:prstGeom prst="rect">
            <a:avLst/>
          </a:prstGeom>
        </p:spPr>
      </p:pic>
      <p:pic>
        <p:nvPicPr>
          <p:cNvPr id="138" name="Picture 3">
            <a:extLst>
              <a:ext uri="{FF2B5EF4-FFF2-40B4-BE49-F238E27FC236}">
                <a16:creationId xmlns:a16="http://schemas.microsoft.com/office/drawing/2014/main" id="{7D5D5B24-7502-4401-A9BC-4E4441FC78D2}"/>
              </a:ext>
            </a:extLst>
          </p:cNvPr>
          <p:cNvPicPr>
            <a:picLocks noChangeAspect="1"/>
          </p:cNvPicPr>
          <p:nvPr/>
        </p:nvPicPr>
        <p:blipFill>
          <a:blip r:embed="rId21" cstate="print">
            <a:duotone>
              <a:srgbClr val="E7E6E6">
                <a:shade val="45000"/>
                <a:satMod val="135000"/>
              </a:srgbClr>
              <a:prstClr val="white"/>
            </a:duotone>
            <a:extLst>
              <a:ext uri="{28A0092B-C50C-407E-A947-70E740481C1C}">
                <a14:useLocalDpi xmlns:a14="http://schemas.microsoft.com/office/drawing/2010/main"/>
              </a:ext>
            </a:extLst>
          </a:blip>
          <a:stretch>
            <a:fillRect/>
          </a:stretch>
        </p:blipFill>
        <p:spPr>
          <a:xfrm>
            <a:off x="6035691" y="5941563"/>
            <a:ext cx="410904" cy="206948"/>
          </a:xfrm>
          <a:prstGeom prst="rect">
            <a:avLst/>
          </a:prstGeom>
        </p:spPr>
      </p:pic>
      <p:pic>
        <p:nvPicPr>
          <p:cNvPr id="139" name="Picture 2" descr="Image result for SQL Server logo">
            <a:extLst>
              <a:ext uri="{FF2B5EF4-FFF2-40B4-BE49-F238E27FC236}">
                <a16:creationId xmlns:a16="http://schemas.microsoft.com/office/drawing/2014/main" id="{62F6D40A-DA30-418D-9313-2399A672DC3A}"/>
              </a:ext>
            </a:extLst>
          </p:cNvPr>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7269306" y="2824884"/>
            <a:ext cx="833368" cy="212249"/>
          </a:xfrm>
          <a:prstGeom prst="rect">
            <a:avLst/>
          </a:prstGeom>
          <a:solidFill>
            <a:sysClr val="window" lastClr="FFFFFF"/>
          </a:solidFill>
        </p:spPr>
      </p:pic>
      <p:pic>
        <p:nvPicPr>
          <p:cNvPr id="140" name="Picture 2" descr="Image result for SQL Server logo">
            <a:extLst>
              <a:ext uri="{FF2B5EF4-FFF2-40B4-BE49-F238E27FC236}">
                <a16:creationId xmlns:a16="http://schemas.microsoft.com/office/drawing/2014/main" id="{F21CF31C-5FEF-4A6B-BBE6-27F402218E33}"/>
              </a:ext>
            </a:extLst>
          </p:cNvPr>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8143047" y="2827824"/>
            <a:ext cx="833368" cy="212249"/>
          </a:xfrm>
          <a:prstGeom prst="rect">
            <a:avLst/>
          </a:prstGeom>
          <a:solidFill>
            <a:sysClr val="window" lastClr="FFFFFF"/>
          </a:solidFill>
        </p:spPr>
      </p:pic>
      <p:pic>
        <p:nvPicPr>
          <p:cNvPr id="141" name="Picture 2" descr="Image result for SQL Server logo">
            <a:extLst>
              <a:ext uri="{FF2B5EF4-FFF2-40B4-BE49-F238E27FC236}">
                <a16:creationId xmlns:a16="http://schemas.microsoft.com/office/drawing/2014/main" id="{645787D4-C869-4B55-9BBC-B5B0C2F3D5CA}"/>
              </a:ext>
            </a:extLst>
          </p:cNvPr>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7726674" y="5798381"/>
            <a:ext cx="833368" cy="212249"/>
          </a:xfrm>
          <a:prstGeom prst="rect">
            <a:avLst/>
          </a:prstGeom>
          <a:solidFill>
            <a:sysClr val="window" lastClr="FFFFFF"/>
          </a:solidFill>
        </p:spPr>
      </p:pic>
      <p:pic>
        <p:nvPicPr>
          <p:cNvPr id="142" name="Picture 141">
            <a:extLst>
              <a:ext uri="{FF2B5EF4-FFF2-40B4-BE49-F238E27FC236}">
                <a16:creationId xmlns:a16="http://schemas.microsoft.com/office/drawing/2014/main" id="{014A46CF-DF2F-4425-B3DE-DB7981CCBA80}"/>
              </a:ext>
            </a:extLst>
          </p:cNvPr>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5349684" y="2166751"/>
            <a:ext cx="149325" cy="149325"/>
          </a:xfrm>
          <a:prstGeom prst="rect">
            <a:avLst/>
          </a:prstGeom>
        </p:spPr>
      </p:pic>
      <p:pic>
        <p:nvPicPr>
          <p:cNvPr id="143" name="Picture 142">
            <a:extLst>
              <a:ext uri="{FF2B5EF4-FFF2-40B4-BE49-F238E27FC236}">
                <a16:creationId xmlns:a16="http://schemas.microsoft.com/office/drawing/2014/main" id="{828A7262-9E38-49BD-B859-85A0AC605CBE}"/>
              </a:ext>
            </a:extLst>
          </p:cNvPr>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8066355" y="2460585"/>
            <a:ext cx="149325" cy="149325"/>
          </a:xfrm>
          <a:prstGeom prst="rect">
            <a:avLst/>
          </a:prstGeom>
        </p:spPr>
      </p:pic>
      <p:pic>
        <p:nvPicPr>
          <p:cNvPr id="144" name="Picture 143">
            <a:extLst>
              <a:ext uri="{FF2B5EF4-FFF2-40B4-BE49-F238E27FC236}">
                <a16:creationId xmlns:a16="http://schemas.microsoft.com/office/drawing/2014/main" id="{98173B5F-2F8C-4032-97C5-012D4E835B43}"/>
              </a:ext>
            </a:extLst>
          </p:cNvPr>
          <p:cNvPicPr>
            <a:picLocks noChangeAspect="1"/>
          </p:cNvPicPr>
          <p:nvPr/>
        </p:nvPicPr>
        <p:blipFill>
          <a:blip r:embed="rId24"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24894" y="5147679"/>
            <a:ext cx="149325" cy="149325"/>
          </a:xfrm>
          <a:prstGeom prst="rect">
            <a:avLst/>
          </a:prstGeom>
        </p:spPr>
      </p:pic>
      <p:sp>
        <p:nvSpPr>
          <p:cNvPr id="145" name="Rectangular Callout 172">
            <a:extLst>
              <a:ext uri="{FF2B5EF4-FFF2-40B4-BE49-F238E27FC236}">
                <a16:creationId xmlns:a16="http://schemas.microsoft.com/office/drawing/2014/main" id="{9321C8B5-CFF6-48CB-AEA9-AC88B536E485}"/>
              </a:ext>
            </a:extLst>
          </p:cNvPr>
          <p:cNvSpPr/>
          <p:nvPr/>
        </p:nvSpPr>
        <p:spPr>
          <a:xfrm>
            <a:off x="9272584" y="3657414"/>
            <a:ext cx="1297560" cy="548228"/>
          </a:xfrm>
          <a:prstGeom prst="wedgeRectCallout">
            <a:avLst>
              <a:gd name="adj1" fmla="val -21766"/>
              <a:gd name="adj2" fmla="val -100337"/>
            </a:avLst>
          </a:prstGeom>
          <a:solidFill>
            <a:srgbClr val="FFFF00"/>
          </a:solidFill>
          <a:ln w="6350" cap="flat" cmpd="sng" algn="ctr">
            <a:solidFill>
              <a:srgbClr val="5B9BD5"/>
            </a:solidFill>
            <a:prstDash val="solid"/>
            <a:miter lim="800000"/>
          </a:ln>
          <a:effectLst/>
        </p:spPr>
        <p:txBody>
          <a:bodyPr rtlCol="0" anchor="ctr"/>
          <a:lstStyle/>
          <a:p>
            <a:pPr algn="ctr" defTabSz="932597">
              <a:defRPr/>
            </a:pPr>
            <a:r>
              <a:rPr lang="en-US" sz="1122" kern="0" dirty="0">
                <a:solidFill>
                  <a:sysClr val="windowText" lastClr="000000"/>
                </a:solidFill>
                <a:latin typeface="Calibri Light" panose="020F0302020204030204"/>
              </a:rPr>
              <a:t>Domain controller,</a:t>
            </a:r>
            <a:br>
              <a:rPr lang="en-US" sz="1122" kern="0" dirty="0">
                <a:solidFill>
                  <a:sysClr val="windowText" lastClr="000000"/>
                </a:solidFill>
                <a:latin typeface="Calibri Light" panose="020F0302020204030204"/>
              </a:rPr>
            </a:br>
            <a:r>
              <a:rPr lang="en-US" sz="1122" kern="0" dirty="0">
                <a:solidFill>
                  <a:sysClr val="windowText" lastClr="000000"/>
                </a:solidFill>
                <a:latin typeface="Calibri Light" panose="020F0302020204030204"/>
              </a:rPr>
              <a:t>Azure Backup Server (SCDPM)</a:t>
            </a:r>
          </a:p>
        </p:txBody>
      </p:sp>
      <p:sp>
        <p:nvSpPr>
          <p:cNvPr id="146" name="Oval 145">
            <a:extLst>
              <a:ext uri="{FF2B5EF4-FFF2-40B4-BE49-F238E27FC236}">
                <a16:creationId xmlns:a16="http://schemas.microsoft.com/office/drawing/2014/main" id="{428BAB38-C9FA-42A6-BA3C-EB415C2F982A}"/>
              </a:ext>
            </a:extLst>
          </p:cNvPr>
          <p:cNvSpPr/>
          <p:nvPr/>
        </p:nvSpPr>
        <p:spPr>
          <a:xfrm>
            <a:off x="10612237" y="3773429"/>
            <a:ext cx="196059" cy="197795"/>
          </a:xfrm>
          <a:prstGeom prst="ellipse">
            <a:avLst/>
          </a:prstGeom>
          <a:solidFill>
            <a:srgbClr val="FFFF00"/>
          </a:solidFill>
          <a:ln w="9525" cap="flat" cmpd="sng" algn="ctr">
            <a:solidFill>
              <a:srgbClr val="5B9BD5">
                <a:shade val="50000"/>
              </a:srgbClr>
            </a:solidFill>
            <a:prstDash val="solid"/>
            <a:miter lim="800000"/>
          </a:ln>
          <a:effectLst/>
        </p:spPr>
        <p:txBody>
          <a:bodyPr rtlCol="0" anchor="ctr"/>
          <a:lstStyle/>
          <a:p>
            <a:pPr algn="ctr" defTabSz="932597">
              <a:defRPr/>
            </a:pPr>
            <a:r>
              <a:rPr lang="en-US" sz="1428" kern="0" dirty="0">
                <a:solidFill>
                  <a:sysClr val="windowText" lastClr="000000"/>
                </a:solidFill>
                <a:latin typeface="Segoe UI Light" panose="020B0502040204020203" pitchFamily="34" charset="0"/>
                <a:cs typeface="Segoe UI Light" panose="020B0502040204020203" pitchFamily="34" charset="0"/>
              </a:rPr>
              <a:t>5</a:t>
            </a:r>
          </a:p>
        </p:txBody>
      </p:sp>
      <p:sp>
        <p:nvSpPr>
          <p:cNvPr id="147" name="Rectangular Callout 172">
            <a:extLst>
              <a:ext uri="{FF2B5EF4-FFF2-40B4-BE49-F238E27FC236}">
                <a16:creationId xmlns:a16="http://schemas.microsoft.com/office/drawing/2014/main" id="{E0AC5386-D90F-4AA7-96DD-E5B0E79E498E}"/>
              </a:ext>
            </a:extLst>
          </p:cNvPr>
          <p:cNvSpPr/>
          <p:nvPr/>
        </p:nvSpPr>
        <p:spPr>
          <a:xfrm>
            <a:off x="2608204" y="1220077"/>
            <a:ext cx="1226920" cy="721656"/>
          </a:xfrm>
          <a:prstGeom prst="wedgeRectCallout">
            <a:avLst>
              <a:gd name="adj1" fmla="val 86089"/>
              <a:gd name="adj2" fmla="val 53854"/>
            </a:avLst>
          </a:prstGeom>
          <a:solidFill>
            <a:schemeClr val="accent5">
              <a:lumMod val="10000"/>
              <a:lumOff val="90000"/>
            </a:schemeClr>
          </a:solidFill>
          <a:ln w="6350" cap="flat" cmpd="sng" algn="ctr">
            <a:solidFill>
              <a:srgbClr val="5B9BD5"/>
            </a:solidFill>
            <a:prstDash val="solid"/>
            <a:miter lim="800000"/>
          </a:ln>
          <a:effectLst/>
        </p:spPr>
        <p:txBody>
          <a:bodyPr rtlCol="0" anchor="ctr"/>
          <a:lstStyle/>
          <a:p>
            <a:pPr algn="ctr" defTabSz="932597">
              <a:defRPr/>
            </a:pPr>
            <a:r>
              <a:rPr lang="en-US" sz="1122" kern="0" dirty="0">
                <a:solidFill>
                  <a:sysClr val="windowText" lastClr="000000"/>
                </a:solidFill>
                <a:latin typeface="Calibri Light" panose="020F0302020204030204"/>
              </a:rPr>
              <a:t>ER Gateway</a:t>
            </a:r>
            <a:br>
              <a:rPr lang="en-US" sz="1122" kern="0" dirty="0">
                <a:solidFill>
                  <a:sysClr val="windowText" lastClr="000000"/>
                </a:solidFill>
                <a:latin typeface="Calibri Light" panose="020F0302020204030204"/>
              </a:rPr>
            </a:br>
            <a:r>
              <a:rPr lang="en-US" sz="1122" kern="0" dirty="0">
                <a:solidFill>
                  <a:sysClr val="windowText" lastClr="000000"/>
                </a:solidFill>
                <a:latin typeface="Calibri Light" panose="020F0302020204030204"/>
              </a:rPr>
              <a:t>Standard (1Gbps)</a:t>
            </a:r>
            <a:br>
              <a:rPr lang="en-US" sz="1122" kern="0" dirty="0">
                <a:solidFill>
                  <a:sysClr val="windowText" lastClr="000000"/>
                </a:solidFill>
                <a:latin typeface="Calibri Light" panose="020F0302020204030204"/>
              </a:rPr>
            </a:br>
            <a:r>
              <a:rPr lang="en-US" sz="1122" kern="0" dirty="0">
                <a:solidFill>
                  <a:sysClr val="windowText" lastClr="000000"/>
                </a:solidFill>
                <a:latin typeface="Calibri Light" panose="020F0302020204030204"/>
              </a:rPr>
              <a:t>or High (2Gbps)</a:t>
            </a:r>
          </a:p>
        </p:txBody>
      </p:sp>
      <p:sp>
        <p:nvSpPr>
          <p:cNvPr id="148" name="Oval 147">
            <a:extLst>
              <a:ext uri="{FF2B5EF4-FFF2-40B4-BE49-F238E27FC236}">
                <a16:creationId xmlns:a16="http://schemas.microsoft.com/office/drawing/2014/main" id="{D09A9A36-1CC7-4277-86CC-9837EE69E2CF}"/>
              </a:ext>
            </a:extLst>
          </p:cNvPr>
          <p:cNvSpPr/>
          <p:nvPr/>
        </p:nvSpPr>
        <p:spPr>
          <a:xfrm>
            <a:off x="2328079" y="1532203"/>
            <a:ext cx="196059" cy="197795"/>
          </a:xfrm>
          <a:prstGeom prst="ellipse">
            <a:avLst/>
          </a:prstGeom>
          <a:solidFill>
            <a:schemeClr val="accent5">
              <a:lumMod val="10000"/>
              <a:lumOff val="90000"/>
            </a:schemeClr>
          </a:solidFill>
          <a:ln w="9525" cap="flat" cmpd="sng" algn="ctr">
            <a:solidFill>
              <a:srgbClr val="5B9BD5">
                <a:shade val="50000"/>
              </a:srgbClr>
            </a:solidFill>
            <a:prstDash val="solid"/>
            <a:miter lim="800000"/>
          </a:ln>
          <a:effectLst/>
        </p:spPr>
        <p:txBody>
          <a:bodyPr rtlCol="0" anchor="ctr"/>
          <a:lstStyle/>
          <a:p>
            <a:pPr algn="ctr" defTabSz="932597">
              <a:defRPr/>
            </a:pPr>
            <a:r>
              <a:rPr lang="en-US" sz="1428" kern="0" dirty="0">
                <a:solidFill>
                  <a:sysClr val="windowText" lastClr="000000"/>
                </a:solidFill>
                <a:latin typeface="Segoe UI Light" panose="020B0502040204020203" pitchFamily="34" charset="0"/>
                <a:cs typeface="Segoe UI Light" panose="020B0502040204020203" pitchFamily="34" charset="0"/>
              </a:rPr>
              <a:t>2</a:t>
            </a:r>
          </a:p>
        </p:txBody>
      </p:sp>
      <p:sp>
        <p:nvSpPr>
          <p:cNvPr id="149" name="Rectangular Callout 172">
            <a:extLst>
              <a:ext uri="{FF2B5EF4-FFF2-40B4-BE49-F238E27FC236}">
                <a16:creationId xmlns:a16="http://schemas.microsoft.com/office/drawing/2014/main" id="{9B8F7609-F3F1-4DB7-BCD0-0539796D43C1}"/>
              </a:ext>
            </a:extLst>
          </p:cNvPr>
          <p:cNvSpPr/>
          <p:nvPr/>
        </p:nvSpPr>
        <p:spPr>
          <a:xfrm>
            <a:off x="10994649" y="765284"/>
            <a:ext cx="1297560" cy="548228"/>
          </a:xfrm>
          <a:prstGeom prst="wedgeRectCallout">
            <a:avLst>
              <a:gd name="adj1" fmla="val -39537"/>
              <a:gd name="adj2" fmla="val 80958"/>
            </a:avLst>
          </a:prstGeom>
          <a:solidFill>
            <a:schemeClr val="accent5">
              <a:lumMod val="10000"/>
              <a:lumOff val="90000"/>
            </a:schemeClr>
          </a:solidFill>
          <a:ln w="6350" cap="flat" cmpd="sng" algn="ctr">
            <a:solidFill>
              <a:srgbClr val="5B9BD5"/>
            </a:solidFill>
            <a:prstDash val="solid"/>
            <a:miter lim="800000"/>
          </a:ln>
          <a:effectLst/>
        </p:spPr>
        <p:txBody>
          <a:bodyPr rtlCol="0" anchor="ctr"/>
          <a:lstStyle/>
          <a:p>
            <a:pPr algn="ctr" defTabSz="932597">
              <a:defRPr/>
            </a:pPr>
            <a:r>
              <a:rPr lang="en-US" sz="1122" kern="0" dirty="0">
                <a:solidFill>
                  <a:sysClr val="windowText" lastClr="000000"/>
                </a:solidFill>
                <a:latin typeface="Calibri Light" panose="020F0302020204030204"/>
              </a:rPr>
              <a:t>OMS Log Analytics,</a:t>
            </a:r>
            <a:br>
              <a:rPr lang="en-US" sz="1122" kern="0" dirty="0">
                <a:solidFill>
                  <a:sysClr val="windowText" lastClr="000000"/>
                </a:solidFill>
                <a:latin typeface="Calibri Light" panose="020F0302020204030204"/>
              </a:rPr>
            </a:br>
            <a:r>
              <a:rPr lang="en-US" sz="1122" kern="0" dirty="0">
                <a:solidFill>
                  <a:sysClr val="windowText" lastClr="000000"/>
                </a:solidFill>
                <a:latin typeface="Calibri Light" panose="020F0302020204030204"/>
              </a:rPr>
              <a:t>Backup </a:t>
            </a:r>
          </a:p>
        </p:txBody>
      </p:sp>
      <p:sp>
        <p:nvSpPr>
          <p:cNvPr id="150" name="Oval 149">
            <a:extLst>
              <a:ext uri="{FF2B5EF4-FFF2-40B4-BE49-F238E27FC236}">
                <a16:creationId xmlns:a16="http://schemas.microsoft.com/office/drawing/2014/main" id="{22F227C4-EFCF-4A48-99F8-12EA8DD58F1F}"/>
              </a:ext>
            </a:extLst>
          </p:cNvPr>
          <p:cNvSpPr/>
          <p:nvPr/>
        </p:nvSpPr>
        <p:spPr>
          <a:xfrm>
            <a:off x="11616892" y="529270"/>
            <a:ext cx="196059" cy="197795"/>
          </a:xfrm>
          <a:prstGeom prst="ellipse">
            <a:avLst/>
          </a:prstGeom>
          <a:solidFill>
            <a:schemeClr val="accent5">
              <a:lumMod val="10000"/>
              <a:lumOff val="90000"/>
            </a:schemeClr>
          </a:solidFill>
          <a:ln w="9525" cap="flat" cmpd="sng" algn="ctr">
            <a:solidFill>
              <a:srgbClr val="5B9BD5">
                <a:shade val="50000"/>
              </a:srgbClr>
            </a:solidFill>
            <a:prstDash val="solid"/>
            <a:miter lim="800000"/>
          </a:ln>
          <a:effectLst/>
        </p:spPr>
        <p:txBody>
          <a:bodyPr rtlCol="0" anchor="ctr"/>
          <a:lstStyle/>
          <a:p>
            <a:pPr algn="ctr" defTabSz="932597">
              <a:defRPr/>
            </a:pPr>
            <a:r>
              <a:rPr lang="en-US" sz="1428" kern="0" dirty="0">
                <a:solidFill>
                  <a:sysClr val="windowText" lastClr="000000"/>
                </a:solidFill>
                <a:latin typeface="Segoe UI Light" panose="020B0502040204020203" pitchFamily="34" charset="0"/>
                <a:cs typeface="Segoe UI Light" panose="020B0502040204020203" pitchFamily="34" charset="0"/>
              </a:rPr>
              <a:t>6</a:t>
            </a:r>
          </a:p>
        </p:txBody>
      </p:sp>
      <p:sp>
        <p:nvSpPr>
          <p:cNvPr id="151" name="Rectangular Callout 172">
            <a:extLst>
              <a:ext uri="{FF2B5EF4-FFF2-40B4-BE49-F238E27FC236}">
                <a16:creationId xmlns:a16="http://schemas.microsoft.com/office/drawing/2014/main" id="{485EC792-097A-4913-B3F5-2F03814E0227}"/>
              </a:ext>
            </a:extLst>
          </p:cNvPr>
          <p:cNvSpPr/>
          <p:nvPr/>
        </p:nvSpPr>
        <p:spPr>
          <a:xfrm>
            <a:off x="6865628" y="5100507"/>
            <a:ext cx="1083731" cy="643650"/>
          </a:xfrm>
          <a:prstGeom prst="wedgeRectCallout">
            <a:avLst>
              <a:gd name="adj1" fmla="val 39131"/>
              <a:gd name="adj2" fmla="val 73706"/>
            </a:avLst>
          </a:prstGeom>
          <a:solidFill>
            <a:schemeClr val="accent5">
              <a:lumMod val="10000"/>
              <a:lumOff val="90000"/>
            </a:schemeClr>
          </a:solidFill>
          <a:ln w="6350" cap="flat" cmpd="sng" algn="ctr">
            <a:solidFill>
              <a:srgbClr val="5B9BD5"/>
            </a:solidFill>
            <a:prstDash val="solid"/>
            <a:miter lim="800000"/>
          </a:ln>
          <a:effectLst/>
        </p:spPr>
        <p:txBody>
          <a:bodyPr rtlCol="0" anchor="ctr"/>
          <a:lstStyle/>
          <a:p>
            <a:pPr algn="ctr" defTabSz="932597">
              <a:defRPr/>
            </a:pPr>
            <a:r>
              <a:rPr lang="en-US" sz="1122" kern="0" dirty="0">
                <a:solidFill>
                  <a:sysClr val="windowText" lastClr="000000"/>
                </a:solidFill>
                <a:latin typeface="Calibri Light" panose="020F0302020204030204"/>
              </a:rPr>
              <a:t>SQL Server </a:t>
            </a:r>
            <a:r>
              <a:rPr lang="en-US" sz="1122" kern="0" dirty="0" err="1">
                <a:solidFill>
                  <a:sysClr val="windowText" lastClr="000000"/>
                </a:solidFill>
                <a:latin typeface="Calibri Light" panose="020F0302020204030204"/>
              </a:rPr>
              <a:t>AlwaysOn</a:t>
            </a:r>
            <a:r>
              <a:rPr lang="en-US" sz="1122" kern="0" dirty="0">
                <a:solidFill>
                  <a:sysClr val="windowText" lastClr="000000"/>
                </a:solidFill>
                <a:latin typeface="Calibri Light" panose="020F0302020204030204"/>
              </a:rPr>
              <a:t> </a:t>
            </a:r>
            <a:br>
              <a:rPr lang="en-US" sz="1122" kern="0" dirty="0">
                <a:solidFill>
                  <a:sysClr val="windowText" lastClr="000000"/>
                </a:solidFill>
                <a:latin typeface="Calibri Light" panose="020F0302020204030204"/>
              </a:rPr>
            </a:br>
            <a:r>
              <a:rPr lang="en-US" sz="1122" kern="0" dirty="0" err="1">
                <a:solidFill>
                  <a:sysClr val="windowText" lastClr="000000"/>
                </a:solidFill>
                <a:latin typeface="Calibri Light" panose="020F0302020204030204"/>
              </a:rPr>
              <a:t>async</a:t>
            </a:r>
            <a:r>
              <a:rPr lang="en-US" sz="1122" kern="0" dirty="0">
                <a:solidFill>
                  <a:sysClr val="windowText" lastClr="000000"/>
                </a:solidFill>
                <a:latin typeface="Calibri Light" panose="020F0302020204030204"/>
              </a:rPr>
              <a:t> replica</a:t>
            </a:r>
            <a:br>
              <a:rPr lang="en-US" sz="1122" kern="0" dirty="0">
                <a:solidFill>
                  <a:sysClr val="windowText" lastClr="000000"/>
                </a:solidFill>
                <a:latin typeface="Calibri Light" panose="020F0302020204030204"/>
              </a:rPr>
            </a:br>
            <a:r>
              <a:rPr lang="en-US" sz="1122" kern="0" dirty="0">
                <a:solidFill>
                  <a:sysClr val="windowText" lastClr="000000"/>
                </a:solidFill>
                <a:latin typeface="Calibri Light" panose="020F0302020204030204"/>
              </a:rPr>
              <a:t>use smaller VM</a:t>
            </a:r>
          </a:p>
        </p:txBody>
      </p:sp>
    </p:spTree>
    <p:extLst>
      <p:ext uri="{BB962C8B-B14F-4D97-AF65-F5344CB8AC3E}">
        <p14:creationId xmlns:p14="http://schemas.microsoft.com/office/powerpoint/2010/main" val="31786448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3"/>
                                        </p:tgtEl>
                                        <p:attrNameLst>
                                          <p:attrName>style.visibility</p:attrName>
                                        </p:attrNameLst>
                                      </p:cBhvr>
                                      <p:to>
                                        <p:strVal val="visible"/>
                                      </p:to>
                                    </p:set>
                                    <p:animEffect transition="in" filter="fade">
                                      <p:cBhvr>
                                        <p:cTn id="7" dur="1000"/>
                                        <p:tgtEl>
                                          <p:spTgt spid="103"/>
                                        </p:tgtEl>
                                      </p:cBhvr>
                                    </p:animEffect>
                                    <p:anim calcmode="lin" valueType="num">
                                      <p:cBhvr>
                                        <p:cTn id="8" dur="1000" fill="hold"/>
                                        <p:tgtEl>
                                          <p:spTgt spid="103"/>
                                        </p:tgtEl>
                                        <p:attrNameLst>
                                          <p:attrName>ppt_x</p:attrName>
                                        </p:attrNameLst>
                                      </p:cBhvr>
                                      <p:tavLst>
                                        <p:tav tm="0">
                                          <p:val>
                                            <p:strVal val="#ppt_x"/>
                                          </p:val>
                                        </p:tav>
                                        <p:tav tm="100000">
                                          <p:val>
                                            <p:strVal val="#ppt_x"/>
                                          </p:val>
                                        </p:tav>
                                      </p:tavLst>
                                    </p:anim>
                                    <p:anim calcmode="lin" valueType="num">
                                      <p:cBhvr>
                                        <p:cTn id="9" dur="1000" fill="hold"/>
                                        <p:tgtEl>
                                          <p:spTgt spid="10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05"/>
                                        </p:tgtEl>
                                        <p:attrNameLst>
                                          <p:attrName>style.visibility</p:attrName>
                                        </p:attrNameLst>
                                      </p:cBhvr>
                                      <p:to>
                                        <p:strVal val="visible"/>
                                      </p:to>
                                    </p:set>
                                    <p:animEffect transition="in" filter="fade">
                                      <p:cBhvr>
                                        <p:cTn id="12" dur="1000"/>
                                        <p:tgtEl>
                                          <p:spTgt spid="105"/>
                                        </p:tgtEl>
                                      </p:cBhvr>
                                    </p:animEffect>
                                    <p:anim calcmode="lin" valueType="num">
                                      <p:cBhvr>
                                        <p:cTn id="13" dur="1000" fill="hold"/>
                                        <p:tgtEl>
                                          <p:spTgt spid="105"/>
                                        </p:tgtEl>
                                        <p:attrNameLst>
                                          <p:attrName>ppt_x</p:attrName>
                                        </p:attrNameLst>
                                      </p:cBhvr>
                                      <p:tavLst>
                                        <p:tav tm="0">
                                          <p:val>
                                            <p:strVal val="#ppt_x"/>
                                          </p:val>
                                        </p:tav>
                                        <p:tav tm="100000">
                                          <p:val>
                                            <p:strVal val="#ppt_x"/>
                                          </p:val>
                                        </p:tav>
                                      </p:tavLst>
                                    </p:anim>
                                    <p:anim calcmode="lin" valueType="num">
                                      <p:cBhvr>
                                        <p:cTn id="14" dur="1000" fill="hold"/>
                                        <p:tgtEl>
                                          <p:spTgt spid="105"/>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10"/>
                                        </p:tgtEl>
                                        <p:attrNameLst>
                                          <p:attrName>style.visibility</p:attrName>
                                        </p:attrNameLst>
                                      </p:cBhvr>
                                      <p:to>
                                        <p:strVal val="visible"/>
                                      </p:to>
                                    </p:set>
                                    <p:animEffect transition="in" filter="fade">
                                      <p:cBhvr>
                                        <p:cTn id="17" dur="1000"/>
                                        <p:tgtEl>
                                          <p:spTgt spid="110"/>
                                        </p:tgtEl>
                                      </p:cBhvr>
                                    </p:animEffect>
                                    <p:anim calcmode="lin" valueType="num">
                                      <p:cBhvr>
                                        <p:cTn id="18" dur="1000" fill="hold"/>
                                        <p:tgtEl>
                                          <p:spTgt spid="110"/>
                                        </p:tgtEl>
                                        <p:attrNameLst>
                                          <p:attrName>ppt_x</p:attrName>
                                        </p:attrNameLst>
                                      </p:cBhvr>
                                      <p:tavLst>
                                        <p:tav tm="0">
                                          <p:val>
                                            <p:strVal val="#ppt_x"/>
                                          </p:val>
                                        </p:tav>
                                        <p:tav tm="100000">
                                          <p:val>
                                            <p:strVal val="#ppt_x"/>
                                          </p:val>
                                        </p:tav>
                                      </p:tavLst>
                                    </p:anim>
                                    <p:anim calcmode="lin" valueType="num">
                                      <p:cBhvr>
                                        <p:cTn id="19" dur="1000" fill="hold"/>
                                        <p:tgtEl>
                                          <p:spTgt spid="110"/>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122"/>
                                        </p:tgtEl>
                                        <p:attrNameLst>
                                          <p:attrName>style.visibility</p:attrName>
                                        </p:attrNameLst>
                                      </p:cBhvr>
                                      <p:to>
                                        <p:strVal val="visible"/>
                                      </p:to>
                                    </p:set>
                                    <p:animEffect transition="in" filter="fade">
                                      <p:cBhvr>
                                        <p:cTn id="24" dur="1000"/>
                                        <p:tgtEl>
                                          <p:spTgt spid="122"/>
                                        </p:tgtEl>
                                      </p:cBhvr>
                                    </p:animEffect>
                                    <p:anim calcmode="lin" valueType="num">
                                      <p:cBhvr>
                                        <p:cTn id="25" dur="1000" fill="hold"/>
                                        <p:tgtEl>
                                          <p:spTgt spid="122"/>
                                        </p:tgtEl>
                                        <p:attrNameLst>
                                          <p:attrName>ppt_x</p:attrName>
                                        </p:attrNameLst>
                                      </p:cBhvr>
                                      <p:tavLst>
                                        <p:tav tm="0">
                                          <p:val>
                                            <p:strVal val="#ppt_x"/>
                                          </p:val>
                                        </p:tav>
                                        <p:tav tm="100000">
                                          <p:val>
                                            <p:strVal val="#ppt_x"/>
                                          </p:val>
                                        </p:tav>
                                      </p:tavLst>
                                    </p:anim>
                                    <p:anim calcmode="lin" valueType="num">
                                      <p:cBhvr>
                                        <p:cTn id="26" dur="1000" fill="hold"/>
                                        <p:tgtEl>
                                          <p:spTgt spid="122"/>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123"/>
                                        </p:tgtEl>
                                        <p:attrNameLst>
                                          <p:attrName>style.visibility</p:attrName>
                                        </p:attrNameLst>
                                      </p:cBhvr>
                                      <p:to>
                                        <p:strVal val="visible"/>
                                      </p:to>
                                    </p:set>
                                    <p:animEffect transition="in" filter="fade">
                                      <p:cBhvr>
                                        <p:cTn id="29" dur="1000"/>
                                        <p:tgtEl>
                                          <p:spTgt spid="123"/>
                                        </p:tgtEl>
                                      </p:cBhvr>
                                    </p:animEffect>
                                    <p:anim calcmode="lin" valueType="num">
                                      <p:cBhvr>
                                        <p:cTn id="30" dur="1000" fill="hold"/>
                                        <p:tgtEl>
                                          <p:spTgt spid="123"/>
                                        </p:tgtEl>
                                        <p:attrNameLst>
                                          <p:attrName>ppt_x</p:attrName>
                                        </p:attrNameLst>
                                      </p:cBhvr>
                                      <p:tavLst>
                                        <p:tav tm="0">
                                          <p:val>
                                            <p:strVal val="#ppt_x"/>
                                          </p:val>
                                        </p:tav>
                                        <p:tav tm="100000">
                                          <p:val>
                                            <p:strVal val="#ppt_x"/>
                                          </p:val>
                                        </p:tav>
                                      </p:tavLst>
                                    </p:anim>
                                    <p:anim calcmode="lin" valueType="num">
                                      <p:cBhvr>
                                        <p:cTn id="31" dur="1000" fill="hold"/>
                                        <p:tgtEl>
                                          <p:spTgt spid="123"/>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grpId="0" nodeType="clickEffect">
                                  <p:stCondLst>
                                    <p:cond delay="0"/>
                                  </p:stCondLst>
                                  <p:childTnLst>
                                    <p:set>
                                      <p:cBhvr>
                                        <p:cTn id="35" dur="1" fill="hold">
                                          <p:stCondLst>
                                            <p:cond delay="0"/>
                                          </p:stCondLst>
                                        </p:cTn>
                                        <p:tgtEl>
                                          <p:spTgt spid="121"/>
                                        </p:tgtEl>
                                        <p:attrNameLst>
                                          <p:attrName>style.visibility</p:attrName>
                                        </p:attrNameLst>
                                      </p:cBhvr>
                                      <p:to>
                                        <p:strVal val="visible"/>
                                      </p:to>
                                    </p:set>
                                    <p:animEffect transition="in" filter="fade">
                                      <p:cBhvr>
                                        <p:cTn id="36" dur="1000"/>
                                        <p:tgtEl>
                                          <p:spTgt spid="121"/>
                                        </p:tgtEl>
                                      </p:cBhvr>
                                    </p:animEffect>
                                    <p:anim calcmode="lin" valueType="num">
                                      <p:cBhvr>
                                        <p:cTn id="37" dur="1000" fill="hold"/>
                                        <p:tgtEl>
                                          <p:spTgt spid="121"/>
                                        </p:tgtEl>
                                        <p:attrNameLst>
                                          <p:attrName>ppt_x</p:attrName>
                                        </p:attrNameLst>
                                      </p:cBhvr>
                                      <p:tavLst>
                                        <p:tav tm="0">
                                          <p:val>
                                            <p:strVal val="#ppt_x"/>
                                          </p:val>
                                        </p:tav>
                                        <p:tav tm="100000">
                                          <p:val>
                                            <p:strVal val="#ppt_x"/>
                                          </p:val>
                                        </p:tav>
                                      </p:tavLst>
                                    </p:anim>
                                    <p:anim calcmode="lin" valueType="num">
                                      <p:cBhvr>
                                        <p:cTn id="38" dur="1000" fill="hold"/>
                                        <p:tgtEl>
                                          <p:spTgt spid="121"/>
                                        </p:tgtEl>
                                        <p:attrNameLst>
                                          <p:attrName>ppt_y</p:attrName>
                                        </p:attrNameLst>
                                      </p:cBhvr>
                                      <p:tavLst>
                                        <p:tav tm="0">
                                          <p:val>
                                            <p:strVal val="#ppt_y+.1"/>
                                          </p:val>
                                        </p:tav>
                                        <p:tav tm="100000">
                                          <p:val>
                                            <p:strVal val="#ppt_y"/>
                                          </p:val>
                                        </p:tav>
                                      </p:tavLst>
                                    </p:anim>
                                  </p:childTnLst>
                                </p:cTn>
                              </p:par>
                              <p:par>
                                <p:cTn id="39" presetID="42" presetClass="entr" presetSubtype="0" fill="hold" grpId="0" nodeType="withEffect">
                                  <p:stCondLst>
                                    <p:cond delay="0"/>
                                  </p:stCondLst>
                                  <p:childTnLst>
                                    <p:set>
                                      <p:cBhvr>
                                        <p:cTn id="40" dur="1" fill="hold">
                                          <p:stCondLst>
                                            <p:cond delay="0"/>
                                          </p:stCondLst>
                                        </p:cTn>
                                        <p:tgtEl>
                                          <p:spTgt spid="119"/>
                                        </p:tgtEl>
                                        <p:attrNameLst>
                                          <p:attrName>style.visibility</p:attrName>
                                        </p:attrNameLst>
                                      </p:cBhvr>
                                      <p:to>
                                        <p:strVal val="visible"/>
                                      </p:to>
                                    </p:set>
                                    <p:animEffect transition="in" filter="fade">
                                      <p:cBhvr>
                                        <p:cTn id="41" dur="1000"/>
                                        <p:tgtEl>
                                          <p:spTgt spid="119"/>
                                        </p:tgtEl>
                                      </p:cBhvr>
                                    </p:animEffect>
                                    <p:anim calcmode="lin" valueType="num">
                                      <p:cBhvr>
                                        <p:cTn id="42" dur="1000" fill="hold"/>
                                        <p:tgtEl>
                                          <p:spTgt spid="119"/>
                                        </p:tgtEl>
                                        <p:attrNameLst>
                                          <p:attrName>ppt_x</p:attrName>
                                        </p:attrNameLst>
                                      </p:cBhvr>
                                      <p:tavLst>
                                        <p:tav tm="0">
                                          <p:val>
                                            <p:strVal val="#ppt_x"/>
                                          </p:val>
                                        </p:tav>
                                        <p:tav tm="100000">
                                          <p:val>
                                            <p:strVal val="#ppt_x"/>
                                          </p:val>
                                        </p:tav>
                                      </p:tavLst>
                                    </p:anim>
                                    <p:anim calcmode="lin" valueType="num">
                                      <p:cBhvr>
                                        <p:cTn id="43" dur="1000" fill="hold"/>
                                        <p:tgtEl>
                                          <p:spTgt spid="119"/>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42" presetClass="entr" presetSubtype="0" fill="hold" grpId="0" nodeType="clickEffect">
                                  <p:stCondLst>
                                    <p:cond delay="0"/>
                                  </p:stCondLst>
                                  <p:childTnLst>
                                    <p:set>
                                      <p:cBhvr>
                                        <p:cTn id="47" dur="1" fill="hold">
                                          <p:stCondLst>
                                            <p:cond delay="0"/>
                                          </p:stCondLst>
                                        </p:cTn>
                                        <p:tgtEl>
                                          <p:spTgt spid="120"/>
                                        </p:tgtEl>
                                        <p:attrNameLst>
                                          <p:attrName>style.visibility</p:attrName>
                                        </p:attrNameLst>
                                      </p:cBhvr>
                                      <p:to>
                                        <p:strVal val="visible"/>
                                      </p:to>
                                    </p:set>
                                    <p:animEffect transition="in" filter="fade">
                                      <p:cBhvr>
                                        <p:cTn id="48" dur="1000"/>
                                        <p:tgtEl>
                                          <p:spTgt spid="120"/>
                                        </p:tgtEl>
                                      </p:cBhvr>
                                    </p:animEffect>
                                    <p:anim calcmode="lin" valueType="num">
                                      <p:cBhvr>
                                        <p:cTn id="49" dur="1000" fill="hold"/>
                                        <p:tgtEl>
                                          <p:spTgt spid="120"/>
                                        </p:tgtEl>
                                        <p:attrNameLst>
                                          <p:attrName>ppt_x</p:attrName>
                                        </p:attrNameLst>
                                      </p:cBhvr>
                                      <p:tavLst>
                                        <p:tav tm="0">
                                          <p:val>
                                            <p:strVal val="#ppt_x"/>
                                          </p:val>
                                        </p:tav>
                                        <p:tav tm="100000">
                                          <p:val>
                                            <p:strVal val="#ppt_x"/>
                                          </p:val>
                                        </p:tav>
                                      </p:tavLst>
                                    </p:anim>
                                    <p:anim calcmode="lin" valueType="num">
                                      <p:cBhvr>
                                        <p:cTn id="50" dur="1000" fill="hold"/>
                                        <p:tgtEl>
                                          <p:spTgt spid="120"/>
                                        </p:tgtEl>
                                        <p:attrNameLst>
                                          <p:attrName>ppt_y</p:attrName>
                                        </p:attrNameLst>
                                      </p:cBhvr>
                                      <p:tavLst>
                                        <p:tav tm="0">
                                          <p:val>
                                            <p:strVal val="#ppt_y+.1"/>
                                          </p:val>
                                        </p:tav>
                                        <p:tav tm="100000">
                                          <p:val>
                                            <p:strVal val="#ppt_y"/>
                                          </p:val>
                                        </p:tav>
                                      </p:tavLst>
                                    </p:anim>
                                  </p:childTnLst>
                                </p:cTn>
                              </p:par>
                              <p:par>
                                <p:cTn id="51" presetID="42" presetClass="entr" presetSubtype="0" fill="hold" grpId="0" nodeType="withEffect">
                                  <p:stCondLst>
                                    <p:cond delay="0"/>
                                  </p:stCondLst>
                                  <p:childTnLst>
                                    <p:set>
                                      <p:cBhvr>
                                        <p:cTn id="52" dur="1" fill="hold">
                                          <p:stCondLst>
                                            <p:cond delay="0"/>
                                          </p:stCondLst>
                                        </p:cTn>
                                        <p:tgtEl>
                                          <p:spTgt spid="151"/>
                                        </p:tgtEl>
                                        <p:attrNameLst>
                                          <p:attrName>style.visibility</p:attrName>
                                        </p:attrNameLst>
                                      </p:cBhvr>
                                      <p:to>
                                        <p:strVal val="visible"/>
                                      </p:to>
                                    </p:set>
                                    <p:animEffect transition="in" filter="fade">
                                      <p:cBhvr>
                                        <p:cTn id="53" dur="1000"/>
                                        <p:tgtEl>
                                          <p:spTgt spid="151"/>
                                        </p:tgtEl>
                                      </p:cBhvr>
                                    </p:animEffect>
                                    <p:anim calcmode="lin" valueType="num">
                                      <p:cBhvr>
                                        <p:cTn id="54" dur="1000" fill="hold"/>
                                        <p:tgtEl>
                                          <p:spTgt spid="151"/>
                                        </p:tgtEl>
                                        <p:attrNameLst>
                                          <p:attrName>ppt_x</p:attrName>
                                        </p:attrNameLst>
                                      </p:cBhvr>
                                      <p:tavLst>
                                        <p:tav tm="0">
                                          <p:val>
                                            <p:strVal val="#ppt_x"/>
                                          </p:val>
                                        </p:tav>
                                        <p:tav tm="100000">
                                          <p:val>
                                            <p:strVal val="#ppt_x"/>
                                          </p:val>
                                        </p:tav>
                                      </p:tavLst>
                                    </p:anim>
                                    <p:anim calcmode="lin" valueType="num">
                                      <p:cBhvr>
                                        <p:cTn id="55" dur="1000" fill="hold"/>
                                        <p:tgtEl>
                                          <p:spTgt spid="151"/>
                                        </p:tgtEl>
                                        <p:attrNameLst>
                                          <p:attrName>ppt_y</p:attrName>
                                        </p:attrNameLst>
                                      </p:cBhvr>
                                      <p:tavLst>
                                        <p:tav tm="0">
                                          <p:val>
                                            <p:strVal val="#ppt_y+.1"/>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42" presetClass="entr" presetSubtype="0" fill="hold" grpId="0" nodeType="clickEffect">
                                  <p:stCondLst>
                                    <p:cond delay="0"/>
                                  </p:stCondLst>
                                  <p:childTnLst>
                                    <p:set>
                                      <p:cBhvr>
                                        <p:cTn id="59" dur="1" fill="hold">
                                          <p:stCondLst>
                                            <p:cond delay="0"/>
                                          </p:stCondLst>
                                        </p:cTn>
                                        <p:tgtEl>
                                          <p:spTgt spid="117"/>
                                        </p:tgtEl>
                                        <p:attrNameLst>
                                          <p:attrName>style.visibility</p:attrName>
                                        </p:attrNameLst>
                                      </p:cBhvr>
                                      <p:to>
                                        <p:strVal val="visible"/>
                                      </p:to>
                                    </p:set>
                                    <p:animEffect transition="in" filter="fade">
                                      <p:cBhvr>
                                        <p:cTn id="60" dur="1000"/>
                                        <p:tgtEl>
                                          <p:spTgt spid="117"/>
                                        </p:tgtEl>
                                      </p:cBhvr>
                                    </p:animEffect>
                                    <p:anim calcmode="lin" valueType="num">
                                      <p:cBhvr>
                                        <p:cTn id="61" dur="1000" fill="hold"/>
                                        <p:tgtEl>
                                          <p:spTgt spid="117"/>
                                        </p:tgtEl>
                                        <p:attrNameLst>
                                          <p:attrName>ppt_x</p:attrName>
                                        </p:attrNameLst>
                                      </p:cBhvr>
                                      <p:tavLst>
                                        <p:tav tm="0">
                                          <p:val>
                                            <p:strVal val="#ppt_x"/>
                                          </p:val>
                                        </p:tav>
                                        <p:tav tm="100000">
                                          <p:val>
                                            <p:strVal val="#ppt_x"/>
                                          </p:val>
                                        </p:tav>
                                      </p:tavLst>
                                    </p:anim>
                                    <p:anim calcmode="lin" valueType="num">
                                      <p:cBhvr>
                                        <p:cTn id="62" dur="1000" fill="hold"/>
                                        <p:tgtEl>
                                          <p:spTgt spid="117"/>
                                        </p:tgtEl>
                                        <p:attrNameLst>
                                          <p:attrName>ppt_y</p:attrName>
                                        </p:attrNameLst>
                                      </p:cBhvr>
                                      <p:tavLst>
                                        <p:tav tm="0">
                                          <p:val>
                                            <p:strVal val="#ppt_y+.1"/>
                                          </p:val>
                                        </p:tav>
                                        <p:tav tm="100000">
                                          <p:val>
                                            <p:strVal val="#ppt_y"/>
                                          </p:val>
                                        </p:tav>
                                      </p:tavLst>
                                    </p:anim>
                                  </p:childTnLst>
                                </p:cTn>
                              </p:par>
                              <p:par>
                                <p:cTn id="63" presetID="42" presetClass="entr" presetSubtype="0" fill="hold" grpId="0" nodeType="withEffect">
                                  <p:stCondLst>
                                    <p:cond delay="0"/>
                                  </p:stCondLst>
                                  <p:childTnLst>
                                    <p:set>
                                      <p:cBhvr>
                                        <p:cTn id="64" dur="1" fill="hold">
                                          <p:stCondLst>
                                            <p:cond delay="0"/>
                                          </p:stCondLst>
                                        </p:cTn>
                                        <p:tgtEl>
                                          <p:spTgt spid="118"/>
                                        </p:tgtEl>
                                        <p:attrNameLst>
                                          <p:attrName>style.visibility</p:attrName>
                                        </p:attrNameLst>
                                      </p:cBhvr>
                                      <p:to>
                                        <p:strVal val="visible"/>
                                      </p:to>
                                    </p:set>
                                    <p:animEffect transition="in" filter="fade">
                                      <p:cBhvr>
                                        <p:cTn id="65" dur="1000"/>
                                        <p:tgtEl>
                                          <p:spTgt spid="118"/>
                                        </p:tgtEl>
                                      </p:cBhvr>
                                    </p:animEffect>
                                    <p:anim calcmode="lin" valueType="num">
                                      <p:cBhvr>
                                        <p:cTn id="66" dur="1000" fill="hold"/>
                                        <p:tgtEl>
                                          <p:spTgt spid="118"/>
                                        </p:tgtEl>
                                        <p:attrNameLst>
                                          <p:attrName>ppt_x</p:attrName>
                                        </p:attrNameLst>
                                      </p:cBhvr>
                                      <p:tavLst>
                                        <p:tav tm="0">
                                          <p:val>
                                            <p:strVal val="#ppt_x"/>
                                          </p:val>
                                        </p:tav>
                                        <p:tav tm="100000">
                                          <p:val>
                                            <p:strVal val="#ppt_x"/>
                                          </p:val>
                                        </p:tav>
                                      </p:tavLst>
                                    </p:anim>
                                    <p:anim calcmode="lin" valueType="num">
                                      <p:cBhvr>
                                        <p:cTn id="67" dur="1000" fill="hold"/>
                                        <p:tgtEl>
                                          <p:spTgt spid="118"/>
                                        </p:tgtEl>
                                        <p:attrNameLst>
                                          <p:attrName>ppt_y</p:attrName>
                                        </p:attrNameLst>
                                      </p:cBhvr>
                                      <p:tavLst>
                                        <p:tav tm="0">
                                          <p:val>
                                            <p:strVal val="#ppt_y+.1"/>
                                          </p:val>
                                        </p:tav>
                                        <p:tav tm="100000">
                                          <p:val>
                                            <p:strVal val="#ppt_y"/>
                                          </p:val>
                                        </p:tav>
                                      </p:tavLst>
                                    </p:anim>
                                  </p:childTnLst>
                                </p:cTn>
                              </p:par>
                              <p:par>
                                <p:cTn id="68" presetID="42" presetClass="entr" presetSubtype="0" fill="hold" grpId="0" nodeType="withEffect">
                                  <p:stCondLst>
                                    <p:cond delay="0"/>
                                  </p:stCondLst>
                                  <p:childTnLst>
                                    <p:set>
                                      <p:cBhvr>
                                        <p:cTn id="69" dur="1" fill="hold">
                                          <p:stCondLst>
                                            <p:cond delay="0"/>
                                          </p:stCondLst>
                                        </p:cTn>
                                        <p:tgtEl>
                                          <p:spTgt spid="145"/>
                                        </p:tgtEl>
                                        <p:attrNameLst>
                                          <p:attrName>style.visibility</p:attrName>
                                        </p:attrNameLst>
                                      </p:cBhvr>
                                      <p:to>
                                        <p:strVal val="visible"/>
                                      </p:to>
                                    </p:set>
                                    <p:animEffect transition="in" filter="fade">
                                      <p:cBhvr>
                                        <p:cTn id="70" dur="1000"/>
                                        <p:tgtEl>
                                          <p:spTgt spid="145"/>
                                        </p:tgtEl>
                                      </p:cBhvr>
                                    </p:animEffect>
                                    <p:anim calcmode="lin" valueType="num">
                                      <p:cBhvr>
                                        <p:cTn id="71" dur="1000" fill="hold"/>
                                        <p:tgtEl>
                                          <p:spTgt spid="145"/>
                                        </p:tgtEl>
                                        <p:attrNameLst>
                                          <p:attrName>ppt_x</p:attrName>
                                        </p:attrNameLst>
                                      </p:cBhvr>
                                      <p:tavLst>
                                        <p:tav tm="0">
                                          <p:val>
                                            <p:strVal val="#ppt_x"/>
                                          </p:val>
                                        </p:tav>
                                        <p:tav tm="100000">
                                          <p:val>
                                            <p:strVal val="#ppt_x"/>
                                          </p:val>
                                        </p:tav>
                                      </p:tavLst>
                                    </p:anim>
                                    <p:anim calcmode="lin" valueType="num">
                                      <p:cBhvr>
                                        <p:cTn id="72" dur="1000" fill="hold"/>
                                        <p:tgtEl>
                                          <p:spTgt spid="145"/>
                                        </p:tgtEl>
                                        <p:attrNameLst>
                                          <p:attrName>ppt_y</p:attrName>
                                        </p:attrNameLst>
                                      </p:cBhvr>
                                      <p:tavLst>
                                        <p:tav tm="0">
                                          <p:val>
                                            <p:strVal val="#ppt_y+.1"/>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42" presetClass="entr" presetSubtype="0" fill="hold" grpId="0" nodeType="clickEffect">
                                  <p:stCondLst>
                                    <p:cond delay="0"/>
                                  </p:stCondLst>
                                  <p:childTnLst>
                                    <p:set>
                                      <p:cBhvr>
                                        <p:cTn id="76" dur="1" fill="hold">
                                          <p:stCondLst>
                                            <p:cond delay="0"/>
                                          </p:stCondLst>
                                        </p:cTn>
                                        <p:tgtEl>
                                          <p:spTgt spid="146"/>
                                        </p:tgtEl>
                                        <p:attrNameLst>
                                          <p:attrName>style.visibility</p:attrName>
                                        </p:attrNameLst>
                                      </p:cBhvr>
                                      <p:to>
                                        <p:strVal val="visible"/>
                                      </p:to>
                                    </p:set>
                                    <p:animEffect transition="in" filter="fade">
                                      <p:cBhvr>
                                        <p:cTn id="77" dur="1000"/>
                                        <p:tgtEl>
                                          <p:spTgt spid="146"/>
                                        </p:tgtEl>
                                      </p:cBhvr>
                                    </p:animEffect>
                                    <p:anim calcmode="lin" valueType="num">
                                      <p:cBhvr>
                                        <p:cTn id="78" dur="1000" fill="hold"/>
                                        <p:tgtEl>
                                          <p:spTgt spid="146"/>
                                        </p:tgtEl>
                                        <p:attrNameLst>
                                          <p:attrName>ppt_x</p:attrName>
                                        </p:attrNameLst>
                                      </p:cBhvr>
                                      <p:tavLst>
                                        <p:tav tm="0">
                                          <p:val>
                                            <p:strVal val="#ppt_x"/>
                                          </p:val>
                                        </p:tav>
                                        <p:tav tm="100000">
                                          <p:val>
                                            <p:strVal val="#ppt_x"/>
                                          </p:val>
                                        </p:tav>
                                      </p:tavLst>
                                    </p:anim>
                                    <p:anim calcmode="lin" valueType="num">
                                      <p:cBhvr>
                                        <p:cTn id="79" dur="1000" fill="hold"/>
                                        <p:tgtEl>
                                          <p:spTgt spid="146"/>
                                        </p:tgtEl>
                                        <p:attrNameLst>
                                          <p:attrName>ppt_y</p:attrName>
                                        </p:attrNameLst>
                                      </p:cBhvr>
                                      <p:tavLst>
                                        <p:tav tm="0">
                                          <p:val>
                                            <p:strVal val="#ppt_y+.1"/>
                                          </p:val>
                                        </p:tav>
                                        <p:tav tm="100000">
                                          <p:val>
                                            <p:strVal val="#ppt_y"/>
                                          </p:val>
                                        </p:tav>
                                      </p:tavLst>
                                    </p:anim>
                                  </p:childTnLst>
                                </p:cTn>
                              </p:par>
                              <p:par>
                                <p:cTn id="80" presetID="42" presetClass="entr" presetSubtype="0" fill="hold" grpId="0" nodeType="withEffect">
                                  <p:stCondLst>
                                    <p:cond delay="0"/>
                                  </p:stCondLst>
                                  <p:childTnLst>
                                    <p:set>
                                      <p:cBhvr>
                                        <p:cTn id="81" dur="1" fill="hold">
                                          <p:stCondLst>
                                            <p:cond delay="0"/>
                                          </p:stCondLst>
                                        </p:cTn>
                                        <p:tgtEl>
                                          <p:spTgt spid="147"/>
                                        </p:tgtEl>
                                        <p:attrNameLst>
                                          <p:attrName>style.visibility</p:attrName>
                                        </p:attrNameLst>
                                      </p:cBhvr>
                                      <p:to>
                                        <p:strVal val="visible"/>
                                      </p:to>
                                    </p:set>
                                    <p:animEffect transition="in" filter="fade">
                                      <p:cBhvr>
                                        <p:cTn id="82" dur="1000"/>
                                        <p:tgtEl>
                                          <p:spTgt spid="147"/>
                                        </p:tgtEl>
                                      </p:cBhvr>
                                    </p:animEffect>
                                    <p:anim calcmode="lin" valueType="num">
                                      <p:cBhvr>
                                        <p:cTn id="83" dur="1000" fill="hold"/>
                                        <p:tgtEl>
                                          <p:spTgt spid="147"/>
                                        </p:tgtEl>
                                        <p:attrNameLst>
                                          <p:attrName>ppt_x</p:attrName>
                                        </p:attrNameLst>
                                      </p:cBhvr>
                                      <p:tavLst>
                                        <p:tav tm="0">
                                          <p:val>
                                            <p:strVal val="#ppt_x"/>
                                          </p:val>
                                        </p:tav>
                                        <p:tav tm="100000">
                                          <p:val>
                                            <p:strVal val="#ppt_x"/>
                                          </p:val>
                                        </p:tav>
                                      </p:tavLst>
                                    </p:anim>
                                    <p:anim calcmode="lin" valueType="num">
                                      <p:cBhvr>
                                        <p:cTn id="84" dur="1000" fill="hold"/>
                                        <p:tgtEl>
                                          <p:spTgt spid="147"/>
                                        </p:tgtEl>
                                        <p:attrNameLst>
                                          <p:attrName>ppt_y</p:attrName>
                                        </p:attrNameLst>
                                      </p:cBhvr>
                                      <p:tavLst>
                                        <p:tav tm="0">
                                          <p:val>
                                            <p:strVal val="#ppt_y+.1"/>
                                          </p:val>
                                        </p:tav>
                                        <p:tav tm="100000">
                                          <p:val>
                                            <p:strVal val="#ppt_y"/>
                                          </p:val>
                                        </p:tav>
                                      </p:tavLst>
                                    </p:anim>
                                  </p:childTnLst>
                                </p:cTn>
                              </p:par>
                              <p:par>
                                <p:cTn id="85" presetID="42" presetClass="entr" presetSubtype="0" fill="hold" grpId="0" nodeType="withEffect">
                                  <p:stCondLst>
                                    <p:cond delay="0"/>
                                  </p:stCondLst>
                                  <p:childTnLst>
                                    <p:set>
                                      <p:cBhvr>
                                        <p:cTn id="86" dur="1" fill="hold">
                                          <p:stCondLst>
                                            <p:cond delay="0"/>
                                          </p:stCondLst>
                                        </p:cTn>
                                        <p:tgtEl>
                                          <p:spTgt spid="148"/>
                                        </p:tgtEl>
                                        <p:attrNameLst>
                                          <p:attrName>style.visibility</p:attrName>
                                        </p:attrNameLst>
                                      </p:cBhvr>
                                      <p:to>
                                        <p:strVal val="visible"/>
                                      </p:to>
                                    </p:set>
                                    <p:animEffect transition="in" filter="fade">
                                      <p:cBhvr>
                                        <p:cTn id="87" dur="1000"/>
                                        <p:tgtEl>
                                          <p:spTgt spid="148"/>
                                        </p:tgtEl>
                                      </p:cBhvr>
                                    </p:animEffect>
                                    <p:anim calcmode="lin" valueType="num">
                                      <p:cBhvr>
                                        <p:cTn id="88" dur="1000" fill="hold"/>
                                        <p:tgtEl>
                                          <p:spTgt spid="148"/>
                                        </p:tgtEl>
                                        <p:attrNameLst>
                                          <p:attrName>ppt_x</p:attrName>
                                        </p:attrNameLst>
                                      </p:cBhvr>
                                      <p:tavLst>
                                        <p:tav tm="0">
                                          <p:val>
                                            <p:strVal val="#ppt_x"/>
                                          </p:val>
                                        </p:tav>
                                        <p:tav tm="100000">
                                          <p:val>
                                            <p:strVal val="#ppt_x"/>
                                          </p:val>
                                        </p:tav>
                                      </p:tavLst>
                                    </p:anim>
                                    <p:anim calcmode="lin" valueType="num">
                                      <p:cBhvr>
                                        <p:cTn id="89" dur="1000" fill="hold"/>
                                        <p:tgtEl>
                                          <p:spTgt spid="148"/>
                                        </p:tgtEl>
                                        <p:attrNameLst>
                                          <p:attrName>ppt_y</p:attrName>
                                        </p:attrNameLst>
                                      </p:cBhvr>
                                      <p:tavLst>
                                        <p:tav tm="0">
                                          <p:val>
                                            <p:strVal val="#ppt_y+.1"/>
                                          </p:val>
                                        </p:tav>
                                        <p:tav tm="100000">
                                          <p:val>
                                            <p:strVal val="#ppt_y"/>
                                          </p:val>
                                        </p:tav>
                                      </p:tavLst>
                                    </p:anim>
                                  </p:childTnLst>
                                </p:cTn>
                              </p:par>
                              <p:par>
                                <p:cTn id="90" presetID="42" presetClass="entr" presetSubtype="0" fill="hold" grpId="0" nodeType="withEffect">
                                  <p:stCondLst>
                                    <p:cond delay="0"/>
                                  </p:stCondLst>
                                  <p:childTnLst>
                                    <p:set>
                                      <p:cBhvr>
                                        <p:cTn id="91" dur="1" fill="hold">
                                          <p:stCondLst>
                                            <p:cond delay="0"/>
                                          </p:stCondLst>
                                        </p:cTn>
                                        <p:tgtEl>
                                          <p:spTgt spid="149"/>
                                        </p:tgtEl>
                                        <p:attrNameLst>
                                          <p:attrName>style.visibility</p:attrName>
                                        </p:attrNameLst>
                                      </p:cBhvr>
                                      <p:to>
                                        <p:strVal val="visible"/>
                                      </p:to>
                                    </p:set>
                                    <p:animEffect transition="in" filter="fade">
                                      <p:cBhvr>
                                        <p:cTn id="92" dur="1000"/>
                                        <p:tgtEl>
                                          <p:spTgt spid="149"/>
                                        </p:tgtEl>
                                      </p:cBhvr>
                                    </p:animEffect>
                                    <p:anim calcmode="lin" valueType="num">
                                      <p:cBhvr>
                                        <p:cTn id="93" dur="1000" fill="hold"/>
                                        <p:tgtEl>
                                          <p:spTgt spid="149"/>
                                        </p:tgtEl>
                                        <p:attrNameLst>
                                          <p:attrName>ppt_x</p:attrName>
                                        </p:attrNameLst>
                                      </p:cBhvr>
                                      <p:tavLst>
                                        <p:tav tm="0">
                                          <p:val>
                                            <p:strVal val="#ppt_x"/>
                                          </p:val>
                                        </p:tav>
                                        <p:tav tm="100000">
                                          <p:val>
                                            <p:strVal val="#ppt_x"/>
                                          </p:val>
                                        </p:tav>
                                      </p:tavLst>
                                    </p:anim>
                                    <p:anim calcmode="lin" valueType="num">
                                      <p:cBhvr>
                                        <p:cTn id="94" dur="1000" fill="hold"/>
                                        <p:tgtEl>
                                          <p:spTgt spid="149"/>
                                        </p:tgtEl>
                                        <p:attrNameLst>
                                          <p:attrName>ppt_y</p:attrName>
                                        </p:attrNameLst>
                                      </p:cBhvr>
                                      <p:tavLst>
                                        <p:tav tm="0">
                                          <p:val>
                                            <p:strVal val="#ppt_y+.1"/>
                                          </p:val>
                                        </p:tav>
                                        <p:tav tm="100000">
                                          <p:val>
                                            <p:strVal val="#ppt_y"/>
                                          </p:val>
                                        </p:tav>
                                      </p:tavLst>
                                    </p:anim>
                                  </p:childTnLst>
                                </p:cTn>
                              </p:par>
                              <p:par>
                                <p:cTn id="95" presetID="42" presetClass="entr" presetSubtype="0" fill="hold" grpId="0" nodeType="withEffect">
                                  <p:stCondLst>
                                    <p:cond delay="0"/>
                                  </p:stCondLst>
                                  <p:childTnLst>
                                    <p:set>
                                      <p:cBhvr>
                                        <p:cTn id="96" dur="1" fill="hold">
                                          <p:stCondLst>
                                            <p:cond delay="0"/>
                                          </p:stCondLst>
                                        </p:cTn>
                                        <p:tgtEl>
                                          <p:spTgt spid="150"/>
                                        </p:tgtEl>
                                        <p:attrNameLst>
                                          <p:attrName>style.visibility</p:attrName>
                                        </p:attrNameLst>
                                      </p:cBhvr>
                                      <p:to>
                                        <p:strVal val="visible"/>
                                      </p:to>
                                    </p:set>
                                    <p:animEffect transition="in" filter="fade">
                                      <p:cBhvr>
                                        <p:cTn id="97" dur="1000"/>
                                        <p:tgtEl>
                                          <p:spTgt spid="150"/>
                                        </p:tgtEl>
                                      </p:cBhvr>
                                    </p:animEffect>
                                    <p:anim calcmode="lin" valueType="num">
                                      <p:cBhvr>
                                        <p:cTn id="98" dur="1000" fill="hold"/>
                                        <p:tgtEl>
                                          <p:spTgt spid="150"/>
                                        </p:tgtEl>
                                        <p:attrNameLst>
                                          <p:attrName>ppt_x</p:attrName>
                                        </p:attrNameLst>
                                      </p:cBhvr>
                                      <p:tavLst>
                                        <p:tav tm="0">
                                          <p:val>
                                            <p:strVal val="#ppt_x"/>
                                          </p:val>
                                        </p:tav>
                                        <p:tav tm="100000">
                                          <p:val>
                                            <p:strVal val="#ppt_x"/>
                                          </p:val>
                                        </p:tav>
                                      </p:tavLst>
                                    </p:anim>
                                    <p:anim calcmode="lin" valueType="num">
                                      <p:cBhvr>
                                        <p:cTn id="99" dur="1000" fill="hold"/>
                                        <p:tgtEl>
                                          <p:spTgt spid="15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 grpId="0" animBg="1"/>
      <p:bldP spid="105" grpId="0" animBg="1"/>
      <p:bldP spid="117" grpId="0" animBg="1"/>
      <p:bldP spid="118" grpId="0" animBg="1"/>
      <p:bldP spid="119" grpId="0" animBg="1"/>
      <p:bldP spid="120" grpId="0" animBg="1"/>
      <p:bldP spid="121" grpId="0" animBg="1"/>
      <p:bldP spid="122" grpId="0" animBg="1"/>
      <p:bldP spid="123" grpId="0" animBg="1"/>
      <p:bldP spid="145" grpId="0" animBg="1"/>
      <p:bldP spid="146" grpId="0" animBg="1"/>
      <p:bldP spid="147" grpId="0" animBg="1"/>
      <p:bldP spid="148" grpId="0" animBg="1"/>
      <p:bldP spid="149" grpId="0" animBg="1"/>
      <p:bldP spid="150" grpId="0" animBg="1"/>
      <p:bldP spid="151"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34" y="158240"/>
            <a:ext cx="11494682" cy="896518"/>
          </a:xfrm>
        </p:spPr>
        <p:txBody>
          <a:bodyPr/>
          <a:lstStyle/>
          <a:p>
            <a:r>
              <a:rPr lang="en-US" sz="4400" dirty="0">
                <a:solidFill>
                  <a:schemeClr val="bg1"/>
                </a:solidFill>
              </a:rPr>
              <a:t>Cost estimate assumptions</a:t>
            </a:r>
          </a:p>
        </p:txBody>
      </p:sp>
      <p:sp>
        <p:nvSpPr>
          <p:cNvPr id="6" name="TextBox 5">
            <a:extLst>
              <a:ext uri="{FF2B5EF4-FFF2-40B4-BE49-F238E27FC236}">
                <a16:creationId xmlns:a16="http://schemas.microsoft.com/office/drawing/2014/main" id="{DAA7E4CD-E670-4B11-B1A9-4CD869A2CBA0}"/>
              </a:ext>
            </a:extLst>
          </p:cNvPr>
          <p:cNvSpPr txBox="1"/>
          <p:nvPr/>
        </p:nvSpPr>
        <p:spPr>
          <a:xfrm>
            <a:off x="184463" y="988506"/>
            <a:ext cx="6771863" cy="6340197"/>
          </a:xfrm>
          <a:prstGeom prst="rect">
            <a:avLst/>
          </a:prstGeom>
          <a:noFill/>
        </p:spPr>
        <p:txBody>
          <a:bodyPr wrap="square" rtlCol="0">
            <a:spAutoFit/>
          </a:bodyPr>
          <a:lstStyle/>
          <a:p>
            <a:pPr marL="291436" marR="0" lvl="0" indent="-291436" defTabSz="932597"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0" cap="none" spc="0" normalizeH="0" baseline="0" noProof="0" dirty="0">
                <a:ln>
                  <a:noFill/>
                </a:ln>
                <a:solidFill>
                  <a:srgbClr val="FFFFFF"/>
                </a:solidFill>
                <a:effectLst/>
                <a:uLnTx/>
                <a:uFillTx/>
                <a:latin typeface="Segoe UI Semilight" panose="020B0402040204020203" pitchFamily="34" charset="0"/>
                <a:cs typeface="Segoe UI Semilight" panose="020B0402040204020203" pitchFamily="34" charset="0"/>
              </a:rPr>
              <a:t>Included</a:t>
            </a:r>
          </a:p>
          <a:p>
            <a:pPr marL="757735" marR="0" lvl="1" indent="-291436" defTabSz="932597"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b="0" i="0" u="none" strike="noStrike" kern="0" cap="none" spc="0" normalizeH="0" baseline="0" noProof="0" dirty="0">
                <a:ln>
                  <a:noFill/>
                </a:ln>
                <a:solidFill>
                  <a:srgbClr val="FFFFFF"/>
                </a:solidFill>
                <a:effectLst/>
                <a:uLnTx/>
                <a:uFillTx/>
                <a:latin typeface="Segoe UI Semilight" panose="020B0402040204020203" pitchFamily="34" charset="0"/>
                <a:cs typeface="Segoe UI Semilight" panose="020B0402040204020203" pitchFamily="34" charset="0"/>
              </a:rPr>
              <a:t>Frontend ExpressRoute (customer – Azure VM) 500Mbps</a:t>
            </a:r>
            <a:br>
              <a:rPr kumimoji="0" lang="en-US" b="0" i="0" u="none" strike="noStrike" kern="0" cap="none" spc="0" normalizeH="0" baseline="0" noProof="0" dirty="0">
                <a:ln>
                  <a:noFill/>
                </a:ln>
                <a:solidFill>
                  <a:srgbClr val="FFFFFF"/>
                </a:solidFill>
                <a:effectLst/>
                <a:uLnTx/>
                <a:uFillTx/>
                <a:latin typeface="Segoe UI Semilight" panose="020B0402040204020203" pitchFamily="34" charset="0"/>
                <a:cs typeface="Segoe UI Semilight" panose="020B0402040204020203" pitchFamily="34" charset="0"/>
              </a:rPr>
            </a:br>
            <a:r>
              <a:rPr kumimoji="0" lang="en-US" b="0" i="0" u="none" strike="noStrike" kern="0" cap="none" spc="0" normalizeH="0" baseline="0" noProof="0" dirty="0">
                <a:ln>
                  <a:noFill/>
                </a:ln>
                <a:solidFill>
                  <a:srgbClr val="FFFFFF"/>
                </a:solidFill>
                <a:effectLst/>
                <a:uLnTx/>
                <a:uFillTx/>
                <a:latin typeface="Segoe UI Semilight" panose="020B0402040204020203" pitchFamily="34" charset="0"/>
                <a:cs typeface="Segoe UI Semilight" panose="020B0402040204020203" pitchFamily="34" charset="0"/>
              </a:rPr>
              <a:t> – Microsoft cost</a:t>
            </a:r>
          </a:p>
          <a:p>
            <a:pPr marL="1224033" marR="0" lvl="2" indent="-291436" defTabSz="932597"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b="0" i="0" u="none" strike="noStrike" kern="0" cap="none" spc="0" normalizeH="0" baseline="0" noProof="0" dirty="0">
                <a:ln>
                  <a:noFill/>
                </a:ln>
                <a:solidFill>
                  <a:srgbClr val="FFFFFF"/>
                </a:solidFill>
                <a:effectLst/>
                <a:uLnTx/>
                <a:uFillTx/>
                <a:latin typeface="Segoe UI Semilight" panose="020B0402040204020203" pitchFamily="34" charset="0"/>
                <a:cs typeface="Segoe UI Semilight" panose="020B0402040204020203" pitchFamily="34" charset="0"/>
              </a:rPr>
              <a:t>3TB outbound (Azure VM -&gt; outside)</a:t>
            </a:r>
          </a:p>
          <a:p>
            <a:pPr marL="757735" marR="0" lvl="1" indent="-291436" defTabSz="932597"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b="0" i="0" u="none" strike="noStrike" kern="0" cap="none" spc="0" normalizeH="0" baseline="0" noProof="0" dirty="0">
                <a:ln>
                  <a:noFill/>
                </a:ln>
                <a:solidFill>
                  <a:srgbClr val="FFFFFF"/>
                </a:solidFill>
                <a:effectLst/>
                <a:uLnTx/>
                <a:uFillTx/>
                <a:latin typeface="Segoe UI Semilight" panose="020B0402040204020203" pitchFamily="34" charset="0"/>
                <a:cs typeface="Segoe UI Semilight" panose="020B0402040204020203" pitchFamily="34" charset="0"/>
              </a:rPr>
              <a:t>SAP ASCS server VMs x 2 nodes x 2 (HA/DR)</a:t>
            </a:r>
          </a:p>
          <a:p>
            <a:pPr marL="1224033" marR="0" lvl="2" indent="-291436" defTabSz="932597"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b="0" i="0" u="none" strike="noStrike" kern="0" cap="none" spc="0" normalizeH="0" baseline="0" noProof="0" dirty="0">
                <a:ln>
                  <a:noFill/>
                </a:ln>
                <a:solidFill>
                  <a:srgbClr val="FFFFFF"/>
                </a:solidFill>
                <a:effectLst/>
                <a:uLnTx/>
                <a:uFillTx/>
                <a:latin typeface="Segoe UI Semilight" panose="020B0402040204020203" pitchFamily="34" charset="0"/>
                <a:cs typeface="Segoe UI Semilight" panose="020B0402040204020203" pitchFamily="34" charset="0"/>
              </a:rPr>
              <a:t>E2s_v3, 2-core, 16GB of RAM, 2.1k SAPS / VM</a:t>
            </a:r>
          </a:p>
          <a:p>
            <a:pPr marL="1224033" marR="0" lvl="2" indent="-291436" defTabSz="932597"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b="0" i="0" u="none" strike="noStrike" kern="0" cap="none" spc="0" normalizeH="0" baseline="0" noProof="0" dirty="0">
                <a:ln>
                  <a:noFill/>
                </a:ln>
                <a:solidFill>
                  <a:srgbClr val="FFFFFF"/>
                </a:solidFill>
                <a:effectLst/>
                <a:uLnTx/>
                <a:uFillTx/>
                <a:latin typeface="Segoe UI Semilight" panose="020B0402040204020203" pitchFamily="34" charset="0"/>
                <a:cs typeface="Segoe UI Semilight" panose="020B0402040204020203" pitchFamily="34" charset="0"/>
              </a:rPr>
              <a:t>Uptime SLA : 99.95%</a:t>
            </a:r>
          </a:p>
          <a:p>
            <a:pPr marL="757735" marR="0" lvl="1" indent="-291436" defTabSz="932597"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b="0" i="0" u="none" strike="noStrike" kern="0" cap="none" spc="0" normalizeH="0" baseline="0" noProof="0" dirty="0">
                <a:ln>
                  <a:noFill/>
                </a:ln>
                <a:solidFill>
                  <a:srgbClr val="FFFFFF"/>
                </a:solidFill>
                <a:effectLst/>
                <a:uLnTx/>
                <a:uFillTx/>
                <a:latin typeface="Segoe UI Semilight" panose="020B0402040204020203" pitchFamily="34" charset="0"/>
                <a:cs typeface="Segoe UI Semilight" panose="020B0402040204020203" pitchFamily="34" charset="0"/>
              </a:rPr>
              <a:t>SOFS VMs x 2 nodes x 2 (HA/DR)</a:t>
            </a:r>
          </a:p>
          <a:p>
            <a:pPr marL="1224033" marR="0" lvl="2" indent="-291436" defTabSz="932597"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b="0" i="0" u="none" strike="noStrike" kern="0" cap="none" spc="0" normalizeH="0" baseline="0" noProof="0" dirty="0">
                <a:ln>
                  <a:noFill/>
                </a:ln>
                <a:solidFill>
                  <a:srgbClr val="FFFFFF"/>
                </a:solidFill>
                <a:effectLst/>
                <a:uLnTx/>
                <a:uFillTx/>
                <a:latin typeface="Segoe UI Semilight" panose="020B0402040204020203" pitchFamily="34" charset="0"/>
                <a:cs typeface="Segoe UI Semilight" panose="020B0402040204020203" pitchFamily="34" charset="0"/>
              </a:rPr>
              <a:t>E2s_v3, 2-core, 16GB of RAM</a:t>
            </a:r>
          </a:p>
          <a:p>
            <a:pPr marL="1224033" marR="0" lvl="2" indent="-291436" defTabSz="932597"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b="0" i="0" u="none" strike="noStrike" kern="0" cap="none" spc="0" normalizeH="0" baseline="0" noProof="0" dirty="0">
                <a:ln>
                  <a:noFill/>
                </a:ln>
                <a:solidFill>
                  <a:srgbClr val="FFFFFF"/>
                </a:solidFill>
                <a:effectLst/>
                <a:uLnTx/>
                <a:uFillTx/>
                <a:latin typeface="Segoe UI Semilight" panose="020B0402040204020203" pitchFamily="34" charset="0"/>
                <a:cs typeface="Segoe UI Semilight" panose="020B0402040204020203" pitchFamily="34" charset="0"/>
              </a:rPr>
              <a:t>Uptime SLA : 99.95%</a:t>
            </a:r>
          </a:p>
          <a:p>
            <a:pPr marL="757735" lvl="1" indent="-291436" defTabSz="932597">
              <a:buFont typeface="Arial" panose="020B0604020202020204" pitchFamily="34" charset="0"/>
              <a:buChar char="•"/>
              <a:defRPr/>
            </a:pPr>
            <a:r>
              <a:rPr lang="en-US" kern="0" dirty="0">
                <a:solidFill>
                  <a:srgbClr val="FFFFFF"/>
                </a:solidFill>
                <a:latin typeface="Segoe UI Semilight" panose="020B0402040204020203" pitchFamily="34" charset="0"/>
                <a:cs typeface="Segoe UI Semilight" panose="020B0402040204020203" pitchFamily="34" charset="0"/>
              </a:rPr>
              <a:t>SAP database server VMs x 3 nodes</a:t>
            </a:r>
          </a:p>
          <a:p>
            <a:pPr marL="1224033" lvl="2" indent="-291436" defTabSz="932597">
              <a:buFont typeface="Arial" panose="020B0604020202020204" pitchFamily="34" charset="0"/>
              <a:buChar char="•"/>
              <a:defRPr/>
            </a:pPr>
            <a:r>
              <a:rPr lang="en-US" kern="0" dirty="0">
                <a:solidFill>
                  <a:srgbClr val="FFFFFF"/>
                </a:solidFill>
                <a:latin typeface="Segoe UI Semilight" panose="020B0402040204020203" pitchFamily="34" charset="0"/>
                <a:cs typeface="Segoe UI Semilight" panose="020B0402040204020203" pitchFamily="34" charset="0"/>
              </a:rPr>
              <a:t>16-core, 128GB of RAM, 17k SAPS / VM</a:t>
            </a:r>
          </a:p>
          <a:p>
            <a:pPr marL="1224033" lvl="2" indent="-291436" defTabSz="932597">
              <a:buFont typeface="Arial" panose="020B0604020202020204" pitchFamily="34" charset="0"/>
              <a:buChar char="•"/>
              <a:defRPr/>
            </a:pPr>
            <a:r>
              <a:rPr lang="en-US" kern="0" dirty="0">
                <a:solidFill>
                  <a:srgbClr val="FFFFFF"/>
                </a:solidFill>
                <a:latin typeface="Segoe UI Semilight" panose="020B0402040204020203" pitchFamily="34" charset="0"/>
                <a:cs typeface="Segoe UI Semilight" panose="020B0402040204020203" pitchFamily="34" charset="0"/>
              </a:rPr>
              <a:t>4TB SSD Storage / VM</a:t>
            </a:r>
          </a:p>
          <a:p>
            <a:pPr marL="1224033" lvl="2" indent="-291436" defTabSz="932597">
              <a:buFont typeface="Arial" panose="020B0604020202020204" pitchFamily="34" charset="0"/>
              <a:buChar char="•"/>
              <a:defRPr/>
            </a:pPr>
            <a:r>
              <a:rPr lang="en-US" kern="0" dirty="0">
                <a:solidFill>
                  <a:srgbClr val="FFFFFF"/>
                </a:solidFill>
                <a:latin typeface="Segoe UI Semilight" panose="020B0402040204020203" pitchFamily="34" charset="0"/>
                <a:cs typeface="Segoe UI Semilight" panose="020B0402040204020203" pitchFamily="34" charset="0"/>
              </a:rPr>
              <a:t>Uptime SLA : 99.95%, AlwaysOn sync/async</a:t>
            </a:r>
          </a:p>
          <a:p>
            <a:pPr marL="757735" lvl="1" indent="-291436" defTabSz="932597">
              <a:buFont typeface="Arial" panose="020B0604020202020204" pitchFamily="34" charset="0"/>
              <a:buChar char="•"/>
              <a:defRPr/>
            </a:pPr>
            <a:r>
              <a:rPr lang="en-US" kern="0" dirty="0">
                <a:solidFill>
                  <a:srgbClr val="FFFFFF"/>
                </a:solidFill>
                <a:latin typeface="Segoe UI Semilight" panose="020B0402040204020203" pitchFamily="34" charset="0"/>
                <a:cs typeface="Segoe UI Semilight" panose="020B0402040204020203" pitchFamily="34" charset="0"/>
              </a:rPr>
              <a:t>3-year reserved instance discount</a:t>
            </a:r>
          </a:p>
          <a:p>
            <a:pPr marL="757735" lvl="1" indent="-291436" defTabSz="932597">
              <a:buFont typeface="Arial" panose="020B0604020202020204" pitchFamily="34" charset="0"/>
              <a:buChar char="•"/>
              <a:defRPr/>
            </a:pPr>
            <a:r>
              <a:rPr lang="en-US" kern="0" dirty="0">
                <a:solidFill>
                  <a:srgbClr val="FFFFFF"/>
                </a:solidFill>
                <a:latin typeface="Segoe UI Semilight" panose="020B0402040204020203" pitchFamily="34" charset="0"/>
                <a:cs typeface="Segoe UI Semilight" panose="020B0402040204020203" pitchFamily="34" charset="0"/>
              </a:rPr>
              <a:t>Standard-performance ExpressRoute Gateway x 2</a:t>
            </a:r>
          </a:p>
          <a:p>
            <a:pPr marL="757735" lvl="1" indent="-291436" defTabSz="932597">
              <a:buFont typeface="Arial" panose="020B0604020202020204" pitchFamily="34" charset="0"/>
              <a:buChar char="•"/>
              <a:defRPr/>
            </a:pPr>
            <a:r>
              <a:rPr lang="en-US" kern="0" dirty="0">
                <a:solidFill>
                  <a:srgbClr val="FFFFFF"/>
                </a:solidFill>
                <a:latin typeface="Segoe UI Semilight" panose="020B0402040204020203" pitchFamily="34" charset="0"/>
                <a:cs typeface="Segoe UI Semilight" panose="020B0402040204020203" pitchFamily="34" charset="0"/>
              </a:rPr>
              <a:t>Azure Backup Server VM x 2 with 5TB Storage </a:t>
            </a:r>
          </a:p>
          <a:p>
            <a:pPr marL="1224106" lvl="2" indent="-291436" defTabSz="932597">
              <a:buFont typeface="Arial" panose="020B0604020202020204" pitchFamily="34" charset="0"/>
              <a:buChar char="•"/>
              <a:defRPr/>
            </a:pPr>
            <a:r>
              <a:rPr lang="en-US" kern="0" dirty="0">
                <a:solidFill>
                  <a:srgbClr val="FFFFFF"/>
                </a:solidFill>
                <a:latin typeface="Segoe UI Semilight" panose="020B0402040204020203" pitchFamily="34" charset="0"/>
                <a:cs typeface="Segoe UI Semilight" panose="020B0402040204020203" pitchFamily="34" charset="0"/>
              </a:rPr>
              <a:t>5-day data/log backup retention (short term)</a:t>
            </a:r>
          </a:p>
          <a:p>
            <a:pPr marL="757735" lvl="1" indent="-291436" defTabSz="932597">
              <a:buFont typeface="Arial" panose="020B0604020202020204" pitchFamily="34" charset="0"/>
              <a:buChar char="•"/>
              <a:defRPr/>
            </a:pPr>
            <a:r>
              <a:rPr lang="en-US" kern="0" dirty="0">
                <a:solidFill>
                  <a:srgbClr val="FFFFFF"/>
                </a:solidFill>
                <a:latin typeface="Segoe UI Semilight" panose="020B0402040204020203" pitchFamily="34" charset="0"/>
                <a:cs typeface="Segoe UI Semilight" panose="020B0402040204020203" pitchFamily="34" charset="0"/>
              </a:rPr>
              <a:t>Read Access Zone Redundant (RAGRS) Cool Storage : 35TB</a:t>
            </a:r>
          </a:p>
          <a:p>
            <a:pPr marL="1224106" lvl="2" indent="-291436" defTabSz="932597">
              <a:buFont typeface="Arial" panose="020B0604020202020204" pitchFamily="34" charset="0"/>
              <a:buChar char="•"/>
              <a:defRPr/>
            </a:pPr>
            <a:r>
              <a:rPr lang="en-US" kern="0" dirty="0">
                <a:solidFill>
                  <a:srgbClr val="FFFFFF"/>
                </a:solidFill>
                <a:latin typeface="Segoe UI Semilight" panose="020B0402040204020203" pitchFamily="34" charset="0"/>
                <a:cs typeface="Segoe UI Semilight" panose="020B0402040204020203" pitchFamily="34" charset="0"/>
              </a:rPr>
              <a:t>750GB x (31 days + 12 months) </a:t>
            </a:r>
          </a:p>
          <a:p>
            <a:pPr marL="1224033" marR="0" lvl="2" indent="-291436" defTabSz="932597"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b="0" i="0" u="none" strike="noStrike" kern="0" cap="none" spc="0" normalizeH="0" baseline="0" noProof="0" dirty="0">
              <a:ln>
                <a:noFill/>
              </a:ln>
              <a:solidFill>
                <a:srgbClr val="FFFFFF"/>
              </a:solidFill>
              <a:effectLst/>
              <a:uLnTx/>
              <a:uFillTx/>
              <a:latin typeface="Segoe UI Semilight" panose="020B0402040204020203" pitchFamily="34" charset="0"/>
              <a:cs typeface="Segoe UI Semilight" panose="020B0402040204020203" pitchFamily="34" charset="0"/>
            </a:endParaRPr>
          </a:p>
          <a:p>
            <a:pPr marL="1224033" marR="0" lvl="2" indent="-291436" defTabSz="932597"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b="0" i="0" u="none" strike="noStrike" kern="0" cap="none" spc="0" normalizeH="0" baseline="0" noProof="0" dirty="0">
              <a:ln>
                <a:noFill/>
              </a:ln>
              <a:solidFill>
                <a:srgbClr val="FFFFFF"/>
              </a:solidFill>
              <a:effectLst/>
              <a:uLnTx/>
              <a:uFillTx/>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83B8810F-87FB-438D-AD28-4F59225A14C7}"/>
              </a:ext>
            </a:extLst>
          </p:cNvPr>
          <p:cNvSpPr txBox="1"/>
          <p:nvPr/>
        </p:nvSpPr>
        <p:spPr>
          <a:xfrm>
            <a:off x="6880818" y="988506"/>
            <a:ext cx="5132383" cy="2185214"/>
          </a:xfrm>
          <a:prstGeom prst="rect">
            <a:avLst/>
          </a:prstGeom>
          <a:noFill/>
          <a:ln w="28575">
            <a:noFill/>
          </a:ln>
        </p:spPr>
        <p:txBody>
          <a:bodyPr wrap="square" rtlCol="0">
            <a:spAutoFit/>
          </a:bodyPr>
          <a:lstStyle/>
          <a:p>
            <a:pPr marL="291436" marR="0" lvl="0" indent="-291436" defTabSz="932597"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0" cap="none" spc="0" normalizeH="0" baseline="0" noProof="0" dirty="0">
                <a:ln>
                  <a:noFill/>
                </a:ln>
                <a:solidFill>
                  <a:srgbClr val="FFFFFF"/>
                </a:solidFill>
                <a:effectLst/>
                <a:uLnTx/>
                <a:uFillTx/>
                <a:latin typeface="Segoe UI Semilight" panose="020B0402040204020203" pitchFamily="34" charset="0"/>
                <a:cs typeface="Segoe UI Semilight" panose="020B0402040204020203" pitchFamily="34" charset="0"/>
              </a:rPr>
              <a:t>NOT Included</a:t>
            </a:r>
          </a:p>
          <a:p>
            <a:pPr marL="757735" marR="0" lvl="1" indent="-291436" defTabSz="932597"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b="0" i="0" u="none" strike="noStrike" kern="0" cap="none" spc="0" normalizeH="0" baseline="0" noProof="0" dirty="0">
                <a:ln>
                  <a:noFill/>
                </a:ln>
                <a:solidFill>
                  <a:srgbClr val="FFFFFF"/>
                </a:solidFill>
                <a:effectLst/>
                <a:uLnTx/>
                <a:uFillTx/>
                <a:latin typeface="Segoe UI Semilight" panose="020B0402040204020203" pitchFamily="34" charset="0"/>
                <a:cs typeface="Segoe UI Semilight" panose="020B0402040204020203" pitchFamily="34" charset="0"/>
              </a:rPr>
              <a:t>Frontend ExpressRoute (customer – Azure VM) 500Mbps – MPLS provider cost</a:t>
            </a:r>
          </a:p>
          <a:p>
            <a:pPr marL="757735" marR="0" lvl="1" indent="-291436" defTabSz="932597"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b="0" i="0" u="none" strike="noStrike" kern="0" cap="none" spc="0" normalizeH="0" baseline="0" noProof="0" dirty="0">
                <a:ln>
                  <a:noFill/>
                </a:ln>
                <a:solidFill>
                  <a:srgbClr val="FFFFFF"/>
                </a:solidFill>
                <a:effectLst/>
                <a:uLnTx/>
                <a:uFillTx/>
                <a:latin typeface="Segoe UI Semilight" panose="020B0402040204020203" pitchFamily="34" charset="0"/>
                <a:cs typeface="Segoe UI Semilight" panose="020B0402040204020203" pitchFamily="34" charset="0"/>
              </a:rPr>
              <a:t>Software licenses of SAP, SQL Server and Windows Server (use AHUB for Windows)</a:t>
            </a:r>
          </a:p>
          <a:p>
            <a:pPr marL="757735" marR="0" lvl="1" indent="-291436" defTabSz="932597"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b="0" i="0" u="none" strike="noStrike" kern="0" cap="none" spc="0" normalizeH="0" baseline="0" noProof="0" dirty="0">
                <a:ln>
                  <a:noFill/>
                </a:ln>
                <a:solidFill>
                  <a:srgbClr val="FFFFFF"/>
                </a:solidFill>
                <a:effectLst/>
                <a:uLnTx/>
                <a:uFillTx/>
                <a:latin typeface="Segoe UI Semilight" panose="020B0402040204020203" pitchFamily="34" charset="0"/>
                <a:cs typeface="Segoe UI Semilight" panose="020B0402040204020203" pitchFamily="34" charset="0"/>
              </a:rPr>
              <a:t>Microsoft Premier Support</a:t>
            </a:r>
          </a:p>
          <a:p>
            <a:pPr marL="757735" marR="0" lvl="1" indent="-291436" defTabSz="932597"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b="0" i="0" u="none" strike="noStrike" kern="0" cap="none" spc="0" normalizeH="0" baseline="0" noProof="0" dirty="0">
                <a:ln>
                  <a:noFill/>
                </a:ln>
                <a:solidFill>
                  <a:srgbClr val="FFFFFF"/>
                </a:solidFill>
                <a:effectLst/>
                <a:uLnTx/>
                <a:uFillTx/>
                <a:latin typeface="Segoe UI Semilight" panose="020B0402040204020203" pitchFamily="34" charset="0"/>
                <a:cs typeface="Segoe UI Semilight" panose="020B0402040204020203" pitchFamily="34" charset="0"/>
              </a:rPr>
              <a:t>Migration SI, Managed Services </a:t>
            </a:r>
          </a:p>
        </p:txBody>
      </p:sp>
    </p:spTree>
    <p:extLst>
      <p:ext uri="{BB962C8B-B14F-4D97-AF65-F5344CB8AC3E}">
        <p14:creationId xmlns:p14="http://schemas.microsoft.com/office/powerpoint/2010/main" val="1688582273"/>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8" name="Title 1"/>
          <p:cNvSpPr>
            <a:spLocks noGrp="1"/>
          </p:cNvSpPr>
          <p:nvPr>
            <p:ph type="title"/>
          </p:nvPr>
        </p:nvSpPr>
        <p:spPr>
          <a:xfrm>
            <a:off x="268934" y="291112"/>
            <a:ext cx="11494682" cy="896518"/>
          </a:xfrm>
        </p:spPr>
        <p:txBody>
          <a:bodyPr/>
          <a:lstStyle/>
          <a:p>
            <a:r>
              <a:rPr lang="en-US" sz="4400" dirty="0">
                <a:solidFill>
                  <a:schemeClr val="bg1"/>
                </a:solidFill>
              </a:rPr>
              <a:t>Preferred solution cost</a:t>
            </a:r>
          </a:p>
        </p:txBody>
      </p:sp>
      <p:pic>
        <p:nvPicPr>
          <p:cNvPr id="7" name="Picture 6" descr="Microsoft Azure Estimate table&#10;&#10;Screenshot of a detailed Microsoft Azure Estimate table, with service type, custom name, region, description, and estimated cost.">
            <a:extLst>
              <a:ext uri="{FF2B5EF4-FFF2-40B4-BE49-F238E27FC236}">
                <a16:creationId xmlns:a16="http://schemas.microsoft.com/office/drawing/2014/main" id="{A5D63AF1-6C9E-4A97-B9B3-9F6187294B45}"/>
              </a:ext>
            </a:extLst>
          </p:cNvPr>
          <p:cNvPicPr>
            <a:picLocks noChangeAspect="1"/>
          </p:cNvPicPr>
          <p:nvPr/>
        </p:nvPicPr>
        <p:blipFill>
          <a:blip r:embed="rId3"/>
          <a:stretch>
            <a:fillRect/>
          </a:stretch>
        </p:blipFill>
        <p:spPr>
          <a:xfrm>
            <a:off x="347367" y="1066495"/>
            <a:ext cx="11497265" cy="5638756"/>
          </a:xfrm>
          <a:prstGeom prst="rect">
            <a:avLst/>
          </a:prstGeom>
          <a:solidFill>
            <a:schemeClr val="bg1"/>
          </a:solidFill>
        </p:spPr>
      </p:pic>
    </p:spTree>
    <p:extLst>
      <p:ext uri="{BB962C8B-B14F-4D97-AF65-F5344CB8AC3E}">
        <p14:creationId xmlns:p14="http://schemas.microsoft.com/office/powerpoint/2010/main" val="3193666503"/>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8" name="Title 1"/>
          <p:cNvSpPr>
            <a:spLocks noGrp="1"/>
          </p:cNvSpPr>
          <p:nvPr>
            <p:ph type="title"/>
          </p:nvPr>
        </p:nvSpPr>
        <p:spPr>
          <a:xfrm>
            <a:off x="268934" y="291112"/>
            <a:ext cx="11494682" cy="896518"/>
          </a:xfrm>
        </p:spPr>
        <p:txBody>
          <a:bodyPr/>
          <a:lstStyle/>
          <a:p>
            <a:r>
              <a:rPr lang="en-US" sz="4400" dirty="0">
                <a:solidFill>
                  <a:schemeClr val="bg1"/>
                </a:solidFill>
              </a:rPr>
              <a:t>Preferred solution cost</a:t>
            </a:r>
          </a:p>
        </p:txBody>
      </p:sp>
      <p:pic>
        <p:nvPicPr>
          <p:cNvPr id="4" name="Picture 3" descr="Detailed preferred solution cost table&#10;&#10;Screenshot of a more detailed preferred solution cost table. At the bottom is a Microsoft Excel Worksheet icon.">
            <a:extLst>
              <a:ext uri="{FF2B5EF4-FFF2-40B4-BE49-F238E27FC236}">
                <a16:creationId xmlns:a16="http://schemas.microsoft.com/office/drawing/2014/main" id="{ABC5E450-1518-4632-A90D-47599525BF22}"/>
              </a:ext>
            </a:extLst>
          </p:cNvPr>
          <p:cNvPicPr>
            <a:picLocks noChangeAspect="1"/>
          </p:cNvPicPr>
          <p:nvPr/>
        </p:nvPicPr>
        <p:blipFill>
          <a:blip r:embed="rId4"/>
          <a:stretch>
            <a:fillRect/>
          </a:stretch>
        </p:blipFill>
        <p:spPr>
          <a:xfrm>
            <a:off x="230980" y="1187630"/>
            <a:ext cx="11730039" cy="4232242"/>
          </a:xfrm>
          <a:prstGeom prst="rect">
            <a:avLst/>
          </a:prstGeom>
          <a:solidFill>
            <a:schemeClr val="bg1"/>
          </a:solidFill>
        </p:spPr>
      </p:pic>
      <p:graphicFrame>
        <p:nvGraphicFramePr>
          <p:cNvPr id="5" name="Object 4" descr="Microsoft Excel Worksheet icon&#10;&#10;A Microsoft Excel Worksheet icon displays.">
            <a:extLst>
              <a:ext uri="{FF2B5EF4-FFF2-40B4-BE49-F238E27FC236}">
                <a16:creationId xmlns:a16="http://schemas.microsoft.com/office/drawing/2014/main" id="{FBC06E45-1C1F-4DB4-970A-E0843A41A36B}"/>
              </a:ext>
            </a:extLst>
          </p:cNvPr>
          <p:cNvGraphicFramePr>
            <a:graphicFrameLocks noChangeAspect="1"/>
          </p:cNvGraphicFramePr>
          <p:nvPr>
            <p:extLst>
              <p:ext uri="{D42A27DB-BD31-4B8C-83A1-F6EECF244321}">
                <p14:modId xmlns:p14="http://schemas.microsoft.com/office/powerpoint/2010/main" val="1447278742"/>
              </p:ext>
            </p:extLst>
          </p:nvPr>
        </p:nvGraphicFramePr>
        <p:xfrm>
          <a:off x="5638800" y="5714936"/>
          <a:ext cx="914400" cy="771525"/>
        </p:xfrm>
        <a:graphic>
          <a:graphicData uri="http://schemas.openxmlformats.org/presentationml/2006/ole">
            <mc:AlternateContent xmlns:mc="http://schemas.openxmlformats.org/markup-compatibility/2006">
              <mc:Choice xmlns:v="urn:schemas-microsoft-com:vml" Requires="v">
                <p:oleObj spid="_x0000_s1080" name="Worksheet" showAsIcon="1" r:id="rId5" imgW="914400" imgH="771480" progId="Excel.Sheet.12">
                  <p:embed/>
                </p:oleObj>
              </mc:Choice>
              <mc:Fallback>
                <p:oleObj name="Worksheet" showAsIcon="1" r:id="rId5" imgW="914400" imgH="771480" progId="Excel.Sheet.12">
                  <p:embed/>
                  <p:pic>
                    <p:nvPicPr>
                      <p:cNvPr id="4" name="Object 3"/>
                      <p:cNvPicPr/>
                      <p:nvPr/>
                    </p:nvPicPr>
                    <p:blipFill>
                      <a:blip r:embed="rId6"/>
                      <a:stretch>
                        <a:fillRect/>
                      </a:stretch>
                    </p:blipFill>
                    <p:spPr>
                      <a:xfrm>
                        <a:off x="5638800" y="5714936"/>
                        <a:ext cx="914400" cy="771525"/>
                      </a:xfrm>
                      <a:prstGeom prst="rect">
                        <a:avLst/>
                      </a:prstGeom>
                    </p:spPr>
                  </p:pic>
                </p:oleObj>
              </mc:Fallback>
            </mc:AlternateContent>
          </a:graphicData>
        </a:graphic>
      </p:graphicFrame>
    </p:spTree>
    <p:extLst>
      <p:ext uri="{BB962C8B-B14F-4D97-AF65-F5344CB8AC3E}">
        <p14:creationId xmlns:p14="http://schemas.microsoft.com/office/powerpoint/2010/main" val="2229701713"/>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8" name="Title 1"/>
          <p:cNvSpPr>
            <a:spLocks noGrp="1"/>
          </p:cNvSpPr>
          <p:nvPr>
            <p:ph type="title"/>
          </p:nvPr>
        </p:nvSpPr>
        <p:spPr>
          <a:xfrm>
            <a:off x="268934" y="291112"/>
            <a:ext cx="11494682" cy="896518"/>
          </a:xfrm>
        </p:spPr>
        <p:txBody>
          <a:bodyPr/>
          <a:lstStyle/>
          <a:p>
            <a:r>
              <a:rPr lang="en-US" sz="4400" dirty="0">
                <a:solidFill>
                  <a:schemeClr val="bg1"/>
                </a:solidFill>
              </a:rPr>
              <a:t>Azure VM design tips</a:t>
            </a:r>
          </a:p>
        </p:txBody>
      </p:sp>
      <p:pic>
        <p:nvPicPr>
          <p:cNvPr id="3" name="Picture 2" descr="Design tips&#10;&#10;Five design tips as described in the Instructor Notes, and a VM icon display."/>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0940" y="1295588"/>
            <a:ext cx="11470669" cy="4628962"/>
          </a:xfrm>
          <a:prstGeom prst="rect">
            <a:avLst/>
          </a:prstGeom>
        </p:spPr>
      </p:pic>
    </p:spTree>
    <p:extLst>
      <p:ext uri="{BB962C8B-B14F-4D97-AF65-F5344CB8AC3E}">
        <p14:creationId xmlns:p14="http://schemas.microsoft.com/office/powerpoint/2010/main" val="3245635366"/>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34" y="291112"/>
            <a:ext cx="11494682" cy="896518"/>
          </a:xfrm>
        </p:spPr>
        <p:txBody>
          <a:bodyPr/>
          <a:lstStyle/>
          <a:p>
            <a:r>
              <a:rPr lang="en-US" sz="4400" dirty="0">
                <a:solidFill>
                  <a:schemeClr val="bg1"/>
                </a:solidFill>
              </a:rPr>
              <a:t>Customer situation</a:t>
            </a:r>
            <a:endParaRPr lang="en-US" sz="4400" i="1" dirty="0">
              <a:solidFill>
                <a:schemeClr val="bg1"/>
              </a:solidFill>
            </a:endParaRPr>
          </a:p>
        </p:txBody>
      </p:sp>
      <p:sp>
        <p:nvSpPr>
          <p:cNvPr id="3" name="Content Placeholder 2"/>
          <p:cNvSpPr>
            <a:spLocks noGrp="1"/>
          </p:cNvSpPr>
          <p:nvPr>
            <p:ph sz="quarter" idx="10"/>
          </p:nvPr>
        </p:nvSpPr>
        <p:spPr>
          <a:xfrm>
            <a:off x="269239" y="1663947"/>
            <a:ext cx="9696171" cy="5053691"/>
          </a:xfrm>
        </p:spPr>
        <p:txBody>
          <a:bodyPr/>
          <a:lstStyle/>
          <a:p>
            <a:r>
              <a:rPr lang="en-US" sz="2800" dirty="0">
                <a:solidFill>
                  <a:schemeClr val="bg1"/>
                </a:solidFill>
                <a:latin typeface="Segoe UI Semilight" panose="020B0402040204020203" pitchFamily="34" charset="0"/>
                <a:cs typeface="Segoe UI Semilight" panose="020B0402040204020203" pitchFamily="34" charset="0"/>
              </a:rPr>
              <a:t>Contoso Group is a US-based telecommunications company with headquarters in NY.</a:t>
            </a:r>
          </a:p>
          <a:p>
            <a:endParaRPr lang="en-US" sz="2800" dirty="0">
              <a:solidFill>
                <a:schemeClr val="bg1"/>
              </a:solidFill>
              <a:latin typeface="Segoe UI Semilight" panose="020B0402040204020203" pitchFamily="34" charset="0"/>
              <a:cs typeface="Segoe UI Semilight" panose="020B0402040204020203" pitchFamily="34" charset="0"/>
            </a:endParaRPr>
          </a:p>
          <a:p>
            <a:r>
              <a:rPr lang="en-US" sz="2800" dirty="0">
                <a:solidFill>
                  <a:schemeClr val="bg1"/>
                </a:solidFill>
                <a:latin typeface="Segoe UI Semilight" panose="020B0402040204020203" pitchFamily="34" charset="0"/>
                <a:cs typeface="Segoe UI Semilight" panose="020B0402040204020203" pitchFamily="34" charset="0"/>
              </a:rPr>
              <a:t>Looking to optimize its IT environment</a:t>
            </a:r>
          </a:p>
          <a:p>
            <a:endParaRPr lang="en-US" sz="2800" dirty="0">
              <a:solidFill>
                <a:schemeClr val="bg1"/>
              </a:solidFill>
              <a:latin typeface="Segoe UI Semilight" panose="020B0402040204020203" pitchFamily="34" charset="0"/>
              <a:cs typeface="Segoe UI Semilight" panose="020B0402040204020203" pitchFamily="34" charset="0"/>
            </a:endParaRPr>
          </a:p>
          <a:p>
            <a:r>
              <a:rPr lang="en-US" sz="2800" dirty="0">
                <a:solidFill>
                  <a:schemeClr val="bg1"/>
                </a:solidFill>
                <a:latin typeface="Segoe UI Semilight" panose="020B0402040204020203" pitchFamily="34" charset="0"/>
                <a:cs typeface="Segoe UI Semilight" panose="020B0402040204020203" pitchFamily="34" charset="0"/>
              </a:rPr>
              <a:t>Considering moving some of its on-premises SAP workloads to Azure</a:t>
            </a:r>
          </a:p>
          <a:p>
            <a:endParaRPr lang="en-US" sz="2800" dirty="0">
              <a:solidFill>
                <a:schemeClr val="bg1"/>
              </a:solidFill>
              <a:latin typeface="Segoe UI Semilight" panose="020B0402040204020203" pitchFamily="34" charset="0"/>
              <a:cs typeface="Segoe UI Semilight" panose="020B0402040204020203" pitchFamily="34" charset="0"/>
            </a:endParaRPr>
          </a:p>
          <a:p>
            <a:r>
              <a:rPr lang="en-US" sz="2800" dirty="0">
                <a:solidFill>
                  <a:schemeClr val="bg1"/>
                </a:solidFill>
                <a:latin typeface="Segoe UI Semilight" panose="020B0402040204020203" pitchFamily="34" charset="0"/>
                <a:cs typeface="Segoe UI Semilight" panose="020B0402040204020203" pitchFamily="34" charset="0"/>
              </a:rPr>
              <a:t>Goal is to improve agility without compromising </a:t>
            </a:r>
            <a:br>
              <a:rPr lang="en-US" sz="2800" dirty="0">
                <a:solidFill>
                  <a:schemeClr val="bg1"/>
                </a:solidFill>
                <a:latin typeface="Segoe UI Semilight" panose="020B0402040204020203" pitchFamily="34" charset="0"/>
                <a:cs typeface="Segoe UI Semilight" panose="020B0402040204020203" pitchFamily="34" charset="0"/>
              </a:rPr>
            </a:br>
            <a:r>
              <a:rPr lang="en-US" sz="2800" dirty="0">
                <a:solidFill>
                  <a:schemeClr val="bg1"/>
                </a:solidFill>
                <a:latin typeface="Segoe UI Semilight" panose="020B0402040204020203" pitchFamily="34" charset="0"/>
                <a:cs typeface="Segoe UI Semilight" panose="020B0402040204020203" pitchFamily="34" charset="0"/>
              </a:rPr>
              <a:t>availability and performance</a:t>
            </a:r>
          </a:p>
          <a:p>
            <a:endParaRPr lang="en-US" sz="2800" dirty="0">
              <a:solidFill>
                <a:schemeClr val="bg1"/>
              </a:solidFill>
            </a:endParaRPr>
          </a:p>
        </p:txBody>
      </p:sp>
    </p:spTree>
    <p:extLst>
      <p:ext uri="{BB962C8B-B14F-4D97-AF65-F5344CB8AC3E}">
        <p14:creationId xmlns:p14="http://schemas.microsoft.com/office/powerpoint/2010/main" val="2139406264"/>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8" name="Title 1"/>
          <p:cNvSpPr>
            <a:spLocks noGrp="1"/>
          </p:cNvSpPr>
          <p:nvPr>
            <p:ph type="title"/>
          </p:nvPr>
        </p:nvSpPr>
        <p:spPr>
          <a:xfrm>
            <a:off x="202259" y="272062"/>
            <a:ext cx="11494682" cy="896518"/>
          </a:xfrm>
        </p:spPr>
        <p:txBody>
          <a:bodyPr/>
          <a:lstStyle/>
          <a:p>
            <a:r>
              <a:rPr lang="en-US" sz="4400" dirty="0">
                <a:solidFill>
                  <a:schemeClr val="bg1"/>
                </a:solidFill>
              </a:rPr>
              <a:t>Process to optimize SAP landscape</a:t>
            </a:r>
          </a:p>
        </p:txBody>
      </p:sp>
      <p:pic>
        <p:nvPicPr>
          <p:cNvPr id="2" name="Picture 1" descr="Process cycle&#10;&#10;A process cycle is: Monitor, Re-size, Adjust, and back to Monito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82744" y="1366806"/>
            <a:ext cx="7267062" cy="5114987"/>
          </a:xfrm>
          <a:prstGeom prst="rect">
            <a:avLst/>
          </a:prstGeom>
        </p:spPr>
      </p:pic>
    </p:spTree>
    <p:extLst>
      <p:ext uri="{BB962C8B-B14F-4D97-AF65-F5344CB8AC3E}">
        <p14:creationId xmlns:p14="http://schemas.microsoft.com/office/powerpoint/2010/main" val="4028471706"/>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6" name="Title 1"/>
          <p:cNvSpPr>
            <a:spLocks noGrp="1"/>
          </p:cNvSpPr>
          <p:nvPr>
            <p:ph type="title"/>
          </p:nvPr>
        </p:nvSpPr>
        <p:spPr>
          <a:xfrm>
            <a:off x="268933" y="223530"/>
            <a:ext cx="11494682" cy="896518"/>
          </a:xfrm>
        </p:spPr>
        <p:txBody>
          <a:bodyPr/>
          <a:lstStyle/>
          <a:p>
            <a:r>
              <a:rPr lang="en-US" sz="4400" dirty="0">
                <a:solidFill>
                  <a:schemeClr val="bg1"/>
                </a:solidFill>
              </a:rPr>
              <a:t>SAP on Azure certifications (Any DB)</a:t>
            </a:r>
          </a:p>
        </p:txBody>
      </p:sp>
      <p:pic>
        <p:nvPicPr>
          <p:cNvPr id="2" name="Picture 1" descr="SAP on Azure certifications table&#10;&#10;A table for SAP any DB lists the SAP products, and their corresponding Guest OS's, Databases, and VM/Server typ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8432" y="1234348"/>
            <a:ext cx="11015685" cy="4680677"/>
          </a:xfrm>
          <a:prstGeom prst="rect">
            <a:avLst/>
          </a:prstGeom>
        </p:spPr>
      </p:pic>
      <p:sp>
        <p:nvSpPr>
          <p:cNvPr id="7" name="TextBox 6">
            <a:extLst>
              <a:ext uri="{FF2B5EF4-FFF2-40B4-BE49-F238E27FC236}">
                <a16:creationId xmlns:a16="http://schemas.microsoft.com/office/drawing/2014/main" id="{5E131C03-72DD-42FE-87EA-26BBBD9A03C8}"/>
              </a:ext>
            </a:extLst>
          </p:cNvPr>
          <p:cNvSpPr txBox="1"/>
          <p:nvPr/>
        </p:nvSpPr>
        <p:spPr>
          <a:xfrm>
            <a:off x="167958" y="6337031"/>
            <a:ext cx="11856085" cy="307777"/>
          </a:xfrm>
          <a:prstGeom prst="rect">
            <a:avLst/>
          </a:prstGeom>
          <a:noFill/>
        </p:spPr>
        <p:txBody>
          <a:bodyPr wrap="square" rtlCol="0">
            <a:spAutoFit/>
          </a:bodyPr>
          <a:lstStyle/>
          <a:p>
            <a:pPr algn="ctr" defTabSz="932418">
              <a:defRPr/>
            </a:pPr>
            <a:r>
              <a:rPr lang="en-US" sz="1400" kern="0" dirty="0">
                <a:solidFill>
                  <a:srgbClr val="FFFFFF"/>
                </a:solidFill>
                <a:latin typeface="+mj-lt"/>
              </a:rPr>
              <a:t>(*1) SUSE and Red Hat are certified only with ASE, DB2 and HANA. Oracle Linux is for Oracle. Windows Server is for all databases.  </a:t>
            </a:r>
          </a:p>
        </p:txBody>
      </p:sp>
    </p:spTree>
    <p:extLst>
      <p:ext uri="{BB962C8B-B14F-4D97-AF65-F5344CB8AC3E}">
        <p14:creationId xmlns:p14="http://schemas.microsoft.com/office/powerpoint/2010/main" val="1386422614"/>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7" name="Title 1"/>
          <p:cNvSpPr>
            <a:spLocks noGrp="1"/>
          </p:cNvSpPr>
          <p:nvPr>
            <p:ph type="title"/>
          </p:nvPr>
        </p:nvSpPr>
        <p:spPr>
          <a:xfrm>
            <a:off x="238438" y="115818"/>
            <a:ext cx="11494682" cy="635757"/>
          </a:xfrm>
        </p:spPr>
        <p:txBody>
          <a:bodyPr/>
          <a:lstStyle/>
          <a:p>
            <a:r>
              <a:rPr lang="en-US" sz="4400" dirty="0">
                <a:solidFill>
                  <a:schemeClr val="bg1"/>
                </a:solidFill>
              </a:rPr>
              <a:t>Qualifying SAP on Azure Opportunities (Any DB) </a:t>
            </a:r>
          </a:p>
        </p:txBody>
      </p:sp>
      <p:pic>
        <p:nvPicPr>
          <p:cNvPr id="2" name="Picture 1" descr="OS/DBMS process workflow.&#10;&#10;A yes/no workflow explains the process for Qualifying SAP on Azure for any DB."/>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72870" y="889499"/>
            <a:ext cx="9809314" cy="5968501"/>
          </a:xfrm>
          <a:prstGeom prst="rect">
            <a:avLst/>
          </a:prstGeom>
        </p:spPr>
      </p:pic>
    </p:spTree>
    <p:extLst>
      <p:ext uri="{BB962C8B-B14F-4D97-AF65-F5344CB8AC3E}">
        <p14:creationId xmlns:p14="http://schemas.microsoft.com/office/powerpoint/2010/main" val="447081701"/>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4" name="Title 1"/>
          <p:cNvSpPr>
            <a:spLocks noGrp="1"/>
          </p:cNvSpPr>
          <p:nvPr>
            <p:ph type="title"/>
          </p:nvPr>
        </p:nvSpPr>
        <p:spPr>
          <a:xfrm>
            <a:off x="173212" y="205387"/>
            <a:ext cx="11821564" cy="896518"/>
          </a:xfrm>
        </p:spPr>
        <p:txBody>
          <a:bodyPr/>
          <a:lstStyle/>
          <a:p>
            <a:r>
              <a:rPr lang="en-US" sz="4400" dirty="0">
                <a:solidFill>
                  <a:schemeClr val="bg1"/>
                </a:solidFill>
              </a:rPr>
              <a:t>Modernizing SAP platform on Microsoft Cloud OS</a:t>
            </a:r>
          </a:p>
        </p:txBody>
      </p:sp>
      <p:pic>
        <p:nvPicPr>
          <p:cNvPr id="4" name="Picture 3" descr="Modernizing SAP platform on Microsoft Cloud OS diagram. &#10;&#10;In the modernization diagram, the following items point to Export: SAP on Windows/SQL, SAP on Linux/DB2, SAP on UNIX/Oracle, and SAP on Mainframe/DB2. Import points to the same items on Azure VM. OS/DB independent dump files are between Export and Import."/>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2840" y="1313329"/>
            <a:ext cx="12774840" cy="5114925"/>
          </a:xfrm>
          <a:prstGeom prst="rect">
            <a:avLst/>
          </a:prstGeom>
        </p:spPr>
      </p:pic>
    </p:spTree>
    <p:extLst>
      <p:ext uri="{BB962C8B-B14F-4D97-AF65-F5344CB8AC3E}">
        <p14:creationId xmlns:p14="http://schemas.microsoft.com/office/powerpoint/2010/main" val="3282504197"/>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solidFill>
                  <a:schemeClr val="bg1"/>
                </a:solidFill>
              </a:rPr>
              <a:t>Benefits</a:t>
            </a:r>
          </a:p>
        </p:txBody>
      </p:sp>
      <p:sp>
        <p:nvSpPr>
          <p:cNvPr id="3" name="Content Placeholder 2"/>
          <p:cNvSpPr>
            <a:spLocks noGrp="1"/>
          </p:cNvSpPr>
          <p:nvPr>
            <p:ph sz="quarter" idx="10"/>
          </p:nvPr>
        </p:nvSpPr>
        <p:spPr>
          <a:xfrm>
            <a:off x="269239" y="1663947"/>
            <a:ext cx="10172338" cy="3709221"/>
          </a:xfrm>
        </p:spPr>
        <p:txBody>
          <a:bodyPr/>
          <a:lstStyle/>
          <a:p>
            <a:pPr>
              <a:spcAft>
                <a:spcPts val="1177"/>
              </a:spcAft>
            </a:pPr>
            <a:r>
              <a:rPr lang="en-US" sz="2800" dirty="0">
                <a:solidFill>
                  <a:srgbClr val="FFFFFF"/>
                </a:solidFill>
                <a:latin typeface="+mj-lt"/>
                <a:cs typeface="Segoe UI Semilight" panose="020B0402040204020203" pitchFamily="34" charset="0"/>
              </a:rPr>
              <a:t>Reduce time to deploy new business processes to have competitive customer offers</a:t>
            </a:r>
          </a:p>
          <a:p>
            <a:pPr>
              <a:spcAft>
                <a:spcPts val="1177"/>
              </a:spcAft>
            </a:pPr>
            <a:r>
              <a:rPr lang="en-US" sz="2800" dirty="0">
                <a:solidFill>
                  <a:srgbClr val="FFFFFF"/>
                </a:solidFill>
                <a:latin typeface="+mj-lt"/>
                <a:cs typeface="Segoe UI Semilight" panose="020B0402040204020203" pitchFamily="34" charset="0"/>
              </a:rPr>
              <a:t>Reduce time required to provision development and test environments</a:t>
            </a:r>
          </a:p>
          <a:p>
            <a:pPr>
              <a:spcAft>
                <a:spcPts val="1177"/>
              </a:spcAft>
            </a:pPr>
            <a:r>
              <a:rPr lang="en-US" sz="2800" dirty="0">
                <a:solidFill>
                  <a:srgbClr val="FFFFFF"/>
                </a:solidFill>
                <a:latin typeface="+mj-lt"/>
                <a:cs typeface="Segoe UI Semilight" panose="020B0402040204020203" pitchFamily="34" charset="0"/>
              </a:rPr>
              <a:t>Manage costs incurred by the development and test environments</a:t>
            </a:r>
          </a:p>
          <a:p>
            <a:pPr>
              <a:spcAft>
                <a:spcPts val="1177"/>
              </a:spcAft>
            </a:pPr>
            <a:r>
              <a:rPr lang="en-US" sz="2800" dirty="0">
                <a:solidFill>
                  <a:srgbClr val="FFFFFF"/>
                </a:solidFill>
                <a:latin typeface="+mj-lt"/>
                <a:cs typeface="Segoe UI Semilight" panose="020B0402040204020203" pitchFamily="34" charset="0"/>
              </a:rPr>
              <a:t>Lower production environment cost</a:t>
            </a:r>
          </a:p>
          <a:p>
            <a:endParaRPr lang="en-US" dirty="0"/>
          </a:p>
        </p:txBody>
      </p:sp>
    </p:spTree>
    <p:extLst>
      <p:ext uri="{BB962C8B-B14F-4D97-AF65-F5344CB8AC3E}">
        <p14:creationId xmlns:p14="http://schemas.microsoft.com/office/powerpoint/2010/main" val="1871765518"/>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solidFill>
                  <a:schemeClr val="bg1"/>
                </a:solidFill>
              </a:rPr>
              <a:t>Preferred solution</a:t>
            </a:r>
          </a:p>
        </p:txBody>
      </p:sp>
      <p:sp>
        <p:nvSpPr>
          <p:cNvPr id="3" name="Content Placeholder 2"/>
          <p:cNvSpPr>
            <a:spLocks noGrp="1"/>
          </p:cNvSpPr>
          <p:nvPr>
            <p:ph sz="quarter" idx="10"/>
          </p:nvPr>
        </p:nvSpPr>
        <p:spPr>
          <a:xfrm>
            <a:off x="268935" y="1504717"/>
            <a:ext cx="11494682" cy="6750053"/>
          </a:xfrm>
        </p:spPr>
        <p:txBody>
          <a:bodyPr/>
          <a:lstStyle/>
          <a:p>
            <a:pPr marL="0" indent="0">
              <a:buNone/>
            </a:pPr>
            <a:r>
              <a:rPr lang="en-US" sz="2800" b="1" i="1" dirty="0">
                <a:solidFill>
                  <a:schemeClr val="bg1"/>
                </a:solidFill>
                <a:latin typeface="Segoe UI Semilight" panose="020B0402040204020203" pitchFamily="34" charset="0"/>
                <a:cs typeface="Segoe UI Semilight" panose="020B0402040204020203" pitchFamily="34" charset="0"/>
              </a:rPr>
              <a:t>Architecting a multi-tier SAP solution</a:t>
            </a:r>
          </a:p>
          <a:p>
            <a:pPr marL="0" indent="0">
              <a:buNone/>
            </a:pPr>
            <a:endParaRPr lang="en-US" sz="2800" b="1" i="1" dirty="0">
              <a:solidFill>
                <a:schemeClr val="bg1"/>
              </a:solidFill>
              <a:latin typeface="Segoe UI Semilight" panose="020B0402040204020203" pitchFamily="34" charset="0"/>
              <a:cs typeface="Segoe UI Semilight" panose="020B0402040204020203" pitchFamily="34" charset="0"/>
            </a:endParaRPr>
          </a:p>
          <a:p>
            <a:pPr marL="0" indent="0">
              <a:buNone/>
            </a:pPr>
            <a:r>
              <a:rPr lang="en-US" sz="2400" b="1" dirty="0">
                <a:solidFill>
                  <a:schemeClr val="bg1"/>
                </a:solidFill>
                <a:latin typeface="Segoe UI Semilight" panose="020B0402040204020203" pitchFamily="34" charset="0"/>
                <a:cs typeface="Segoe UI Semilight" panose="020B0402040204020203" pitchFamily="34" charset="0"/>
              </a:rPr>
              <a:t>Task:  </a:t>
            </a:r>
            <a:r>
              <a:rPr lang="en-US" sz="2400" dirty="0">
                <a:solidFill>
                  <a:schemeClr val="bg1"/>
                </a:solidFill>
                <a:latin typeface="Segoe UI Semilight" panose="020B0402040204020203" pitchFamily="34" charset="0"/>
                <a:cs typeface="Segoe UI Semilight" panose="020B0402040204020203" pitchFamily="34" charset="0"/>
              </a:rPr>
              <a:t>Identify the target Azure region(s) and the number of tiers.</a:t>
            </a:r>
          </a:p>
          <a:p>
            <a:pPr marL="0" indent="0">
              <a:buNone/>
            </a:pPr>
            <a:endParaRPr lang="en-US" sz="2400" dirty="0">
              <a:solidFill>
                <a:schemeClr val="bg1"/>
              </a:solidFill>
              <a:latin typeface="Segoe UI Semilight" panose="020B0402040204020203" pitchFamily="34" charset="0"/>
              <a:cs typeface="Segoe UI Semilight" panose="020B0402040204020203" pitchFamily="34" charset="0"/>
            </a:endParaRPr>
          </a:p>
          <a:p>
            <a:pPr marL="0" indent="0">
              <a:buNone/>
            </a:pPr>
            <a:r>
              <a:rPr lang="en-US" sz="2400" dirty="0">
                <a:solidFill>
                  <a:schemeClr val="bg1"/>
                </a:solidFill>
                <a:latin typeface="Segoe UI Semilight" panose="020B0402040204020203" pitchFamily="34" charset="0"/>
                <a:cs typeface="Segoe UI Semilight" panose="020B0402040204020203" pitchFamily="34" charset="0"/>
              </a:rPr>
              <a:t>Answer:  By deploying Azure VMs in two regions (with US East 2 as the primary region and US West 2 as the secondary) we are able to address the Disaster Recovery needs of the customer. From the availability standpoint, one of the first decisions you will need to make is whether you will implement a two-tier or three-tier architecture. Three-tier architecture consists of the presentation tier, the application tier, and the database tier. In the two-tier architecture, application and database tiers are combined together, and run on the same operating system instance. Three-tier architecture is required to provide high availability.</a:t>
            </a:r>
          </a:p>
          <a:p>
            <a:pPr marL="0" indent="0">
              <a:buNone/>
            </a:pPr>
            <a:endParaRPr lang="en-US" sz="2400" dirty="0">
              <a:solidFill>
                <a:schemeClr val="bg1"/>
              </a:solidFill>
            </a:endParaRPr>
          </a:p>
          <a:p>
            <a:pPr lvl="0"/>
            <a:endParaRPr lang="en-US" sz="2400" dirty="0">
              <a:solidFill>
                <a:schemeClr val="bg1"/>
              </a:solidFill>
            </a:endParaRPr>
          </a:p>
          <a:p>
            <a:pPr marL="0" indent="0">
              <a:buNone/>
            </a:pPr>
            <a:r>
              <a:rPr lang="en-US" dirty="0"/>
              <a:t> </a:t>
            </a:r>
          </a:p>
          <a:p>
            <a:pPr marL="0" indent="0">
              <a:buNone/>
            </a:pPr>
            <a:endParaRPr lang="en-US" sz="2800" b="1" i="1" dirty="0">
              <a:solidFill>
                <a:schemeClr val="bg1"/>
              </a:solidFill>
            </a:endParaRPr>
          </a:p>
          <a:p>
            <a:pPr marL="0" indent="0">
              <a:buNone/>
            </a:pPr>
            <a:endParaRPr lang="en-US" sz="2800" b="1" i="1" dirty="0">
              <a:solidFill>
                <a:schemeClr val="bg1"/>
              </a:solidFill>
            </a:endParaRPr>
          </a:p>
        </p:txBody>
      </p:sp>
    </p:spTree>
    <p:extLst>
      <p:ext uri="{BB962C8B-B14F-4D97-AF65-F5344CB8AC3E}">
        <p14:creationId xmlns:p14="http://schemas.microsoft.com/office/powerpoint/2010/main" val="26444283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1000"/>
                                        <p:tgtEl>
                                          <p:spTgt spid="3">
                                            <p:txEl>
                                              <p:pRg st="2" end="2"/>
                                            </p:txEl>
                                          </p:spTgt>
                                        </p:tgtEl>
                                      </p:cBhvr>
                                    </p:animEffect>
                                    <p:anim calcmode="lin" valueType="num">
                                      <p:cBhvr>
                                        <p:cTn id="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solidFill>
                  <a:schemeClr val="bg1"/>
                </a:solidFill>
              </a:rPr>
              <a:t>Preferred solution</a:t>
            </a:r>
          </a:p>
        </p:txBody>
      </p:sp>
      <p:sp>
        <p:nvSpPr>
          <p:cNvPr id="3" name="Content Placeholder 2"/>
          <p:cNvSpPr>
            <a:spLocks noGrp="1"/>
          </p:cNvSpPr>
          <p:nvPr>
            <p:ph sz="quarter" idx="10"/>
          </p:nvPr>
        </p:nvSpPr>
        <p:spPr>
          <a:xfrm>
            <a:off x="132079" y="1367092"/>
            <a:ext cx="11810539" cy="7340984"/>
          </a:xfrm>
        </p:spPr>
        <p:txBody>
          <a:bodyPr/>
          <a:lstStyle/>
          <a:p>
            <a:pPr marL="0" indent="0">
              <a:buNone/>
            </a:pPr>
            <a:r>
              <a:rPr lang="en-US" sz="2800" b="1" i="1" dirty="0">
                <a:solidFill>
                  <a:schemeClr val="bg1"/>
                </a:solidFill>
                <a:latin typeface="Segoe UI Semilight" panose="020B0402040204020203" pitchFamily="34" charset="0"/>
                <a:cs typeface="Segoe UI Semilight" panose="020B0402040204020203" pitchFamily="34" charset="0"/>
              </a:rPr>
              <a:t>Architecting network connectivity</a:t>
            </a:r>
          </a:p>
          <a:p>
            <a:pPr marL="0" indent="0">
              <a:buNone/>
            </a:pPr>
            <a:endParaRPr lang="en-US" sz="2800" b="1" i="1" dirty="0">
              <a:solidFill>
                <a:schemeClr val="bg1"/>
              </a:solidFill>
              <a:latin typeface="Segoe UI Semilight" panose="020B0402040204020203" pitchFamily="34" charset="0"/>
              <a:cs typeface="Segoe UI Semilight" panose="020B0402040204020203" pitchFamily="34" charset="0"/>
            </a:endParaRPr>
          </a:p>
          <a:p>
            <a:pPr marL="0" indent="0">
              <a:buNone/>
            </a:pPr>
            <a:r>
              <a:rPr lang="en-US" sz="2400" dirty="0">
                <a:solidFill>
                  <a:schemeClr val="bg1"/>
                </a:solidFill>
                <a:latin typeface="Segoe UI Semilight" panose="020B0402040204020203" pitchFamily="34" charset="0"/>
                <a:cs typeface="Segoe UI Semilight" panose="020B0402040204020203" pitchFamily="34" charset="0"/>
              </a:rPr>
              <a:t>Task: Design a hybrid network (at a high-level) that that will allow you to meet all of the customer requirements and support your design for moving the customer to Azure.</a:t>
            </a:r>
          </a:p>
          <a:p>
            <a:pPr marL="0" indent="0">
              <a:buNone/>
            </a:pPr>
            <a:endParaRPr lang="en-US" sz="2400" dirty="0">
              <a:solidFill>
                <a:schemeClr val="bg1"/>
              </a:solidFill>
              <a:latin typeface="Segoe UI Semilight" panose="020B0402040204020203" pitchFamily="34" charset="0"/>
              <a:cs typeface="Segoe UI Semilight" panose="020B0402040204020203" pitchFamily="34" charset="0"/>
            </a:endParaRPr>
          </a:p>
          <a:p>
            <a:pPr marL="0" indent="0">
              <a:buNone/>
            </a:pPr>
            <a:r>
              <a:rPr lang="en-US" sz="2400" dirty="0">
                <a:solidFill>
                  <a:schemeClr val="bg1"/>
                </a:solidFill>
                <a:latin typeface="Segoe UI Semilight" panose="020B0402040204020203" pitchFamily="34" charset="0"/>
                <a:cs typeface="Segoe UI Semilight" panose="020B0402040204020203" pitchFamily="34" charset="0"/>
              </a:rPr>
              <a:t>Answer: Use ExpressRoute between the corporate headquarters and two Azure regions that will host the SAP deployment. For development or training scenarios, it might be sufficient to use a site-to-site Virtual Private Network. You can use the online Azure Speed Test to determine the latency you should expect when establishing a site-to-site VPN connection. However, Site-to-Site VPN connections are, at best, limited to 1.25 Gbps and introduce double digit millisecond latencies. For production SAP workloads hosted in Azure, you should consider using ExpressRoute. This allows for establishing a private connection to Azure, providing up to 10 Gbps of bandwidth and lowering latency to a couple of milliseconds. </a:t>
            </a:r>
          </a:p>
          <a:p>
            <a:pPr marL="0" indent="0">
              <a:buNone/>
            </a:pPr>
            <a:endParaRPr lang="en-US" sz="2400" dirty="0">
              <a:solidFill>
                <a:schemeClr val="bg1"/>
              </a:solidFill>
            </a:endParaRPr>
          </a:p>
          <a:p>
            <a:pPr lvl="0"/>
            <a:endParaRPr lang="en-US" sz="2400" dirty="0">
              <a:solidFill>
                <a:schemeClr val="bg1"/>
              </a:solidFill>
            </a:endParaRPr>
          </a:p>
          <a:p>
            <a:pPr marL="0" indent="0">
              <a:buNone/>
            </a:pPr>
            <a:r>
              <a:rPr lang="en-US" dirty="0"/>
              <a:t> </a:t>
            </a:r>
          </a:p>
          <a:p>
            <a:pPr marL="0" indent="0">
              <a:buNone/>
            </a:pPr>
            <a:endParaRPr lang="en-US" sz="2800" b="1" i="1" dirty="0">
              <a:solidFill>
                <a:schemeClr val="bg1"/>
              </a:solidFill>
            </a:endParaRPr>
          </a:p>
          <a:p>
            <a:pPr marL="0" indent="0">
              <a:buNone/>
            </a:pPr>
            <a:endParaRPr lang="en-US" sz="2800" b="1" i="1" dirty="0">
              <a:solidFill>
                <a:schemeClr val="bg1"/>
              </a:solidFill>
            </a:endParaRPr>
          </a:p>
        </p:txBody>
      </p:sp>
    </p:spTree>
    <p:extLst>
      <p:ext uri="{BB962C8B-B14F-4D97-AF65-F5344CB8AC3E}">
        <p14:creationId xmlns:p14="http://schemas.microsoft.com/office/powerpoint/2010/main" val="3720336467"/>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solidFill>
                  <a:schemeClr val="bg1"/>
                </a:solidFill>
              </a:rPr>
              <a:t>Preferred solution</a:t>
            </a:r>
          </a:p>
        </p:txBody>
      </p:sp>
      <p:sp>
        <p:nvSpPr>
          <p:cNvPr id="3" name="Content Placeholder 2"/>
          <p:cNvSpPr>
            <a:spLocks noGrp="1"/>
          </p:cNvSpPr>
          <p:nvPr>
            <p:ph sz="quarter" idx="10"/>
          </p:nvPr>
        </p:nvSpPr>
        <p:spPr>
          <a:xfrm>
            <a:off x="188587" y="1572575"/>
            <a:ext cx="12059921" cy="6608476"/>
          </a:xfrm>
        </p:spPr>
        <p:txBody>
          <a:bodyPr/>
          <a:lstStyle/>
          <a:p>
            <a:pPr marL="0" indent="0">
              <a:buNone/>
            </a:pPr>
            <a:r>
              <a:rPr lang="en-US" sz="2800" b="1" i="1" dirty="0">
                <a:solidFill>
                  <a:schemeClr val="bg1"/>
                </a:solidFill>
                <a:latin typeface="Segoe UI Semilight" panose="020B0402040204020203" pitchFamily="34" charset="0"/>
                <a:cs typeface="Segoe UI Semilight" panose="020B0402040204020203" pitchFamily="34" charset="0"/>
              </a:rPr>
              <a:t>Architecting (A)SCS components</a:t>
            </a:r>
          </a:p>
          <a:p>
            <a:pPr marL="0" indent="0">
              <a:buNone/>
            </a:pPr>
            <a:endParaRPr lang="en-US" sz="2400" b="1" dirty="0">
              <a:solidFill>
                <a:schemeClr val="bg1"/>
              </a:solidFill>
              <a:latin typeface="Segoe UI Semilight" panose="020B0402040204020203" pitchFamily="34" charset="0"/>
              <a:cs typeface="Segoe UI Semilight" panose="020B0402040204020203" pitchFamily="34" charset="0"/>
            </a:endParaRPr>
          </a:p>
          <a:p>
            <a:pPr marL="0" indent="0">
              <a:buNone/>
            </a:pPr>
            <a:r>
              <a:rPr lang="en-US" sz="2400" b="1" dirty="0">
                <a:solidFill>
                  <a:schemeClr val="bg1"/>
                </a:solidFill>
                <a:latin typeface="Segoe UI Semilight" panose="020B0402040204020203" pitchFamily="34" charset="0"/>
                <a:cs typeface="Segoe UI Semilight" panose="020B0402040204020203" pitchFamily="34" charset="0"/>
              </a:rPr>
              <a:t>Task:  </a:t>
            </a:r>
            <a:r>
              <a:rPr lang="en-US" sz="2400" dirty="0">
                <a:solidFill>
                  <a:schemeClr val="bg1"/>
                </a:solidFill>
                <a:latin typeface="Segoe UI Semilight" panose="020B0402040204020203" pitchFamily="34" charset="0"/>
                <a:cs typeface="Segoe UI Semilight" panose="020B0402040204020203" pitchFamily="34" charset="0"/>
              </a:rPr>
              <a:t>Design a scalable geo-redundant solution.</a:t>
            </a:r>
          </a:p>
          <a:p>
            <a:pPr marL="0" indent="0">
              <a:buNone/>
            </a:pPr>
            <a:endParaRPr lang="en-US" sz="2400" b="1" dirty="0">
              <a:solidFill>
                <a:schemeClr val="bg1"/>
              </a:solidFill>
              <a:latin typeface="Segoe UI Semilight" panose="020B0402040204020203" pitchFamily="34" charset="0"/>
              <a:cs typeface="Segoe UI Semilight" panose="020B0402040204020203" pitchFamily="34" charset="0"/>
            </a:endParaRPr>
          </a:p>
          <a:p>
            <a:pPr marL="0" indent="0">
              <a:buNone/>
            </a:pPr>
            <a:r>
              <a:rPr lang="en-US" sz="2400" dirty="0">
                <a:solidFill>
                  <a:schemeClr val="bg1"/>
                </a:solidFill>
                <a:latin typeface="Segoe UI Semilight" panose="020B0402040204020203" pitchFamily="34" charset="0"/>
                <a:cs typeface="Segoe UI Semilight" panose="020B0402040204020203" pitchFamily="34" charset="0"/>
              </a:rPr>
              <a:t>Answer:  By deploying Azure VMs in two regions, we are able to meet the needs of the customer. Scaling of the (A)SCS tier involves increasing or decreasing the size of Azure VMs.  The SAP Central Services Instance is protected by leveraging Window Server Failover Cluster. Windows Server 2016 Scale Out File Server (SOFS) and the Storage Spaces Direct (S2D) enable the creation of a cluster on Azure VMs with the shared disk functionality. This ensures high availability of the messaging service and Enqueue Replication Service components. The SAP Central Service uses the Azure internal load balancer to facilitate failover capability. </a:t>
            </a:r>
          </a:p>
          <a:p>
            <a:pPr marL="0" indent="0">
              <a:buNone/>
            </a:pPr>
            <a:endParaRPr lang="en-US" sz="2400" dirty="0">
              <a:solidFill>
                <a:schemeClr val="bg1"/>
              </a:solidFill>
            </a:endParaRPr>
          </a:p>
          <a:p>
            <a:pPr lvl="0"/>
            <a:endParaRPr lang="en-US" sz="2400" dirty="0">
              <a:solidFill>
                <a:schemeClr val="bg1"/>
              </a:solidFill>
            </a:endParaRPr>
          </a:p>
          <a:p>
            <a:pPr marL="0" indent="0">
              <a:buNone/>
            </a:pPr>
            <a:r>
              <a:rPr lang="en-US" dirty="0"/>
              <a:t> </a:t>
            </a:r>
          </a:p>
          <a:p>
            <a:pPr marL="0" indent="0">
              <a:buNone/>
            </a:pPr>
            <a:endParaRPr lang="en-US" sz="2800" b="1" i="1" dirty="0">
              <a:solidFill>
                <a:schemeClr val="bg1"/>
              </a:solidFill>
            </a:endParaRPr>
          </a:p>
          <a:p>
            <a:pPr marL="0" indent="0">
              <a:buNone/>
            </a:pPr>
            <a:endParaRPr lang="en-US" sz="2800" b="1" i="1" dirty="0">
              <a:solidFill>
                <a:schemeClr val="bg1"/>
              </a:solidFill>
            </a:endParaRPr>
          </a:p>
        </p:txBody>
      </p:sp>
    </p:spTree>
    <p:extLst>
      <p:ext uri="{BB962C8B-B14F-4D97-AF65-F5344CB8AC3E}">
        <p14:creationId xmlns:p14="http://schemas.microsoft.com/office/powerpoint/2010/main" val="25796160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1000"/>
                                        <p:tgtEl>
                                          <p:spTgt spid="3">
                                            <p:txEl>
                                              <p:pRg st="2" end="2"/>
                                            </p:txEl>
                                          </p:spTgt>
                                        </p:tgtEl>
                                      </p:cBhvr>
                                    </p:animEffect>
                                    <p:anim calcmode="lin" valueType="num">
                                      <p:cBhvr>
                                        <p:cTn id="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solidFill>
                  <a:schemeClr val="bg1"/>
                </a:solidFill>
              </a:rPr>
              <a:t>Preferred solution</a:t>
            </a:r>
          </a:p>
        </p:txBody>
      </p:sp>
      <p:sp>
        <p:nvSpPr>
          <p:cNvPr id="3" name="Content Placeholder 2"/>
          <p:cNvSpPr>
            <a:spLocks noGrp="1"/>
          </p:cNvSpPr>
          <p:nvPr>
            <p:ph sz="quarter" idx="10"/>
          </p:nvPr>
        </p:nvSpPr>
        <p:spPr>
          <a:xfrm>
            <a:off x="132079" y="1665043"/>
            <a:ext cx="12059921" cy="4872616"/>
          </a:xfrm>
        </p:spPr>
        <p:txBody>
          <a:bodyPr/>
          <a:lstStyle/>
          <a:p>
            <a:pPr marL="0" indent="0">
              <a:buNone/>
            </a:pPr>
            <a:r>
              <a:rPr lang="en-US" sz="2800" b="1" i="1" dirty="0">
                <a:solidFill>
                  <a:schemeClr val="bg1"/>
                </a:solidFill>
                <a:latin typeface="Segoe UI Semilight" panose="020B0402040204020203" pitchFamily="34" charset="0"/>
                <a:cs typeface="Segoe UI Semilight" panose="020B0402040204020203" pitchFamily="34" charset="0"/>
              </a:rPr>
              <a:t>Architecting application components</a:t>
            </a:r>
          </a:p>
          <a:p>
            <a:pPr marL="0" indent="0">
              <a:buNone/>
            </a:pPr>
            <a:endParaRPr lang="en-US" sz="2400" b="1" dirty="0">
              <a:solidFill>
                <a:schemeClr val="bg1"/>
              </a:solidFill>
              <a:latin typeface="Segoe UI Semilight" panose="020B0402040204020203" pitchFamily="34" charset="0"/>
              <a:cs typeface="Segoe UI Semilight" panose="020B0402040204020203" pitchFamily="34" charset="0"/>
            </a:endParaRPr>
          </a:p>
          <a:p>
            <a:pPr marL="0" indent="0">
              <a:buNone/>
            </a:pPr>
            <a:r>
              <a:rPr lang="en-US" sz="2400" b="1" dirty="0">
                <a:solidFill>
                  <a:schemeClr val="bg1"/>
                </a:solidFill>
                <a:latin typeface="Segoe UI Semilight" panose="020B0402040204020203" pitchFamily="34" charset="0"/>
                <a:cs typeface="Segoe UI Semilight" panose="020B0402040204020203" pitchFamily="34" charset="0"/>
              </a:rPr>
              <a:t>Task:  </a:t>
            </a:r>
            <a:r>
              <a:rPr lang="en-US" sz="2400" dirty="0">
                <a:solidFill>
                  <a:schemeClr val="bg1"/>
                </a:solidFill>
                <a:latin typeface="Segoe UI Semilight" panose="020B0402040204020203" pitchFamily="34" charset="0"/>
                <a:cs typeface="Segoe UI Semilight" panose="020B0402040204020203" pitchFamily="34" charset="0"/>
              </a:rPr>
              <a:t>Design a scalable geo-redundant solution.</a:t>
            </a:r>
          </a:p>
          <a:p>
            <a:pPr marL="0" indent="0">
              <a:buNone/>
            </a:pPr>
            <a:endParaRPr lang="en-US" sz="2400" b="1" dirty="0">
              <a:solidFill>
                <a:schemeClr val="bg1"/>
              </a:solidFill>
              <a:latin typeface="Segoe UI Semilight" panose="020B0402040204020203" pitchFamily="34" charset="0"/>
              <a:cs typeface="Segoe UI Semilight" panose="020B0402040204020203" pitchFamily="34" charset="0"/>
            </a:endParaRPr>
          </a:p>
          <a:p>
            <a:pPr marL="0" indent="0">
              <a:buNone/>
            </a:pPr>
            <a:r>
              <a:rPr lang="en-US" sz="2400" dirty="0">
                <a:solidFill>
                  <a:schemeClr val="bg1"/>
                </a:solidFill>
                <a:latin typeface="Segoe UI Semilight" panose="020B0402040204020203" pitchFamily="34" charset="0"/>
                <a:cs typeface="Segoe UI Semilight" panose="020B0402040204020203" pitchFamily="34" charset="0"/>
              </a:rPr>
              <a:t>Answer: Scaling of the application tier can be accomplished by deploying additional application servers (AAS) to supplement the Primary Application Server.  The HTTP(S) load balancing is handled by the SAP Web Dispatcher hosted on an Azure VM. The SAP Logon load balancing is handled by the SCS message server.</a:t>
            </a:r>
          </a:p>
          <a:p>
            <a:pPr lvl="0"/>
            <a:endParaRPr lang="en-US" sz="2400" dirty="0">
              <a:solidFill>
                <a:schemeClr val="bg1"/>
              </a:solidFill>
            </a:endParaRPr>
          </a:p>
          <a:p>
            <a:pPr marL="0" indent="0">
              <a:buNone/>
            </a:pPr>
            <a:r>
              <a:rPr lang="en-US" dirty="0"/>
              <a:t> </a:t>
            </a:r>
          </a:p>
          <a:p>
            <a:pPr marL="0" indent="0">
              <a:buNone/>
            </a:pPr>
            <a:endParaRPr lang="en-US" sz="2800" b="1" i="1" dirty="0">
              <a:solidFill>
                <a:schemeClr val="bg1"/>
              </a:solidFill>
            </a:endParaRPr>
          </a:p>
          <a:p>
            <a:pPr marL="0" indent="0">
              <a:buNone/>
            </a:pPr>
            <a:endParaRPr lang="en-US" sz="2800" b="1" i="1" dirty="0">
              <a:solidFill>
                <a:schemeClr val="bg1"/>
              </a:solidFill>
            </a:endParaRPr>
          </a:p>
        </p:txBody>
      </p:sp>
    </p:spTree>
    <p:extLst>
      <p:ext uri="{BB962C8B-B14F-4D97-AF65-F5344CB8AC3E}">
        <p14:creationId xmlns:p14="http://schemas.microsoft.com/office/powerpoint/2010/main" val="24419162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1000"/>
                                        <p:tgtEl>
                                          <p:spTgt spid="3">
                                            <p:txEl>
                                              <p:pRg st="2" end="2"/>
                                            </p:txEl>
                                          </p:spTgt>
                                        </p:tgtEl>
                                      </p:cBhvr>
                                    </p:animEffect>
                                    <p:anim calcmode="lin" valueType="num">
                                      <p:cBhvr>
                                        <p:cTn id="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solidFill>
                  <a:schemeClr val="bg1"/>
                </a:solidFill>
              </a:rPr>
              <a:t>Preferred solution</a:t>
            </a:r>
          </a:p>
        </p:txBody>
      </p:sp>
      <p:sp>
        <p:nvSpPr>
          <p:cNvPr id="3" name="Content Placeholder 2"/>
          <p:cNvSpPr>
            <a:spLocks noGrp="1"/>
          </p:cNvSpPr>
          <p:nvPr>
            <p:ph sz="quarter" idx="10"/>
          </p:nvPr>
        </p:nvSpPr>
        <p:spPr>
          <a:xfrm>
            <a:off x="132079" y="1613672"/>
            <a:ext cx="12059921" cy="5869812"/>
          </a:xfrm>
        </p:spPr>
        <p:txBody>
          <a:bodyPr/>
          <a:lstStyle/>
          <a:p>
            <a:pPr marL="0" indent="0">
              <a:buNone/>
            </a:pPr>
            <a:r>
              <a:rPr lang="en-US" sz="2800" b="1" i="1" dirty="0">
                <a:solidFill>
                  <a:schemeClr val="bg1"/>
                </a:solidFill>
                <a:latin typeface="Segoe UI Semilight" panose="020B0402040204020203" pitchFamily="34" charset="0"/>
                <a:cs typeface="Segoe UI Semilight" panose="020B0402040204020203" pitchFamily="34" charset="0"/>
              </a:rPr>
              <a:t>Architecting database components</a:t>
            </a:r>
          </a:p>
          <a:p>
            <a:pPr marL="0" indent="0">
              <a:buNone/>
            </a:pPr>
            <a:endParaRPr lang="en-US" sz="2400" b="1" dirty="0">
              <a:solidFill>
                <a:schemeClr val="bg1"/>
              </a:solidFill>
              <a:latin typeface="Segoe UI Semilight" panose="020B0402040204020203" pitchFamily="34" charset="0"/>
              <a:cs typeface="Segoe UI Semilight" panose="020B0402040204020203" pitchFamily="34" charset="0"/>
            </a:endParaRPr>
          </a:p>
          <a:p>
            <a:pPr marL="0" indent="0">
              <a:buNone/>
            </a:pPr>
            <a:r>
              <a:rPr lang="en-US" sz="2400" b="1" dirty="0">
                <a:solidFill>
                  <a:schemeClr val="bg1"/>
                </a:solidFill>
                <a:latin typeface="Segoe UI Semilight" panose="020B0402040204020203" pitchFamily="34" charset="0"/>
                <a:cs typeface="Segoe UI Semilight" panose="020B0402040204020203" pitchFamily="34" charset="0"/>
              </a:rPr>
              <a:t>Task:  </a:t>
            </a:r>
            <a:r>
              <a:rPr lang="en-US" sz="2400" dirty="0">
                <a:solidFill>
                  <a:schemeClr val="bg1"/>
                </a:solidFill>
                <a:latin typeface="Segoe UI Semilight" panose="020B0402040204020203" pitchFamily="34" charset="0"/>
                <a:cs typeface="Segoe UI Semilight" panose="020B0402040204020203" pitchFamily="34" charset="0"/>
              </a:rPr>
              <a:t>Design a resilient and scalable SQL Server backend configured to span geographically distributed datacenters.</a:t>
            </a:r>
          </a:p>
          <a:p>
            <a:pPr marL="0" indent="0">
              <a:buNone/>
            </a:pPr>
            <a:endParaRPr lang="en-US" sz="2400" b="1" dirty="0">
              <a:solidFill>
                <a:schemeClr val="bg1"/>
              </a:solidFill>
              <a:latin typeface="Segoe UI Semilight" panose="020B0402040204020203" pitchFamily="34" charset="0"/>
              <a:cs typeface="Segoe UI Semilight" panose="020B0402040204020203" pitchFamily="34" charset="0"/>
            </a:endParaRPr>
          </a:p>
          <a:p>
            <a:pPr marL="0" indent="0">
              <a:buNone/>
            </a:pPr>
            <a:r>
              <a:rPr lang="en-US" sz="2400" dirty="0">
                <a:solidFill>
                  <a:schemeClr val="bg1"/>
                </a:solidFill>
                <a:latin typeface="Segoe UI Semilight" panose="020B0402040204020203" pitchFamily="34" charset="0"/>
                <a:cs typeface="Segoe UI Semilight" panose="020B0402040204020203" pitchFamily="34" charset="0"/>
              </a:rPr>
              <a:t>Answer: Scaling of the database tier involves increasing or decreasing the size of Azure VMs. For Microsoft SQL Server, we use AlwaysOn Availability Group (AG) built on top of the Windows Server Failover Clustering and take advantage of the Cloud Witness quorum to eliminate the dependency on a shared disk or a file share. Azure internal load balancer represents the listener of the SQL Server AlwaysOn Availability Group containing the SAP database.</a:t>
            </a:r>
          </a:p>
          <a:p>
            <a:pPr lvl="0"/>
            <a:endParaRPr lang="en-US" sz="2400" dirty="0">
              <a:solidFill>
                <a:schemeClr val="bg1"/>
              </a:solidFill>
            </a:endParaRPr>
          </a:p>
          <a:p>
            <a:pPr marL="0" indent="0">
              <a:buNone/>
            </a:pPr>
            <a:r>
              <a:rPr lang="en-US" dirty="0"/>
              <a:t> </a:t>
            </a:r>
          </a:p>
          <a:p>
            <a:pPr marL="0" indent="0">
              <a:buNone/>
            </a:pPr>
            <a:endParaRPr lang="en-US" sz="2800" b="1" i="1" dirty="0">
              <a:solidFill>
                <a:schemeClr val="bg1"/>
              </a:solidFill>
            </a:endParaRPr>
          </a:p>
          <a:p>
            <a:pPr marL="0" indent="0">
              <a:buNone/>
            </a:pPr>
            <a:endParaRPr lang="en-US" sz="2800" b="1" i="1" dirty="0">
              <a:solidFill>
                <a:schemeClr val="bg1"/>
              </a:solidFill>
            </a:endParaRPr>
          </a:p>
        </p:txBody>
      </p:sp>
    </p:spTree>
    <p:extLst>
      <p:ext uri="{BB962C8B-B14F-4D97-AF65-F5344CB8AC3E}">
        <p14:creationId xmlns:p14="http://schemas.microsoft.com/office/powerpoint/2010/main" val="20673734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1000"/>
                                        <p:tgtEl>
                                          <p:spTgt spid="3">
                                            <p:txEl>
                                              <p:pRg st="2" end="2"/>
                                            </p:txEl>
                                          </p:spTgt>
                                        </p:tgtEl>
                                      </p:cBhvr>
                                    </p:animEffect>
                                    <p:anim calcmode="lin" valueType="num">
                                      <p:cBhvr>
                                        <p:cTn id="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solidFill>
                  <a:schemeClr val="bg1"/>
                </a:solidFill>
              </a:rPr>
              <a:t>Customer situation </a:t>
            </a:r>
            <a:r>
              <a:rPr lang="en-US" sz="4400" i="1" dirty="0">
                <a:solidFill>
                  <a:schemeClr val="bg1"/>
                </a:solidFill>
              </a:rPr>
              <a:t>(continued)</a:t>
            </a:r>
          </a:p>
        </p:txBody>
      </p:sp>
      <p:sp>
        <p:nvSpPr>
          <p:cNvPr id="3" name="Content Placeholder 2"/>
          <p:cNvSpPr>
            <a:spLocks noGrp="1"/>
          </p:cNvSpPr>
          <p:nvPr>
            <p:ph sz="quarter" idx="10"/>
          </p:nvPr>
        </p:nvSpPr>
        <p:spPr>
          <a:xfrm>
            <a:off x="269237" y="1663947"/>
            <a:ext cx="10608559" cy="5170646"/>
          </a:xfrm>
        </p:spPr>
        <p:txBody>
          <a:bodyPr/>
          <a:lstStyle/>
          <a:p>
            <a:r>
              <a:rPr lang="en-US" sz="2800" dirty="0">
                <a:solidFill>
                  <a:schemeClr val="bg1"/>
                </a:solidFill>
                <a:latin typeface="Segoe UI Semilight" panose="020B0402040204020203" pitchFamily="34" charset="0"/>
                <a:cs typeface="Segoe UI Semilight" panose="020B0402040204020203" pitchFamily="34" charset="0"/>
              </a:rPr>
              <a:t>Contoso Group maintains on-premises deployments of SAP Business Suite on Windows Server 2012 R2 with a SQL Server 2014 Database in its US-based data center.</a:t>
            </a:r>
            <a:br>
              <a:rPr lang="en-US" sz="2800" dirty="0">
                <a:solidFill>
                  <a:schemeClr val="bg1"/>
                </a:solidFill>
                <a:latin typeface="Segoe UI Semilight" panose="020B0402040204020203" pitchFamily="34" charset="0"/>
                <a:cs typeface="Segoe UI Semilight" panose="020B0402040204020203" pitchFamily="34" charset="0"/>
              </a:rPr>
            </a:br>
            <a:endParaRPr lang="en-US" sz="2800" dirty="0">
              <a:solidFill>
                <a:schemeClr val="bg1"/>
              </a:solidFill>
              <a:latin typeface="Segoe UI Semilight" panose="020B0402040204020203" pitchFamily="34" charset="0"/>
              <a:cs typeface="Segoe UI Semilight" panose="020B0402040204020203" pitchFamily="34" charset="0"/>
            </a:endParaRPr>
          </a:p>
          <a:p>
            <a:r>
              <a:rPr lang="en-US" sz="2800" dirty="0">
                <a:solidFill>
                  <a:schemeClr val="bg1"/>
                </a:solidFill>
                <a:latin typeface="Segoe UI Semilight" panose="020B0402040204020203" pitchFamily="34" charset="0"/>
                <a:cs typeface="Segoe UI Semilight" panose="020B0402040204020203" pitchFamily="34" charset="0"/>
              </a:rPr>
              <a:t>IT challenges include:</a:t>
            </a:r>
          </a:p>
          <a:p>
            <a:pPr lvl="1"/>
            <a:r>
              <a:rPr lang="en-US" sz="2400" dirty="0">
                <a:solidFill>
                  <a:schemeClr val="bg1"/>
                </a:solidFill>
                <a:latin typeface="Segoe UI Semilight" panose="020B0402040204020203" pitchFamily="34" charset="0"/>
                <a:cs typeface="Segoe UI Semilight" panose="020B0402040204020203" pitchFamily="34" charset="0"/>
              </a:rPr>
              <a:t>Keeping up with the pace of business because of the time it takes to move through development and testing phases and implement new business processes into production.</a:t>
            </a:r>
          </a:p>
          <a:p>
            <a:pPr lvl="1"/>
            <a:r>
              <a:rPr lang="en-US" sz="2400" dirty="0">
                <a:solidFill>
                  <a:schemeClr val="bg1"/>
                </a:solidFill>
                <a:latin typeface="Segoe UI Semilight" panose="020B0402040204020203" pitchFamily="34" charset="0"/>
                <a:cs typeface="Segoe UI Semilight" panose="020B0402040204020203" pitchFamily="34" charset="0"/>
              </a:rPr>
              <a:t>Scaling production workloads to meet business needs.</a:t>
            </a:r>
          </a:p>
          <a:p>
            <a:pPr lvl="1"/>
            <a:r>
              <a:rPr lang="en-US" sz="2400" dirty="0">
                <a:solidFill>
                  <a:schemeClr val="bg1"/>
                </a:solidFill>
                <a:latin typeface="Segoe UI Semilight" panose="020B0402040204020203" pitchFamily="34" charset="0"/>
                <a:cs typeface="Segoe UI Semilight" panose="020B0402040204020203" pitchFamily="34" charset="0"/>
              </a:rPr>
              <a:t>Provisioning a test environment that matches production.</a:t>
            </a:r>
          </a:p>
          <a:p>
            <a:pPr lvl="1"/>
            <a:r>
              <a:rPr lang="en-US" sz="2400" dirty="0">
                <a:solidFill>
                  <a:schemeClr val="bg1"/>
                </a:solidFill>
                <a:latin typeface="Segoe UI Semilight" panose="020B0402040204020203" pitchFamily="34" charset="0"/>
                <a:cs typeface="Segoe UI Semilight" panose="020B0402040204020203" pitchFamily="34" charset="0"/>
              </a:rPr>
              <a:t>Providing high availability and disaster recovery capabilities for production workloads.</a:t>
            </a:r>
          </a:p>
          <a:p>
            <a:pPr marL="0" indent="0">
              <a:buNone/>
            </a:pPr>
            <a:endParaRPr lang="en-US" sz="2000" dirty="0">
              <a:solidFill>
                <a:schemeClr val="bg1"/>
              </a:solidFill>
            </a:endParaRPr>
          </a:p>
        </p:txBody>
      </p:sp>
    </p:spTree>
    <p:extLst>
      <p:ext uri="{BB962C8B-B14F-4D97-AF65-F5344CB8AC3E}">
        <p14:creationId xmlns:p14="http://schemas.microsoft.com/office/powerpoint/2010/main" val="1114660524"/>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solidFill>
                  <a:schemeClr val="bg1"/>
                </a:solidFill>
              </a:rPr>
              <a:t>Preferred objections handling</a:t>
            </a:r>
          </a:p>
        </p:txBody>
      </p:sp>
      <p:sp>
        <p:nvSpPr>
          <p:cNvPr id="3" name="Content Placeholder 2"/>
          <p:cNvSpPr>
            <a:spLocks noGrp="1"/>
          </p:cNvSpPr>
          <p:nvPr>
            <p:ph sz="quarter" idx="10"/>
          </p:nvPr>
        </p:nvSpPr>
        <p:spPr>
          <a:xfrm>
            <a:off x="268934" y="1218716"/>
            <a:ext cx="11803796" cy="6000104"/>
          </a:xfrm>
        </p:spPr>
        <p:txBody>
          <a:bodyPr/>
          <a:lstStyle/>
          <a:p>
            <a:pPr marL="0" lvl="0" indent="0">
              <a:buNone/>
            </a:pPr>
            <a:r>
              <a:rPr lang="en-US" sz="2800" b="1" dirty="0">
                <a:solidFill>
                  <a:schemeClr val="bg1"/>
                </a:solidFill>
                <a:latin typeface="Segoe UI Semilight" panose="020B0402040204020203" pitchFamily="34" charset="0"/>
                <a:cs typeface="Segoe UI Semilight" panose="020B0402040204020203" pitchFamily="34" charset="0"/>
              </a:rPr>
              <a:t>Objection </a:t>
            </a:r>
          </a:p>
          <a:p>
            <a:pPr marL="0" lvl="0" indent="0">
              <a:buNone/>
            </a:pPr>
            <a:r>
              <a:rPr lang="en-US" sz="2400" dirty="0">
                <a:solidFill>
                  <a:schemeClr val="bg1"/>
                </a:solidFill>
                <a:latin typeface="Segoe UI Semilight" panose="020B0402040204020203" pitchFamily="34" charset="0"/>
                <a:cs typeface="Segoe UI Semilight" panose="020B0402040204020203" pitchFamily="34" charset="0"/>
              </a:rPr>
              <a:t>If I have already paid for my hardware to run my dev/test environment, how am I getting any cost savings by moving it to Azure?</a:t>
            </a:r>
          </a:p>
          <a:p>
            <a:pPr marL="0" indent="0">
              <a:buNone/>
            </a:pPr>
            <a:endParaRPr lang="en-US" sz="1200" b="1" dirty="0">
              <a:solidFill>
                <a:schemeClr val="bg1"/>
              </a:solidFill>
              <a:latin typeface="Segoe UI Semilight" panose="020B0402040204020203" pitchFamily="34" charset="0"/>
              <a:cs typeface="Segoe UI Semilight" panose="020B0402040204020203" pitchFamily="34" charset="0"/>
            </a:endParaRPr>
          </a:p>
          <a:p>
            <a:pPr marL="0" indent="0">
              <a:buNone/>
            </a:pPr>
            <a:r>
              <a:rPr lang="en-US" sz="2800" dirty="0">
                <a:solidFill>
                  <a:schemeClr val="bg1"/>
                </a:solidFill>
                <a:latin typeface="Segoe UI Semilight" panose="020B0402040204020203" pitchFamily="34" charset="0"/>
                <a:cs typeface="Segoe UI Semilight" panose="020B0402040204020203" pitchFamily="34" charset="0"/>
              </a:rPr>
              <a:t>Potential answer</a:t>
            </a:r>
          </a:p>
          <a:p>
            <a:pPr marL="0" indent="0">
              <a:buNone/>
            </a:pPr>
            <a:r>
              <a:rPr lang="en-US" sz="2200" dirty="0">
                <a:solidFill>
                  <a:schemeClr val="bg1"/>
                </a:solidFill>
                <a:latin typeface="Segoe UI Semilight" panose="020B0402040204020203" pitchFamily="34" charset="0"/>
                <a:cs typeface="Segoe UI Semilight" panose="020B0402040204020203" pitchFamily="34" charset="0"/>
              </a:rPr>
              <a:t>A Global audit, tax and consulting company reduced TCO by 40-75% by hosting SAP systems on Azure and turning off unused resources. A global snack food company reduced TCO by 40-75% by moving 126 legacy SAP systems on Azure. A medical supply company reduced TCO by 50% by moving SAP training environment to Azure. </a:t>
            </a:r>
          </a:p>
          <a:p>
            <a:pPr marL="0" indent="0">
              <a:buNone/>
            </a:pPr>
            <a:endParaRPr lang="en-US" sz="1050" dirty="0">
              <a:solidFill>
                <a:schemeClr val="bg1"/>
              </a:solidFill>
              <a:latin typeface="Segoe UI Semilight" panose="020B0402040204020203" pitchFamily="34" charset="0"/>
              <a:cs typeface="Segoe UI Semilight" panose="020B0402040204020203" pitchFamily="34" charset="0"/>
            </a:endParaRPr>
          </a:p>
          <a:p>
            <a:pPr marL="0" indent="0">
              <a:buNone/>
            </a:pPr>
            <a:r>
              <a:rPr lang="en-US" sz="2200" dirty="0">
                <a:solidFill>
                  <a:schemeClr val="bg1"/>
                </a:solidFill>
                <a:latin typeface="Segoe UI Semilight" panose="020B0402040204020203" pitchFamily="34" charset="0"/>
                <a:cs typeface="Segoe UI Semilight" panose="020B0402040204020203" pitchFamily="34" charset="0"/>
              </a:rPr>
              <a:t>Use the TCO tool (http://aka.ms/azuretco) to uncover all categories of potential cost savings (e.g., hardware, software, maintenance, admin, power, facility).</a:t>
            </a:r>
          </a:p>
          <a:p>
            <a:pPr marL="0" indent="0">
              <a:buNone/>
            </a:pPr>
            <a:endParaRPr lang="en-US" sz="1050" dirty="0">
              <a:solidFill>
                <a:schemeClr val="bg1"/>
              </a:solidFill>
              <a:latin typeface="Segoe UI Semilight" panose="020B0402040204020203" pitchFamily="34" charset="0"/>
              <a:cs typeface="Segoe UI Semilight" panose="020B0402040204020203" pitchFamily="34" charset="0"/>
            </a:endParaRPr>
          </a:p>
          <a:p>
            <a:pPr marL="0" indent="0">
              <a:buNone/>
            </a:pPr>
            <a:r>
              <a:rPr lang="en-US" sz="2200" dirty="0">
                <a:solidFill>
                  <a:schemeClr val="bg1"/>
                </a:solidFill>
                <a:latin typeface="Segoe UI Semilight" panose="020B0402040204020203" pitchFamily="34" charset="0"/>
                <a:cs typeface="Segoe UI Semilight" panose="020B0402040204020203" pitchFamily="34" charset="0"/>
              </a:rPr>
              <a:t>Because of the large scale of Microsoft datacenters, we realize ongoing cost efficiencies that we have been passing to customers in the form of price cuts. </a:t>
            </a:r>
          </a:p>
          <a:p>
            <a:pPr marL="0" indent="0">
              <a:buNone/>
            </a:pPr>
            <a:endParaRPr lang="en-US" sz="1100" dirty="0">
              <a:solidFill>
                <a:schemeClr val="bg1"/>
              </a:solidFill>
              <a:latin typeface="Segoe UI Semilight" panose="020B0402040204020203" pitchFamily="34" charset="0"/>
              <a:cs typeface="Segoe UI Semilight" panose="020B0402040204020203" pitchFamily="34" charset="0"/>
            </a:endParaRPr>
          </a:p>
          <a:p>
            <a:pPr marL="0" indent="0">
              <a:buNone/>
            </a:pPr>
            <a:r>
              <a:rPr lang="en-US" sz="2200" dirty="0">
                <a:solidFill>
                  <a:schemeClr val="bg1"/>
                </a:solidFill>
                <a:latin typeface="Segoe UI Semilight" panose="020B0402040204020203" pitchFamily="34" charset="0"/>
                <a:cs typeface="Segoe UI Semilight" panose="020B0402040204020203" pitchFamily="34" charset="0"/>
              </a:rPr>
              <a:t>For very large customers, highlight other benefits (e.g., agility, focus) of using Azure. </a:t>
            </a:r>
          </a:p>
          <a:p>
            <a:pPr marL="0" indent="0">
              <a:buNone/>
            </a:pPr>
            <a:endParaRPr lang="en-US" sz="2400" dirty="0">
              <a:solidFill>
                <a:schemeClr val="bg1"/>
              </a:solidFill>
            </a:endParaRPr>
          </a:p>
        </p:txBody>
      </p:sp>
    </p:spTree>
    <p:extLst>
      <p:ext uri="{BB962C8B-B14F-4D97-AF65-F5344CB8AC3E}">
        <p14:creationId xmlns:p14="http://schemas.microsoft.com/office/powerpoint/2010/main" val="201594327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solidFill>
                  <a:schemeClr val="bg1"/>
                </a:solidFill>
              </a:rPr>
              <a:t>Preferred objections handling</a:t>
            </a:r>
          </a:p>
        </p:txBody>
      </p:sp>
      <p:sp>
        <p:nvSpPr>
          <p:cNvPr id="3" name="Content Placeholder 2"/>
          <p:cNvSpPr>
            <a:spLocks noGrp="1"/>
          </p:cNvSpPr>
          <p:nvPr>
            <p:ph sz="quarter" idx="10"/>
          </p:nvPr>
        </p:nvSpPr>
        <p:spPr>
          <a:xfrm>
            <a:off x="269239" y="1663947"/>
            <a:ext cx="10757098" cy="5096780"/>
          </a:xfrm>
        </p:spPr>
        <p:txBody>
          <a:bodyPr/>
          <a:lstStyle/>
          <a:p>
            <a:pPr marL="0" lvl="0" indent="0">
              <a:buNone/>
            </a:pPr>
            <a:r>
              <a:rPr lang="en-US" sz="2800" b="1" dirty="0">
                <a:solidFill>
                  <a:schemeClr val="bg1"/>
                </a:solidFill>
                <a:latin typeface="Segoe UI Semilight" panose="020B0402040204020203" pitchFamily="34" charset="0"/>
                <a:cs typeface="Segoe UI Semilight" panose="020B0402040204020203" pitchFamily="34" charset="0"/>
              </a:rPr>
              <a:t>Objection </a:t>
            </a:r>
          </a:p>
          <a:p>
            <a:pPr marL="0" lvl="0" indent="0">
              <a:buNone/>
            </a:pPr>
            <a:r>
              <a:rPr lang="en-US" sz="2400" dirty="0">
                <a:solidFill>
                  <a:schemeClr val="bg1"/>
                </a:solidFill>
                <a:latin typeface="Segoe UI Semilight" panose="020B0402040204020203" pitchFamily="34" charset="0"/>
                <a:cs typeface="Segoe UI Semilight" panose="020B0402040204020203" pitchFamily="34" charset="0"/>
              </a:rPr>
              <a:t>What if I need my cloud resources to access on-premises resources?</a:t>
            </a:r>
          </a:p>
          <a:p>
            <a:pPr marL="0" indent="0">
              <a:buNone/>
            </a:pPr>
            <a:endParaRPr lang="en-US" sz="2800" b="1" dirty="0">
              <a:solidFill>
                <a:schemeClr val="bg1"/>
              </a:solidFill>
              <a:latin typeface="Segoe UI Semilight" panose="020B0402040204020203" pitchFamily="34" charset="0"/>
              <a:cs typeface="Segoe UI Semilight" panose="020B0402040204020203" pitchFamily="34" charset="0"/>
            </a:endParaRPr>
          </a:p>
          <a:p>
            <a:pPr marL="0" indent="0">
              <a:buNone/>
            </a:pPr>
            <a:r>
              <a:rPr lang="en-US" sz="2800" b="1" dirty="0">
                <a:solidFill>
                  <a:schemeClr val="bg1"/>
                </a:solidFill>
                <a:latin typeface="Segoe UI Semilight" panose="020B0402040204020203" pitchFamily="34" charset="0"/>
                <a:cs typeface="Segoe UI Semilight" panose="020B0402040204020203" pitchFamily="34" charset="0"/>
              </a:rPr>
              <a:t>Potential answer</a:t>
            </a:r>
            <a:endParaRPr lang="en-US" sz="2800" dirty="0">
              <a:solidFill>
                <a:schemeClr val="bg1"/>
              </a:solidFill>
              <a:latin typeface="Segoe UI Semilight" panose="020B0402040204020203" pitchFamily="34" charset="0"/>
              <a:cs typeface="Segoe UI Semilight" panose="020B0402040204020203" pitchFamily="34" charset="0"/>
            </a:endParaRPr>
          </a:p>
          <a:p>
            <a:pPr marL="0" indent="0">
              <a:buNone/>
            </a:pPr>
            <a:r>
              <a:rPr lang="en-US" sz="2400" dirty="0">
                <a:solidFill>
                  <a:schemeClr val="bg1"/>
                </a:solidFill>
                <a:latin typeface="Segoe UI Semilight" panose="020B0402040204020203" pitchFamily="34" charset="0"/>
                <a:cs typeface="Segoe UI Semilight" panose="020B0402040204020203" pitchFamily="34" charset="0"/>
              </a:rPr>
              <a:t>Microsoft supports a hybrid solution with symmetry between on-premises applications and those on the public cloud.  </a:t>
            </a:r>
          </a:p>
          <a:p>
            <a:pPr marL="0" indent="0">
              <a:buNone/>
            </a:pPr>
            <a:endParaRPr lang="en-US" sz="2400" dirty="0">
              <a:solidFill>
                <a:schemeClr val="bg1"/>
              </a:solidFill>
              <a:latin typeface="Segoe UI Semilight" panose="020B0402040204020203" pitchFamily="34" charset="0"/>
              <a:cs typeface="Segoe UI Semilight" panose="020B0402040204020203" pitchFamily="34" charset="0"/>
            </a:endParaRPr>
          </a:p>
          <a:p>
            <a:pPr marL="0" indent="0">
              <a:buNone/>
            </a:pPr>
            <a:r>
              <a:rPr lang="en-US" sz="2400" dirty="0">
                <a:solidFill>
                  <a:schemeClr val="bg1"/>
                </a:solidFill>
                <a:latin typeface="Segoe UI Semilight" panose="020B0402040204020203" pitchFamily="34" charset="0"/>
                <a:cs typeface="Segoe UI Semilight" panose="020B0402040204020203" pitchFamily="34" charset="0"/>
              </a:rPr>
              <a:t>Windows Azure Virtual Network allows customers to create a logically isolated section in Azure and securely connect it to their on-premises datacenter.  </a:t>
            </a:r>
          </a:p>
          <a:p>
            <a:pPr marL="0" indent="0">
              <a:buNone/>
            </a:pPr>
            <a:endParaRPr lang="en-US" sz="2400" dirty="0">
              <a:solidFill>
                <a:schemeClr val="bg1"/>
              </a:solidFill>
              <a:latin typeface="Segoe UI Semilight" panose="020B0402040204020203" pitchFamily="34" charset="0"/>
              <a:cs typeface="Segoe UI Semilight" panose="020B0402040204020203" pitchFamily="34" charset="0"/>
            </a:endParaRPr>
          </a:p>
          <a:p>
            <a:pPr marL="0" indent="0">
              <a:buNone/>
            </a:pPr>
            <a:r>
              <a:rPr lang="en-US" sz="2400" dirty="0">
                <a:solidFill>
                  <a:schemeClr val="bg1"/>
                </a:solidFill>
                <a:latin typeface="Segoe UI Semilight" panose="020B0402040204020203" pitchFamily="34" charset="0"/>
                <a:cs typeface="Segoe UI Semilight" panose="020B0402040204020203" pitchFamily="34" charset="0"/>
              </a:rPr>
              <a:t>If customer needs dedicated connectivity, talk to them about ExpressRoute. </a:t>
            </a:r>
          </a:p>
          <a:p>
            <a:pPr marL="0" indent="0">
              <a:buNone/>
            </a:pPr>
            <a:endParaRPr lang="en-US" sz="2800" dirty="0">
              <a:solidFill>
                <a:schemeClr val="bg1"/>
              </a:solidFill>
            </a:endParaRPr>
          </a:p>
        </p:txBody>
      </p:sp>
    </p:spTree>
    <p:extLst>
      <p:ext uri="{BB962C8B-B14F-4D97-AF65-F5344CB8AC3E}">
        <p14:creationId xmlns:p14="http://schemas.microsoft.com/office/powerpoint/2010/main" val="32651722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anim calcmode="lin" valueType="num">
                                      <p:cBhvr>
                                        <p:cTn id="13"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1000"/>
                                        <p:tgtEl>
                                          <p:spTgt spid="3">
                                            <p:txEl>
                                              <p:pRg st="3" end="3"/>
                                            </p:txEl>
                                          </p:spTgt>
                                        </p:tgtEl>
                                      </p:cBhvr>
                                    </p:animEffect>
                                    <p:anim calcmode="lin" valueType="num">
                                      <p:cBhvr>
                                        <p:cTn id="20"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3">
                                            <p:txEl>
                                              <p:pRg st="4" end="4"/>
                                            </p:txEl>
                                          </p:spTgt>
                                        </p:tgtEl>
                                        <p:attrNameLst>
                                          <p:attrName>style.visibility</p:attrName>
                                        </p:attrNameLst>
                                      </p:cBhvr>
                                      <p:to>
                                        <p:strVal val="visible"/>
                                      </p:to>
                                    </p:set>
                                    <p:animEffect transition="in" filter="fade">
                                      <p:cBhvr>
                                        <p:cTn id="26" dur="1000"/>
                                        <p:tgtEl>
                                          <p:spTgt spid="3">
                                            <p:txEl>
                                              <p:pRg st="4" end="4"/>
                                            </p:txEl>
                                          </p:spTgt>
                                        </p:tgtEl>
                                      </p:cBhvr>
                                    </p:animEffect>
                                    <p:anim calcmode="lin" valueType="num">
                                      <p:cBhvr>
                                        <p:cTn id="27"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8"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Effect transition="in" filter="fade">
                                      <p:cBhvr>
                                        <p:cTn id="33" dur="1000"/>
                                        <p:tgtEl>
                                          <p:spTgt spid="3">
                                            <p:txEl>
                                              <p:pRg st="6" end="6"/>
                                            </p:txEl>
                                          </p:spTgt>
                                        </p:tgtEl>
                                      </p:cBhvr>
                                    </p:animEffect>
                                    <p:anim calcmode="lin" valueType="num">
                                      <p:cBhvr>
                                        <p:cTn id="34"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35"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nodeType="clickEffect">
                                  <p:stCondLst>
                                    <p:cond delay="0"/>
                                  </p:stCondLst>
                                  <p:childTnLst>
                                    <p:set>
                                      <p:cBhvr>
                                        <p:cTn id="39" dur="1" fill="hold">
                                          <p:stCondLst>
                                            <p:cond delay="0"/>
                                          </p:stCondLst>
                                        </p:cTn>
                                        <p:tgtEl>
                                          <p:spTgt spid="3">
                                            <p:txEl>
                                              <p:pRg st="8" end="8"/>
                                            </p:txEl>
                                          </p:spTgt>
                                        </p:tgtEl>
                                        <p:attrNameLst>
                                          <p:attrName>style.visibility</p:attrName>
                                        </p:attrNameLst>
                                      </p:cBhvr>
                                      <p:to>
                                        <p:strVal val="visible"/>
                                      </p:to>
                                    </p:set>
                                    <p:animEffect transition="in" filter="fade">
                                      <p:cBhvr>
                                        <p:cTn id="40" dur="1000"/>
                                        <p:tgtEl>
                                          <p:spTgt spid="3">
                                            <p:txEl>
                                              <p:pRg st="8" end="8"/>
                                            </p:txEl>
                                          </p:spTgt>
                                        </p:tgtEl>
                                      </p:cBhvr>
                                    </p:animEffect>
                                    <p:anim calcmode="lin" valueType="num">
                                      <p:cBhvr>
                                        <p:cTn id="41"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42" dur="10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solidFill>
                  <a:schemeClr val="bg1"/>
                </a:solidFill>
              </a:rPr>
              <a:t>Preferred objections handling</a:t>
            </a:r>
          </a:p>
        </p:txBody>
      </p:sp>
      <p:sp>
        <p:nvSpPr>
          <p:cNvPr id="3" name="Content Placeholder 2"/>
          <p:cNvSpPr>
            <a:spLocks noGrp="1"/>
          </p:cNvSpPr>
          <p:nvPr>
            <p:ph sz="quarter" idx="10"/>
          </p:nvPr>
        </p:nvSpPr>
        <p:spPr>
          <a:xfrm>
            <a:off x="269238" y="1663947"/>
            <a:ext cx="11085605" cy="4290405"/>
          </a:xfrm>
        </p:spPr>
        <p:txBody>
          <a:bodyPr/>
          <a:lstStyle/>
          <a:p>
            <a:pPr marL="0" lvl="0" indent="0">
              <a:buNone/>
            </a:pPr>
            <a:r>
              <a:rPr lang="en-US" sz="2800" b="1" dirty="0">
                <a:solidFill>
                  <a:schemeClr val="bg1"/>
                </a:solidFill>
                <a:latin typeface="Segoe UI Semilight" panose="020B0402040204020203" pitchFamily="34" charset="0"/>
                <a:cs typeface="Segoe UI Semilight" panose="020B0402040204020203" pitchFamily="34" charset="0"/>
              </a:rPr>
              <a:t>Objection</a:t>
            </a:r>
          </a:p>
          <a:p>
            <a:pPr marL="0" lvl="0" indent="0">
              <a:buNone/>
            </a:pPr>
            <a:r>
              <a:rPr lang="en-US" sz="2400" dirty="0">
                <a:solidFill>
                  <a:schemeClr val="bg1"/>
                </a:solidFill>
                <a:latin typeface="Segoe UI Semilight" panose="020B0402040204020203" pitchFamily="34" charset="0"/>
                <a:cs typeface="Segoe UI Semilight" panose="020B0402040204020203" pitchFamily="34" charset="0"/>
              </a:rPr>
              <a:t>Will Azure meet our security and compliance requirements? </a:t>
            </a:r>
          </a:p>
          <a:p>
            <a:pPr marL="0" indent="0">
              <a:buNone/>
            </a:pPr>
            <a:r>
              <a:rPr lang="en-US" sz="2800" dirty="0">
                <a:solidFill>
                  <a:schemeClr val="bg1"/>
                </a:solidFill>
                <a:latin typeface="Segoe UI Semilight" panose="020B0402040204020203" pitchFamily="34" charset="0"/>
                <a:cs typeface="Segoe UI Semilight" panose="020B0402040204020203" pitchFamily="34" charset="0"/>
              </a:rPr>
              <a:t> </a:t>
            </a:r>
          </a:p>
          <a:p>
            <a:pPr marL="0" indent="0">
              <a:buNone/>
            </a:pPr>
            <a:r>
              <a:rPr lang="en-US" sz="2800" b="1" dirty="0">
                <a:solidFill>
                  <a:schemeClr val="bg1"/>
                </a:solidFill>
                <a:latin typeface="Segoe UI Semilight" panose="020B0402040204020203" pitchFamily="34" charset="0"/>
                <a:cs typeface="Segoe UI Semilight" panose="020B0402040204020203" pitchFamily="34" charset="0"/>
              </a:rPr>
              <a:t>Potential answer</a:t>
            </a:r>
            <a:endParaRPr lang="en-US" sz="2800" dirty="0">
              <a:solidFill>
                <a:schemeClr val="bg1"/>
              </a:solidFill>
              <a:latin typeface="Segoe UI Semilight" panose="020B0402040204020203" pitchFamily="34" charset="0"/>
              <a:cs typeface="Segoe UI Semilight" panose="020B0402040204020203" pitchFamily="34" charset="0"/>
            </a:endParaRPr>
          </a:p>
          <a:p>
            <a:pPr marL="0" indent="0">
              <a:buNone/>
            </a:pPr>
            <a:r>
              <a:rPr lang="en-US" sz="2400" dirty="0">
                <a:solidFill>
                  <a:schemeClr val="bg1"/>
                </a:solidFill>
                <a:latin typeface="Segoe UI Semilight" panose="020B0402040204020203" pitchFamily="34" charset="0"/>
                <a:cs typeface="Segoe UI Semilight" panose="020B0402040204020203" pitchFamily="34" charset="0"/>
              </a:rPr>
              <a:t>Microsoft policy is to be the most transparent about security and compliance policies, procedures, and certifications on the public facing Azure Trust Center.</a:t>
            </a:r>
          </a:p>
          <a:p>
            <a:pPr marL="0" indent="0">
              <a:buNone/>
            </a:pPr>
            <a:endParaRPr lang="en-US" sz="2400" dirty="0">
              <a:solidFill>
                <a:schemeClr val="bg1"/>
              </a:solidFill>
              <a:latin typeface="Segoe UI Semilight" panose="020B0402040204020203" pitchFamily="34" charset="0"/>
              <a:cs typeface="Segoe UI Semilight" panose="020B0402040204020203" pitchFamily="34" charset="0"/>
            </a:endParaRPr>
          </a:p>
          <a:p>
            <a:pPr marL="0" indent="0">
              <a:buNone/>
            </a:pPr>
            <a:r>
              <a:rPr lang="en-US" sz="2400" dirty="0">
                <a:solidFill>
                  <a:schemeClr val="bg1"/>
                </a:solidFill>
                <a:latin typeface="Segoe UI Semilight" panose="020B0402040204020203" pitchFamily="34" charset="0"/>
                <a:cs typeface="Segoe UI Semilight" panose="020B0402040204020203" pitchFamily="34" charset="0"/>
              </a:rPr>
              <a:t>Dev/Test workload usually has limited security/compliance requirements. </a:t>
            </a:r>
          </a:p>
          <a:p>
            <a:pPr marL="0" indent="0">
              <a:buNone/>
            </a:pPr>
            <a:endParaRPr lang="en-US" sz="2400" dirty="0">
              <a:solidFill>
                <a:schemeClr val="bg1"/>
              </a:solidFill>
              <a:latin typeface="Segoe UI Semilight" panose="020B0402040204020203" pitchFamily="34" charset="0"/>
              <a:cs typeface="Segoe UI Semilight" panose="020B0402040204020203" pitchFamily="34" charset="0"/>
            </a:endParaRPr>
          </a:p>
          <a:p>
            <a:pPr marL="0" indent="0">
              <a:buNone/>
            </a:pPr>
            <a:r>
              <a:rPr lang="en-US" sz="2400" dirty="0">
                <a:solidFill>
                  <a:schemeClr val="bg1"/>
                </a:solidFill>
                <a:latin typeface="Segoe UI Semilight" panose="020B0402040204020203" pitchFamily="34" charset="0"/>
                <a:cs typeface="Segoe UI Semilight" panose="020B0402040204020203" pitchFamily="34" charset="0"/>
              </a:rPr>
              <a:t>Encourage the customer to visit our Azure data centers.  </a:t>
            </a:r>
          </a:p>
        </p:txBody>
      </p:sp>
    </p:spTree>
    <p:extLst>
      <p:ext uri="{BB962C8B-B14F-4D97-AF65-F5344CB8AC3E}">
        <p14:creationId xmlns:p14="http://schemas.microsoft.com/office/powerpoint/2010/main" val="16579780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anim calcmode="lin" valueType="num">
                                      <p:cBhvr>
                                        <p:cTn id="13"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1000"/>
                                        <p:tgtEl>
                                          <p:spTgt spid="3">
                                            <p:txEl>
                                              <p:pRg st="3" end="3"/>
                                            </p:txEl>
                                          </p:spTgt>
                                        </p:tgtEl>
                                      </p:cBhvr>
                                    </p:animEffect>
                                    <p:anim calcmode="lin" valueType="num">
                                      <p:cBhvr>
                                        <p:cTn id="20"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3" end="3"/>
                                            </p:txEl>
                                          </p:spTgt>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3">
                                            <p:txEl>
                                              <p:pRg st="8" end="8"/>
                                            </p:txEl>
                                          </p:spTgt>
                                        </p:tgtEl>
                                        <p:attrNameLst>
                                          <p:attrName>style.visibility</p:attrName>
                                        </p:attrNameLst>
                                      </p:cBhvr>
                                      <p:to>
                                        <p:strVal val="visible"/>
                                      </p:to>
                                    </p:set>
                                    <p:animEffect transition="in" filter="fade">
                                      <p:cBhvr>
                                        <p:cTn id="24" dur="1000"/>
                                        <p:tgtEl>
                                          <p:spTgt spid="3">
                                            <p:txEl>
                                              <p:pRg st="8" end="8"/>
                                            </p:txEl>
                                          </p:spTgt>
                                        </p:tgtEl>
                                      </p:cBhvr>
                                    </p:animEffect>
                                    <p:anim calcmode="lin" valueType="num">
                                      <p:cBhvr>
                                        <p:cTn id="25"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26" dur="1000" fill="hold"/>
                                        <p:tgtEl>
                                          <p:spTgt spid="3">
                                            <p:txEl>
                                              <p:pRg st="8" end="8"/>
                                            </p:txEl>
                                          </p:spTgt>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animEffect transition="in" filter="fade">
                                      <p:cBhvr>
                                        <p:cTn id="29" dur="1000"/>
                                        <p:tgtEl>
                                          <p:spTgt spid="3">
                                            <p:txEl>
                                              <p:pRg st="4" end="4"/>
                                            </p:txEl>
                                          </p:spTgt>
                                        </p:tgtEl>
                                      </p:cBhvr>
                                    </p:animEffect>
                                    <p:anim calcmode="lin" valueType="num">
                                      <p:cBhvr>
                                        <p:cTn id="30"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1" dur="1000" fill="hold"/>
                                        <p:tgtEl>
                                          <p:spTgt spid="3">
                                            <p:txEl>
                                              <p:pRg st="4" end="4"/>
                                            </p:txEl>
                                          </p:spTgt>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3">
                                            <p:txEl>
                                              <p:pRg st="6" end="6"/>
                                            </p:txEl>
                                          </p:spTgt>
                                        </p:tgtEl>
                                        <p:attrNameLst>
                                          <p:attrName>style.visibility</p:attrName>
                                        </p:attrNameLst>
                                      </p:cBhvr>
                                      <p:to>
                                        <p:strVal val="visible"/>
                                      </p:to>
                                    </p:set>
                                    <p:animEffect transition="in" filter="fade">
                                      <p:cBhvr>
                                        <p:cTn id="34" dur="1000"/>
                                        <p:tgtEl>
                                          <p:spTgt spid="3">
                                            <p:txEl>
                                              <p:pRg st="6" end="6"/>
                                            </p:txEl>
                                          </p:spTgt>
                                        </p:tgtEl>
                                      </p:cBhvr>
                                    </p:animEffect>
                                    <p:anim calcmode="lin" valueType="num">
                                      <p:cBhvr>
                                        <p:cTn id="35"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36"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solidFill>
                  <a:schemeClr val="bg1"/>
                </a:solidFill>
              </a:rPr>
              <a:t>Preferred objections handling</a:t>
            </a:r>
          </a:p>
        </p:txBody>
      </p:sp>
      <p:sp>
        <p:nvSpPr>
          <p:cNvPr id="3" name="Content Placeholder 2"/>
          <p:cNvSpPr>
            <a:spLocks noGrp="1"/>
          </p:cNvSpPr>
          <p:nvPr>
            <p:ph sz="quarter" idx="10"/>
          </p:nvPr>
        </p:nvSpPr>
        <p:spPr>
          <a:xfrm>
            <a:off x="269239" y="1663947"/>
            <a:ext cx="10757098" cy="5170646"/>
          </a:xfrm>
        </p:spPr>
        <p:txBody>
          <a:bodyPr/>
          <a:lstStyle/>
          <a:p>
            <a:pPr marL="0" lvl="0" indent="0">
              <a:buNone/>
            </a:pPr>
            <a:r>
              <a:rPr lang="en-US" sz="2800" b="1" dirty="0">
                <a:solidFill>
                  <a:schemeClr val="bg1"/>
                </a:solidFill>
                <a:latin typeface="Segoe UI Semilight" panose="020B0402040204020203" pitchFamily="34" charset="0"/>
                <a:cs typeface="Segoe UI Semilight" panose="020B0402040204020203" pitchFamily="34" charset="0"/>
              </a:rPr>
              <a:t>Objection</a:t>
            </a:r>
          </a:p>
          <a:p>
            <a:pPr marL="0" lvl="0" indent="0">
              <a:buNone/>
            </a:pPr>
            <a:r>
              <a:rPr lang="en-US" sz="2400" dirty="0">
                <a:solidFill>
                  <a:schemeClr val="bg1"/>
                </a:solidFill>
                <a:latin typeface="Segoe UI Semilight" panose="020B0402040204020203" pitchFamily="34" charset="0"/>
                <a:cs typeface="Segoe UI Semilight" panose="020B0402040204020203" pitchFamily="34" charset="0"/>
              </a:rPr>
              <a:t>Do I have to pay for resources when they are stopped?</a:t>
            </a:r>
          </a:p>
          <a:p>
            <a:pPr marL="0" lvl="0" indent="0">
              <a:buNone/>
            </a:pPr>
            <a:r>
              <a:rPr lang="en-US" sz="2800" dirty="0">
                <a:solidFill>
                  <a:schemeClr val="bg1"/>
                </a:solidFill>
                <a:latin typeface="Segoe UI Semilight" panose="020B0402040204020203" pitchFamily="34" charset="0"/>
                <a:cs typeface="Segoe UI Semilight" panose="020B0402040204020203" pitchFamily="34" charset="0"/>
              </a:rPr>
              <a:t> </a:t>
            </a:r>
            <a:endParaRPr lang="en-US" sz="2800" b="1" dirty="0">
              <a:solidFill>
                <a:schemeClr val="bg1"/>
              </a:solidFill>
              <a:latin typeface="Segoe UI Semilight" panose="020B0402040204020203" pitchFamily="34" charset="0"/>
              <a:cs typeface="Segoe UI Semilight" panose="020B0402040204020203" pitchFamily="34" charset="0"/>
            </a:endParaRPr>
          </a:p>
          <a:p>
            <a:pPr marL="0" indent="0">
              <a:buNone/>
            </a:pPr>
            <a:r>
              <a:rPr lang="en-US" sz="2800" b="1" dirty="0">
                <a:solidFill>
                  <a:schemeClr val="bg1"/>
                </a:solidFill>
                <a:latin typeface="Segoe UI Semilight" panose="020B0402040204020203" pitchFamily="34" charset="0"/>
                <a:cs typeface="Segoe UI Semilight" panose="020B0402040204020203" pitchFamily="34" charset="0"/>
              </a:rPr>
              <a:t>Potential answer</a:t>
            </a:r>
            <a:endParaRPr lang="en-US" sz="2800" dirty="0">
              <a:solidFill>
                <a:schemeClr val="bg1"/>
              </a:solidFill>
              <a:latin typeface="Segoe UI Semilight" panose="020B0402040204020203" pitchFamily="34" charset="0"/>
              <a:cs typeface="Segoe UI Semilight" panose="020B0402040204020203" pitchFamily="34" charset="0"/>
            </a:endParaRPr>
          </a:p>
          <a:p>
            <a:pPr marL="0" indent="0">
              <a:buNone/>
            </a:pPr>
            <a:r>
              <a:rPr lang="en-US" sz="2400" dirty="0">
                <a:solidFill>
                  <a:schemeClr val="bg1"/>
                </a:solidFill>
                <a:latin typeface="Segoe UI Semilight" panose="020B0402040204020203" pitchFamily="34" charset="0"/>
                <a:cs typeface="Segoe UI Semilight" panose="020B0402040204020203" pitchFamily="34" charset="0"/>
              </a:rPr>
              <a:t>Yes, the VM must be deallocated before the charges cease.  If the VM is stopped, it will continue to incur charges. </a:t>
            </a:r>
          </a:p>
          <a:p>
            <a:pPr marL="0" indent="0">
              <a:buNone/>
            </a:pPr>
            <a:r>
              <a:rPr lang="en-US" sz="2400" dirty="0">
                <a:solidFill>
                  <a:schemeClr val="bg1"/>
                </a:solidFill>
                <a:latin typeface="Segoe UI Semilight" panose="020B0402040204020203" pitchFamily="34" charset="0"/>
                <a:cs typeface="Segoe UI Semilight" panose="020B0402040204020203" pitchFamily="34" charset="0"/>
              </a:rPr>
              <a:t> </a:t>
            </a:r>
          </a:p>
          <a:p>
            <a:pPr marL="0" indent="0">
              <a:buNone/>
            </a:pPr>
            <a:r>
              <a:rPr lang="en-US" sz="2400" dirty="0">
                <a:solidFill>
                  <a:schemeClr val="bg1"/>
                </a:solidFill>
                <a:latin typeface="Segoe UI Semilight" panose="020B0402040204020203" pitchFamily="34" charset="0"/>
                <a:cs typeface="Segoe UI Semilight" panose="020B0402040204020203" pitchFamily="34" charset="0"/>
              </a:rPr>
              <a:t>Deallocating does not mean deleting the VM as it still exists in storage.</a:t>
            </a:r>
          </a:p>
          <a:p>
            <a:pPr marL="0" indent="0">
              <a:buNone/>
            </a:pPr>
            <a:r>
              <a:rPr lang="en-US" sz="2400" dirty="0">
                <a:solidFill>
                  <a:schemeClr val="bg1"/>
                </a:solidFill>
                <a:latin typeface="Segoe UI Semilight" panose="020B0402040204020203" pitchFamily="34" charset="0"/>
                <a:cs typeface="Segoe UI Semilight" panose="020B0402040204020203" pitchFamily="34" charset="0"/>
              </a:rPr>
              <a:t>  </a:t>
            </a:r>
          </a:p>
          <a:p>
            <a:pPr marL="0" indent="0">
              <a:buNone/>
            </a:pPr>
            <a:r>
              <a:rPr lang="en-US" sz="2400" dirty="0">
                <a:solidFill>
                  <a:schemeClr val="bg1"/>
                </a:solidFill>
                <a:latin typeface="Segoe UI Semilight" panose="020B0402040204020203" pitchFamily="34" charset="0"/>
                <a:cs typeface="Segoe UI Semilight" panose="020B0402040204020203" pitchFamily="34" charset="0"/>
              </a:rPr>
              <a:t>You will still incur storage charge even if the VM is deallocated.</a:t>
            </a:r>
          </a:p>
          <a:p>
            <a:pPr marL="0" indent="0">
              <a:buNone/>
            </a:pPr>
            <a:endParaRPr lang="en-US" sz="2400" dirty="0">
              <a:solidFill>
                <a:schemeClr val="bg1"/>
              </a:solidFill>
              <a:latin typeface="Segoe UI Semilight" panose="020B0402040204020203" pitchFamily="34" charset="0"/>
              <a:cs typeface="Segoe UI Semilight" panose="020B0402040204020203" pitchFamily="34" charset="0"/>
            </a:endParaRPr>
          </a:p>
          <a:p>
            <a:pPr marL="0" indent="0">
              <a:buNone/>
            </a:pPr>
            <a:endParaRPr lang="en-US" sz="2800" dirty="0">
              <a:solidFill>
                <a:schemeClr val="bg1"/>
              </a:solidFill>
            </a:endParaRPr>
          </a:p>
        </p:txBody>
      </p:sp>
    </p:spTree>
    <p:extLst>
      <p:ext uri="{BB962C8B-B14F-4D97-AF65-F5344CB8AC3E}">
        <p14:creationId xmlns:p14="http://schemas.microsoft.com/office/powerpoint/2010/main" val="42654645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1000"/>
                                        <p:tgtEl>
                                          <p:spTgt spid="3">
                                            <p:txEl>
                                              <p:pRg st="2" end="2"/>
                                            </p:txEl>
                                          </p:spTgt>
                                        </p:tgtEl>
                                      </p:cBhvr>
                                    </p:animEffect>
                                    <p:anim calcmode="lin" valueType="num">
                                      <p:cBhvr>
                                        <p:cTn id="13"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2" end="2"/>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1000"/>
                                        <p:tgtEl>
                                          <p:spTgt spid="3">
                                            <p:txEl>
                                              <p:pRg st="1" end="1"/>
                                            </p:txEl>
                                          </p:spTgt>
                                        </p:tgtEl>
                                      </p:cBhvr>
                                    </p:animEffect>
                                    <p:anim calcmode="lin" valueType="num">
                                      <p:cBhvr>
                                        <p:cTn id="18"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animEffect transition="in" filter="fade">
                                      <p:cBhvr>
                                        <p:cTn id="24" dur="1000"/>
                                        <p:tgtEl>
                                          <p:spTgt spid="3">
                                            <p:txEl>
                                              <p:pRg st="3" end="3"/>
                                            </p:txEl>
                                          </p:spTgt>
                                        </p:tgtEl>
                                      </p:cBhvr>
                                    </p:animEffect>
                                    <p:anim calcmode="lin" valueType="num">
                                      <p:cBhvr>
                                        <p:cTn id="25"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6" dur="1000" fill="hold"/>
                                        <p:tgtEl>
                                          <p:spTgt spid="3">
                                            <p:txEl>
                                              <p:pRg st="3" end="3"/>
                                            </p:txEl>
                                          </p:spTgt>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animEffect transition="in" filter="fade">
                                      <p:cBhvr>
                                        <p:cTn id="29" dur="1000"/>
                                        <p:tgtEl>
                                          <p:spTgt spid="3">
                                            <p:txEl>
                                              <p:pRg st="4" end="4"/>
                                            </p:txEl>
                                          </p:spTgt>
                                        </p:tgtEl>
                                      </p:cBhvr>
                                    </p:animEffect>
                                    <p:anim calcmode="lin" valueType="num">
                                      <p:cBhvr>
                                        <p:cTn id="30"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1" dur="1000" fill="hold"/>
                                        <p:tgtEl>
                                          <p:spTgt spid="3">
                                            <p:txEl>
                                              <p:pRg st="4" end="4"/>
                                            </p:txEl>
                                          </p:spTgt>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3">
                                            <p:txEl>
                                              <p:pRg st="5" end="5"/>
                                            </p:txEl>
                                          </p:spTgt>
                                        </p:tgtEl>
                                        <p:attrNameLst>
                                          <p:attrName>style.visibility</p:attrName>
                                        </p:attrNameLst>
                                      </p:cBhvr>
                                      <p:to>
                                        <p:strVal val="visible"/>
                                      </p:to>
                                    </p:set>
                                    <p:animEffect transition="in" filter="fade">
                                      <p:cBhvr>
                                        <p:cTn id="34" dur="1000"/>
                                        <p:tgtEl>
                                          <p:spTgt spid="3">
                                            <p:txEl>
                                              <p:pRg st="5" end="5"/>
                                            </p:txEl>
                                          </p:spTgt>
                                        </p:tgtEl>
                                      </p:cBhvr>
                                    </p:animEffect>
                                    <p:anim calcmode="lin" valueType="num">
                                      <p:cBhvr>
                                        <p:cTn id="35"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6" dur="1000" fill="hold"/>
                                        <p:tgtEl>
                                          <p:spTgt spid="3">
                                            <p:txEl>
                                              <p:pRg st="5" end="5"/>
                                            </p:txEl>
                                          </p:spTgt>
                                        </p:tgtEl>
                                        <p:attrNameLst>
                                          <p:attrName>ppt_y</p:attrName>
                                        </p:attrNameLst>
                                      </p:cBhvr>
                                      <p:tavLst>
                                        <p:tav tm="0">
                                          <p:val>
                                            <p:strVal val="#ppt_y+.1"/>
                                          </p:val>
                                        </p:tav>
                                        <p:tav tm="100000">
                                          <p:val>
                                            <p:strVal val="#ppt_y"/>
                                          </p:val>
                                        </p:tav>
                                      </p:tavLst>
                                    </p:anim>
                                  </p:childTnLst>
                                </p:cTn>
                              </p:par>
                              <p:par>
                                <p:cTn id="37" presetID="42" presetClass="entr" presetSubtype="0" fill="hold" nodeType="withEffect">
                                  <p:stCondLst>
                                    <p:cond delay="0"/>
                                  </p:stCondLst>
                                  <p:childTnLst>
                                    <p:set>
                                      <p:cBhvr>
                                        <p:cTn id="38" dur="1" fill="hold">
                                          <p:stCondLst>
                                            <p:cond delay="0"/>
                                          </p:stCondLst>
                                        </p:cTn>
                                        <p:tgtEl>
                                          <p:spTgt spid="3">
                                            <p:txEl>
                                              <p:pRg st="6" end="6"/>
                                            </p:txEl>
                                          </p:spTgt>
                                        </p:tgtEl>
                                        <p:attrNameLst>
                                          <p:attrName>style.visibility</p:attrName>
                                        </p:attrNameLst>
                                      </p:cBhvr>
                                      <p:to>
                                        <p:strVal val="visible"/>
                                      </p:to>
                                    </p:set>
                                    <p:animEffect transition="in" filter="fade">
                                      <p:cBhvr>
                                        <p:cTn id="39" dur="1000"/>
                                        <p:tgtEl>
                                          <p:spTgt spid="3">
                                            <p:txEl>
                                              <p:pRg st="6" end="6"/>
                                            </p:txEl>
                                          </p:spTgt>
                                        </p:tgtEl>
                                      </p:cBhvr>
                                    </p:animEffect>
                                    <p:anim calcmode="lin" valueType="num">
                                      <p:cBhvr>
                                        <p:cTn id="40"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41" dur="1000" fill="hold"/>
                                        <p:tgtEl>
                                          <p:spTgt spid="3">
                                            <p:txEl>
                                              <p:pRg st="6" end="6"/>
                                            </p:txEl>
                                          </p:spTgt>
                                        </p:tgtEl>
                                        <p:attrNameLst>
                                          <p:attrName>ppt_y</p:attrName>
                                        </p:attrNameLst>
                                      </p:cBhvr>
                                      <p:tavLst>
                                        <p:tav tm="0">
                                          <p:val>
                                            <p:strVal val="#ppt_y+.1"/>
                                          </p:val>
                                        </p:tav>
                                        <p:tav tm="100000">
                                          <p:val>
                                            <p:strVal val="#ppt_y"/>
                                          </p:val>
                                        </p:tav>
                                      </p:tavLst>
                                    </p:anim>
                                  </p:childTnLst>
                                </p:cTn>
                              </p:par>
                              <p:par>
                                <p:cTn id="42" presetID="42" presetClass="entr" presetSubtype="0" fill="hold" nodeType="withEffect">
                                  <p:stCondLst>
                                    <p:cond delay="0"/>
                                  </p:stCondLst>
                                  <p:childTnLst>
                                    <p:set>
                                      <p:cBhvr>
                                        <p:cTn id="43" dur="1" fill="hold">
                                          <p:stCondLst>
                                            <p:cond delay="0"/>
                                          </p:stCondLst>
                                        </p:cTn>
                                        <p:tgtEl>
                                          <p:spTgt spid="3">
                                            <p:txEl>
                                              <p:pRg st="7" end="7"/>
                                            </p:txEl>
                                          </p:spTgt>
                                        </p:tgtEl>
                                        <p:attrNameLst>
                                          <p:attrName>style.visibility</p:attrName>
                                        </p:attrNameLst>
                                      </p:cBhvr>
                                      <p:to>
                                        <p:strVal val="visible"/>
                                      </p:to>
                                    </p:set>
                                    <p:animEffect transition="in" filter="fade">
                                      <p:cBhvr>
                                        <p:cTn id="44" dur="1000"/>
                                        <p:tgtEl>
                                          <p:spTgt spid="3">
                                            <p:txEl>
                                              <p:pRg st="7" end="7"/>
                                            </p:txEl>
                                          </p:spTgt>
                                        </p:tgtEl>
                                      </p:cBhvr>
                                    </p:animEffect>
                                    <p:anim calcmode="lin" valueType="num">
                                      <p:cBhvr>
                                        <p:cTn id="45"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46" dur="1000" fill="hold"/>
                                        <p:tgtEl>
                                          <p:spTgt spid="3">
                                            <p:txEl>
                                              <p:pRg st="7" end="7"/>
                                            </p:txEl>
                                          </p:spTgt>
                                        </p:tgtEl>
                                        <p:attrNameLst>
                                          <p:attrName>ppt_y</p:attrName>
                                        </p:attrNameLst>
                                      </p:cBhvr>
                                      <p:tavLst>
                                        <p:tav tm="0">
                                          <p:val>
                                            <p:strVal val="#ppt_y+.1"/>
                                          </p:val>
                                        </p:tav>
                                        <p:tav tm="100000">
                                          <p:val>
                                            <p:strVal val="#ppt_y"/>
                                          </p:val>
                                        </p:tav>
                                      </p:tavLst>
                                    </p:anim>
                                  </p:childTnLst>
                                </p:cTn>
                              </p:par>
                              <p:par>
                                <p:cTn id="47" presetID="42" presetClass="entr" presetSubtype="0" fill="hold" nodeType="withEffect">
                                  <p:stCondLst>
                                    <p:cond delay="0"/>
                                  </p:stCondLst>
                                  <p:childTnLst>
                                    <p:set>
                                      <p:cBhvr>
                                        <p:cTn id="48" dur="1" fill="hold">
                                          <p:stCondLst>
                                            <p:cond delay="0"/>
                                          </p:stCondLst>
                                        </p:cTn>
                                        <p:tgtEl>
                                          <p:spTgt spid="3">
                                            <p:txEl>
                                              <p:pRg st="8" end="8"/>
                                            </p:txEl>
                                          </p:spTgt>
                                        </p:tgtEl>
                                        <p:attrNameLst>
                                          <p:attrName>style.visibility</p:attrName>
                                        </p:attrNameLst>
                                      </p:cBhvr>
                                      <p:to>
                                        <p:strVal val="visible"/>
                                      </p:to>
                                    </p:set>
                                    <p:animEffect transition="in" filter="fade">
                                      <p:cBhvr>
                                        <p:cTn id="49" dur="1000"/>
                                        <p:tgtEl>
                                          <p:spTgt spid="3">
                                            <p:txEl>
                                              <p:pRg st="8" end="8"/>
                                            </p:txEl>
                                          </p:spTgt>
                                        </p:tgtEl>
                                      </p:cBhvr>
                                    </p:animEffect>
                                    <p:anim calcmode="lin" valueType="num">
                                      <p:cBhvr>
                                        <p:cTn id="50"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51" dur="10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solidFill>
                  <a:schemeClr val="bg1"/>
                </a:solidFill>
              </a:rPr>
              <a:t>Preferred objections handling</a:t>
            </a:r>
          </a:p>
        </p:txBody>
      </p:sp>
      <p:sp>
        <p:nvSpPr>
          <p:cNvPr id="3" name="Content Placeholder 2"/>
          <p:cNvSpPr>
            <a:spLocks noGrp="1"/>
          </p:cNvSpPr>
          <p:nvPr>
            <p:ph sz="quarter" idx="10"/>
          </p:nvPr>
        </p:nvSpPr>
        <p:spPr>
          <a:xfrm>
            <a:off x="269239" y="1663947"/>
            <a:ext cx="10757098" cy="3736407"/>
          </a:xfrm>
        </p:spPr>
        <p:txBody>
          <a:bodyPr/>
          <a:lstStyle/>
          <a:p>
            <a:pPr marL="0" lvl="0" indent="0">
              <a:buNone/>
            </a:pPr>
            <a:r>
              <a:rPr lang="en-US" sz="2800" b="1" dirty="0">
                <a:solidFill>
                  <a:schemeClr val="bg1"/>
                </a:solidFill>
                <a:latin typeface="Segoe UI Semilight" panose="020B0402040204020203" pitchFamily="34" charset="0"/>
                <a:cs typeface="Segoe UI Semilight" panose="020B0402040204020203" pitchFamily="34" charset="0"/>
              </a:rPr>
              <a:t>Objection:</a:t>
            </a:r>
          </a:p>
          <a:p>
            <a:pPr marL="0" lvl="0" indent="0">
              <a:buNone/>
            </a:pPr>
            <a:r>
              <a:rPr lang="en-US" sz="2400" dirty="0">
                <a:solidFill>
                  <a:schemeClr val="bg1"/>
                </a:solidFill>
                <a:latin typeface="Segoe UI Semilight" panose="020B0402040204020203" pitchFamily="34" charset="0"/>
                <a:cs typeface="Segoe UI Semilight" panose="020B0402040204020203" pitchFamily="34" charset="0"/>
              </a:rPr>
              <a:t>Can I automate the shut down at periodic times of day?</a:t>
            </a:r>
          </a:p>
          <a:p>
            <a:pPr marL="0" indent="0">
              <a:buNone/>
            </a:pPr>
            <a:r>
              <a:rPr lang="en-US" sz="2800" dirty="0">
                <a:solidFill>
                  <a:schemeClr val="bg1"/>
                </a:solidFill>
                <a:latin typeface="Segoe UI Semilight" panose="020B0402040204020203" pitchFamily="34" charset="0"/>
                <a:cs typeface="Segoe UI Semilight" panose="020B0402040204020203" pitchFamily="34" charset="0"/>
              </a:rPr>
              <a:t> </a:t>
            </a:r>
          </a:p>
          <a:p>
            <a:pPr marL="0" indent="0">
              <a:buNone/>
            </a:pPr>
            <a:r>
              <a:rPr lang="en-US" sz="2800" b="1" dirty="0">
                <a:solidFill>
                  <a:schemeClr val="bg1"/>
                </a:solidFill>
                <a:latin typeface="Segoe UI Semilight" panose="020B0402040204020203" pitchFamily="34" charset="0"/>
                <a:cs typeface="Segoe UI Semilight" panose="020B0402040204020203" pitchFamily="34" charset="0"/>
              </a:rPr>
              <a:t>Potential answer:</a:t>
            </a:r>
            <a:endParaRPr lang="en-US" sz="2800" dirty="0">
              <a:solidFill>
                <a:schemeClr val="bg1"/>
              </a:solidFill>
              <a:latin typeface="Segoe UI Semilight" panose="020B0402040204020203" pitchFamily="34" charset="0"/>
              <a:cs typeface="Segoe UI Semilight" panose="020B0402040204020203" pitchFamily="34" charset="0"/>
            </a:endParaRPr>
          </a:p>
          <a:p>
            <a:pPr marL="0" indent="0">
              <a:buNone/>
            </a:pPr>
            <a:r>
              <a:rPr lang="en-US" sz="2400" dirty="0">
                <a:solidFill>
                  <a:schemeClr val="bg1"/>
                </a:solidFill>
                <a:latin typeface="Segoe UI Semilight" panose="020B0402040204020203" pitchFamily="34" charset="0"/>
                <a:cs typeface="Segoe UI Semilight" panose="020B0402040204020203" pitchFamily="34" charset="0"/>
              </a:rPr>
              <a:t>Yes, this functionality is available directly from the Azure platform without the need for a custom solution. In addition, the customer can use Azure Automation runbooks or custom Azure PowerShell and Azure CLI scripts to start Azure VMs on as needed basis.</a:t>
            </a:r>
          </a:p>
          <a:p>
            <a:pPr marL="0" indent="0">
              <a:buNone/>
            </a:pPr>
            <a:endParaRPr lang="en-US" sz="2400" dirty="0">
              <a:solidFill>
                <a:schemeClr val="bg1"/>
              </a:solidFill>
            </a:endParaRPr>
          </a:p>
        </p:txBody>
      </p:sp>
    </p:spTree>
    <p:extLst>
      <p:ext uri="{BB962C8B-B14F-4D97-AF65-F5344CB8AC3E}">
        <p14:creationId xmlns:p14="http://schemas.microsoft.com/office/powerpoint/2010/main" val="17000471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anim calcmode="lin" valueType="num">
                                      <p:cBhvr>
                                        <p:cTn id="13"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1000"/>
                                        <p:tgtEl>
                                          <p:spTgt spid="3">
                                            <p:txEl>
                                              <p:pRg st="3" end="3"/>
                                            </p:txEl>
                                          </p:spTgt>
                                        </p:tgtEl>
                                      </p:cBhvr>
                                    </p:animEffect>
                                    <p:anim calcmode="lin" valueType="num">
                                      <p:cBhvr>
                                        <p:cTn id="20"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solidFill>
                  <a:schemeClr val="bg1"/>
                </a:solidFill>
              </a:rPr>
              <a:t>Customer quote</a:t>
            </a:r>
          </a:p>
        </p:txBody>
      </p:sp>
      <p:sp>
        <p:nvSpPr>
          <p:cNvPr id="3" name="TextBox 2"/>
          <p:cNvSpPr txBox="1"/>
          <p:nvPr/>
        </p:nvSpPr>
        <p:spPr>
          <a:xfrm>
            <a:off x="650488" y="1350603"/>
            <a:ext cx="11313788" cy="4156795"/>
          </a:xfrm>
          <a:prstGeom prst="rect">
            <a:avLst/>
          </a:prstGeom>
          <a:noFill/>
        </p:spPr>
        <p:txBody>
          <a:bodyPr wrap="square" lIns="134471" tIns="107577" rIns="134471" bIns="107577" rtlCol="0">
            <a:spAutoFit/>
          </a:bodyPr>
          <a:lstStyle/>
          <a:p>
            <a:r>
              <a:rPr lang="en-US" sz="3200" i="1" dirty="0">
                <a:solidFill>
                  <a:srgbClr val="FFFFFF"/>
                </a:solidFill>
                <a:latin typeface="Segoe UI Semilight" panose="020B0402040204020203" pitchFamily="34" charset="0"/>
                <a:cs typeface="Segoe UI Semilight" panose="020B0402040204020203" pitchFamily="34" charset="0"/>
              </a:rPr>
              <a:t>“Azure has introduced new opportunities in regard to quickly provisioning development and user acceptance testing environments for our various SAP workloads. It also provided high availability and disaster recovery capabilities for our production environment at a very reasonable price.”</a:t>
            </a:r>
          </a:p>
          <a:p>
            <a:endParaRPr lang="en-US" sz="3200" dirty="0">
              <a:solidFill>
                <a:schemeClr val="bg1"/>
              </a:solidFill>
              <a:latin typeface="Segoe UI Semilight" panose="020B0402040204020203" pitchFamily="34" charset="0"/>
              <a:cs typeface="Segoe UI Semilight" panose="020B0402040204020203" pitchFamily="34" charset="0"/>
            </a:endParaRPr>
          </a:p>
          <a:p>
            <a:r>
              <a:rPr lang="en-US" sz="2800" dirty="0">
                <a:solidFill>
                  <a:srgbClr val="FFFFFF"/>
                </a:solidFill>
                <a:latin typeface="Segoe UI Semilight" panose="020B0402040204020203" pitchFamily="34" charset="0"/>
                <a:cs typeface="Segoe UI Semilight" panose="020B0402040204020203" pitchFamily="34" charset="0"/>
              </a:rPr>
              <a:t>Andrew Cross, CIO, </a:t>
            </a:r>
            <a:r>
              <a:rPr lang="en-US" sz="2800" dirty="0">
                <a:solidFill>
                  <a:schemeClr val="bg1"/>
                </a:solidFill>
                <a:latin typeface="Segoe UI Semilight" panose="020B0402040204020203" pitchFamily="34" charset="0"/>
                <a:cs typeface="Segoe UI Semilight" panose="020B0402040204020203" pitchFamily="34" charset="0"/>
              </a:rPr>
              <a:t>Contoso Group </a:t>
            </a:r>
            <a:endParaRPr lang="en-US" sz="2800" dirty="0">
              <a:solidFill>
                <a:srgbClr val="FFFFFF"/>
              </a:solidFill>
              <a:latin typeface="Segoe UI Semilight" panose="020B0402040204020203" pitchFamily="34" charset="0"/>
              <a:cs typeface="Segoe UI Semilight" panose="020B0402040204020203" pitchFamily="34" charset="0"/>
            </a:endParaRPr>
          </a:p>
          <a:p>
            <a:endParaRPr lang="en-US" sz="3200" dirty="0">
              <a:solidFill>
                <a:schemeClr val="bg1"/>
              </a:solidFill>
            </a:endParaRPr>
          </a:p>
        </p:txBody>
      </p:sp>
    </p:spTree>
    <p:extLst>
      <p:ext uri="{BB962C8B-B14F-4D97-AF65-F5344CB8AC3E}">
        <p14:creationId xmlns:p14="http://schemas.microsoft.com/office/powerpoint/2010/main" val="3703436962"/>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5EBBC6-BF09-4489-970B-084D203E28D2}"/>
              </a:ext>
            </a:extLst>
          </p:cNvPr>
          <p:cNvSpPr>
            <a:spLocks noGrp="1"/>
          </p:cNvSpPr>
          <p:nvPr>
            <p:ph type="title" idx="4294967295"/>
          </p:nvPr>
        </p:nvSpPr>
        <p:spPr>
          <a:xfrm>
            <a:off x="269238" y="228600"/>
            <a:ext cx="10882950" cy="560388"/>
          </a:xfrm>
        </p:spPr>
        <p:txBody>
          <a:bodyPr>
            <a:noAutofit/>
          </a:bodyPr>
          <a:lstStyle/>
          <a:p>
            <a:r>
              <a:rPr lang="en-US" sz="4400" dirty="0"/>
              <a:t>Go Dos and Resources</a:t>
            </a:r>
          </a:p>
        </p:txBody>
      </p:sp>
      <p:sp>
        <p:nvSpPr>
          <p:cNvPr id="4" name="Text Placeholder 5">
            <a:extLst>
              <a:ext uri="{FF2B5EF4-FFF2-40B4-BE49-F238E27FC236}">
                <a16:creationId xmlns:a16="http://schemas.microsoft.com/office/drawing/2014/main" id="{9AF96EE2-9845-4B1C-A150-3F504B13BE87}"/>
              </a:ext>
            </a:extLst>
          </p:cNvPr>
          <p:cNvSpPr txBox="1">
            <a:spLocks/>
          </p:cNvSpPr>
          <p:nvPr/>
        </p:nvSpPr>
        <p:spPr>
          <a:xfrm>
            <a:off x="269238" y="788988"/>
            <a:ext cx="11653523" cy="5380360"/>
          </a:xfrm>
          <a:prstGeom prst="rect">
            <a:avLst/>
          </a:prstGeom>
        </p:spPr>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572691" marR="0" lvl="1"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a:pPr>
            <a:endParaRPr kumimoji="0" lang="en-US" sz="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endParaRPr>
          </a:p>
          <a:p>
            <a:pPr marL="336145" marR="0" lvl="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36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Learn </a:t>
            </a:r>
            <a:endParaRPr kumimoji="0" lang="en-US" sz="36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hlinkClick r:id="rId3">
                <a:extLst>
                  <a:ext uri="{A12FA001-AC4F-418D-AE19-62706E023703}">
                    <ahyp:hlinkClr xmlns:ahyp="http://schemas.microsoft.com/office/drawing/2018/hyperlinkcolor" val="tx"/>
                  </a:ext>
                </a:extLst>
              </a:hlinkClick>
            </a:endParaRPr>
          </a:p>
          <a:p>
            <a:pPr marL="572691" marR="0" lvl="1"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1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hlinkClick r:id="rId3">
                  <a:extLst>
                    <a:ext uri="{A12FA001-AC4F-418D-AE19-62706E023703}">
                      <ahyp:hlinkClr xmlns:ahyp="http://schemas.microsoft.com/office/drawing/2018/hyperlinkcolor" val="tx"/>
                    </a:ext>
                  </a:extLst>
                </a:hlinkClick>
              </a:rPr>
              <a:t>SAP on Azure Website</a:t>
            </a:r>
            <a:endParaRPr kumimoji="0" lang="en-US" sz="1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endParaRPr>
          </a:p>
          <a:p>
            <a:pPr marL="572691" marR="0" lvl="1"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1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hlinkClick r:id="rId4">
                  <a:extLst>
                    <a:ext uri="{A12FA001-AC4F-418D-AE19-62706E023703}">
                      <ahyp:hlinkClr xmlns:ahyp="http://schemas.microsoft.com/office/drawing/2018/hyperlinkcolor" val="tx"/>
                    </a:ext>
                  </a:extLst>
                </a:hlinkClick>
              </a:rPr>
              <a:t>SAP on MS Platform blog</a:t>
            </a:r>
            <a:endParaRPr kumimoji="0" lang="en-US" sz="1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endParaRPr>
          </a:p>
          <a:p>
            <a:pPr marL="572691" marR="0" lvl="1"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1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hlinkClick r:id="rId5">
                  <a:extLst>
                    <a:ext uri="{A12FA001-AC4F-418D-AE19-62706E023703}">
                      <ahyp:hlinkClr xmlns:ahyp="http://schemas.microsoft.com/office/drawing/2018/hyperlinkcolor" val="tx"/>
                    </a:ext>
                  </a:extLst>
                </a:hlinkClick>
              </a:rPr>
              <a:t>SAP on Azure – SAP Community Wiki</a:t>
            </a:r>
            <a:endParaRPr kumimoji="0" lang="en-US" sz="1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endParaRPr>
          </a:p>
          <a:p>
            <a:pPr marL="572691" marR="0" lvl="1"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1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hlinkClick r:id="rId6">
                  <a:extLst>
                    <a:ext uri="{A12FA001-AC4F-418D-AE19-62706E023703}">
                      <ahyp:hlinkClr xmlns:ahyp="http://schemas.microsoft.com/office/drawing/2018/hyperlinkcolor" val="tx"/>
                    </a:ext>
                  </a:extLst>
                </a:hlinkClick>
              </a:rPr>
              <a:t>SAP HANA/NetWeaver on Azure Documentation</a:t>
            </a:r>
            <a:endParaRPr kumimoji="0" lang="en-US" sz="1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endParaRPr>
          </a:p>
          <a:p>
            <a:pPr marL="572691" marR="0" lvl="1"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1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hlinkClick r:id="rId7">
                  <a:extLst>
                    <a:ext uri="{A12FA001-AC4F-418D-AE19-62706E023703}">
                      <ahyp:hlinkClr xmlns:ahyp="http://schemas.microsoft.com/office/drawing/2018/hyperlinkcolor" val="tx"/>
                    </a:ext>
                  </a:extLst>
                </a:hlinkClick>
              </a:rPr>
              <a:t>HANA on Azure Large Instances Architecture</a:t>
            </a:r>
            <a:endParaRPr kumimoji="0" lang="en-US" sz="1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endParaRPr>
          </a:p>
          <a:p>
            <a:pPr marL="572691" marR="0" lvl="1"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1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hlinkClick r:id="rId8">
                  <a:extLst>
                    <a:ext uri="{A12FA001-AC4F-418D-AE19-62706E023703}">
                      <ahyp:hlinkClr xmlns:ahyp="http://schemas.microsoft.com/office/drawing/2018/hyperlinkcolor" val="tx"/>
                    </a:ext>
                  </a:extLst>
                </a:hlinkClick>
              </a:rPr>
              <a:t>SAP on Azure reference architecture</a:t>
            </a:r>
            <a:endParaRPr kumimoji="0" lang="en-US" sz="1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endParaRPr>
          </a:p>
          <a:p>
            <a:pPr marL="572691" marR="0" lvl="1"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1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hlinkClick r:id="rId9">
                  <a:extLst>
                    <a:ext uri="{A12FA001-AC4F-418D-AE19-62706E023703}">
                      <ahyp:hlinkClr xmlns:ahyp="http://schemas.microsoft.com/office/drawing/2018/hyperlinkcolor" val="tx"/>
                    </a:ext>
                  </a:extLst>
                </a:hlinkClick>
              </a:rPr>
              <a:t>Microsoft Partner Network – SAP on Azure  </a:t>
            </a:r>
            <a:endParaRPr kumimoji="0" lang="en-US" sz="1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endParaRPr>
          </a:p>
          <a:p>
            <a:pPr marL="572691" marR="0" lvl="1"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1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Whiteboard Design Session and Hands-on Lab</a:t>
            </a:r>
            <a:br>
              <a:rPr kumimoji="0" lang="en-US" sz="1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br>
            <a:r>
              <a:rPr kumimoji="0" lang="en-US" sz="1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a:t>
            </a:r>
            <a:r>
              <a:rPr kumimoji="0" lang="en-US" sz="1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hlinkClick r:id="rId10">
                  <a:extLst>
                    <a:ext uri="{A12FA001-AC4F-418D-AE19-62706E023703}">
                      <ahyp:hlinkClr xmlns:ahyp="http://schemas.microsoft.com/office/drawing/2018/hyperlinkcolor" val="tx"/>
                    </a:ext>
                  </a:extLst>
                </a:hlinkClick>
              </a:rPr>
              <a:t>HANA</a:t>
            </a:r>
            <a:r>
              <a:rPr kumimoji="0" lang="en-US" sz="1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 and </a:t>
            </a:r>
            <a:r>
              <a:rPr kumimoji="0" lang="en-US" sz="1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hlinkClick r:id="rId11">
                  <a:extLst>
                    <a:ext uri="{A12FA001-AC4F-418D-AE19-62706E023703}">
                      <ahyp:hlinkClr xmlns:ahyp="http://schemas.microsoft.com/office/drawing/2018/hyperlinkcolor" val="tx"/>
                    </a:ext>
                  </a:extLst>
                </a:hlinkClick>
              </a:rPr>
              <a:t>Any DB</a:t>
            </a:r>
            <a:r>
              <a:rPr kumimoji="0" lang="en-US" sz="1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a:t>
            </a:r>
          </a:p>
          <a:p>
            <a:pPr marL="572691" marR="0" lvl="1"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1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hlinkClick r:id="rId12">
                  <a:extLst>
                    <a:ext uri="{A12FA001-AC4F-418D-AE19-62706E023703}">
                      <ahyp:hlinkClr xmlns:ahyp="http://schemas.microsoft.com/office/drawing/2018/hyperlinkcolor" val="tx"/>
                    </a:ext>
                  </a:extLst>
                </a:hlinkClick>
              </a:rPr>
              <a:t>How Microsoft IT runs SAP </a:t>
            </a:r>
            <a:endParaRPr kumimoji="0" lang="en-US" sz="1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endParaRPr>
          </a:p>
          <a:p>
            <a:pPr marL="572691" marR="0" lvl="1"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1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hlinkClick r:id="rId13">
                  <a:extLst>
                    <a:ext uri="{A12FA001-AC4F-418D-AE19-62706E023703}">
                      <ahyp:hlinkClr xmlns:ahyp="http://schemas.microsoft.com/office/drawing/2018/hyperlinkcolor" val="tx"/>
                    </a:ext>
                  </a:extLst>
                </a:hlinkClick>
              </a:rPr>
              <a:t>SAP on Azure case study videos </a:t>
            </a:r>
            <a:endParaRPr kumimoji="0" lang="en-US" sz="1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endParaRPr>
          </a:p>
          <a:p>
            <a:pPr marL="572691" marR="0" lvl="1"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1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hlinkClick r:id="rId14">
                  <a:extLst>
                    <a:ext uri="{A12FA001-AC4F-418D-AE19-62706E023703}">
                      <ahyp:hlinkClr xmlns:ahyp="http://schemas.microsoft.com/office/drawing/2018/hyperlinkcolor" val="tx"/>
                    </a:ext>
                  </a:extLst>
                </a:hlinkClick>
              </a:rPr>
              <a:t>SAP HANA Academy </a:t>
            </a:r>
            <a:endParaRPr kumimoji="0" lang="en-US" sz="1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endParaRPr>
          </a:p>
          <a:p>
            <a:pPr marL="572691" marR="0" lvl="1"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1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hlinkClick r:id="rId15">
                  <a:extLst>
                    <a:ext uri="{A12FA001-AC4F-418D-AE19-62706E023703}">
                      <ahyp:hlinkClr xmlns:ahyp="http://schemas.microsoft.com/office/drawing/2018/hyperlinkcolor" val="tx"/>
                    </a:ext>
                  </a:extLst>
                </a:hlinkClick>
              </a:rPr>
              <a:t>Open SAP</a:t>
            </a:r>
            <a:endParaRPr kumimoji="0" lang="en-US" sz="1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endParaRPr>
          </a:p>
          <a:p>
            <a:pPr marL="572691" marR="0" lvl="1"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1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hlinkClick r:id="rId16">
                  <a:extLst>
                    <a:ext uri="{A12FA001-AC4F-418D-AE19-62706E023703}">
                      <ahyp:hlinkClr xmlns:ahyp="http://schemas.microsoft.com/office/drawing/2018/hyperlinkcolor" val="tx"/>
                    </a:ext>
                  </a:extLst>
                </a:hlinkClick>
              </a:rPr>
              <a:t>SAP on Azure Infopedia Product Hub </a:t>
            </a:r>
            <a:r>
              <a:rPr kumimoji="0" lang="en-US" sz="1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(Internal)</a:t>
            </a:r>
          </a:p>
          <a:p>
            <a:pPr marL="572691" marR="0" lvl="1"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1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hlinkClick r:id="rId17">
                  <a:extLst>
                    <a:ext uri="{A12FA001-AC4F-418D-AE19-62706E023703}">
                      <ahyp:hlinkClr xmlns:ahyp="http://schemas.microsoft.com/office/drawing/2018/hyperlinkcolor" val="tx"/>
                    </a:ext>
                  </a:extLst>
                </a:hlinkClick>
              </a:rPr>
              <a:t>SAP on Azure roadmap </a:t>
            </a:r>
            <a:r>
              <a:rPr kumimoji="0" lang="en-US" sz="1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 (Internal/NDA)</a:t>
            </a:r>
          </a:p>
          <a:p>
            <a:pPr marL="572691" marR="0" lvl="1"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1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hlinkClick r:id="rId18">
                  <a:extLst>
                    <a:ext uri="{A12FA001-AC4F-418D-AE19-62706E023703}">
                      <ahyp:hlinkClr xmlns:ahyp="http://schemas.microsoft.com/office/drawing/2018/hyperlinkcolor" val="tx"/>
                    </a:ext>
                  </a:extLst>
                </a:hlinkClick>
              </a:rPr>
              <a:t>Battlecards </a:t>
            </a:r>
            <a:r>
              <a:rPr kumimoji="0" lang="en-US" sz="1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(Internal) </a:t>
            </a:r>
          </a:p>
          <a:p>
            <a:pPr marL="572691" marR="0" lvl="1"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1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hlinkClick r:id="rId19">
                  <a:extLst>
                    <a:ext uri="{A12FA001-AC4F-418D-AE19-62706E023703}">
                      <ahyp:hlinkClr xmlns:ahyp="http://schemas.microsoft.com/office/drawing/2018/hyperlinkcolor" val="tx"/>
                    </a:ext>
                  </a:extLst>
                </a:hlinkClick>
              </a:rPr>
              <a:t>SAP on Azure Tech Community Call </a:t>
            </a:r>
            <a:r>
              <a:rPr kumimoji="0" lang="en-US" sz="1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(Internal)</a:t>
            </a:r>
            <a:endParaRPr kumimoji="0" lang="en-US" sz="16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endParaRPr>
          </a:p>
        </p:txBody>
      </p:sp>
      <p:sp>
        <p:nvSpPr>
          <p:cNvPr id="5" name="Text Placeholder 5">
            <a:extLst>
              <a:ext uri="{FF2B5EF4-FFF2-40B4-BE49-F238E27FC236}">
                <a16:creationId xmlns:a16="http://schemas.microsoft.com/office/drawing/2014/main" id="{73D99396-B8FB-46FB-B794-2913316432DC}"/>
              </a:ext>
            </a:extLst>
          </p:cNvPr>
          <p:cNvSpPr txBox="1">
            <a:spLocks/>
          </p:cNvSpPr>
          <p:nvPr/>
        </p:nvSpPr>
        <p:spPr>
          <a:xfrm>
            <a:off x="6238082" y="788988"/>
            <a:ext cx="5684678" cy="5380360"/>
          </a:xfrm>
          <a:prstGeom prst="rect">
            <a:avLst/>
          </a:prstGeom>
        </p:spPr>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572691" marR="0" lvl="1"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a:pPr>
            <a:endParaRPr kumimoji="0" lang="en-US" sz="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endParaRPr>
          </a:p>
          <a:p>
            <a:pPr marL="336145" marR="0" lvl="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36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Touch </a:t>
            </a:r>
          </a:p>
          <a:p>
            <a:pPr marL="572691" marR="0" lvl="1"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1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hlinkClick r:id="rId20">
                  <a:extLst>
                    <a:ext uri="{A12FA001-AC4F-418D-AE19-62706E023703}">
                      <ahyp:hlinkClr xmlns:ahyp="http://schemas.microsoft.com/office/drawing/2018/hyperlinkcolor" val="tx"/>
                    </a:ext>
                  </a:extLst>
                </a:hlinkClick>
              </a:rPr>
              <a:t>SAP Cloud Appliance Library </a:t>
            </a:r>
            <a:endParaRPr kumimoji="0" lang="en-US" sz="1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endParaRPr>
          </a:p>
          <a:p>
            <a:pPr marL="572691" marR="0" lvl="1"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1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hlinkClick r:id="rId21">
                  <a:extLst>
                    <a:ext uri="{A12FA001-AC4F-418D-AE19-62706E023703}">
                      <ahyp:hlinkClr xmlns:ahyp="http://schemas.microsoft.com/office/drawing/2018/hyperlinkcolor" val="tx"/>
                    </a:ext>
                  </a:extLst>
                </a:hlinkClick>
              </a:rPr>
              <a:t>SAP HANA on Azure SUSE Linux templates </a:t>
            </a:r>
            <a:endParaRPr kumimoji="0" lang="en-US" sz="1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endParaRPr>
          </a:p>
          <a:p>
            <a:pPr marL="572691" marR="0" lvl="1"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1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hlinkClick r:id="rId22">
                  <a:extLst>
                    <a:ext uri="{A12FA001-AC4F-418D-AE19-62706E023703}">
                      <ahyp:hlinkClr xmlns:ahyp="http://schemas.microsoft.com/office/drawing/2018/hyperlinkcolor" val="tx"/>
                    </a:ext>
                  </a:extLst>
                </a:hlinkClick>
              </a:rPr>
              <a:t>SAP HANA on Azure ARM templates </a:t>
            </a:r>
            <a:endParaRPr kumimoji="0" lang="en-US" sz="1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endParaRPr>
          </a:p>
          <a:p>
            <a:pPr marL="336145" marR="0" lvl="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36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Ask </a:t>
            </a:r>
          </a:p>
          <a:p>
            <a:pPr marL="572691" marR="0" lvl="1"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1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hlinkClick r:id="rId23">
                  <a:extLst>
                    <a:ext uri="{A12FA001-AC4F-418D-AE19-62706E023703}">
                      <ahyp:hlinkClr xmlns:ahyp="http://schemas.microsoft.com/office/drawing/2018/hyperlinkcolor" val="tx"/>
                    </a:ext>
                  </a:extLst>
                </a:hlinkClick>
              </a:rPr>
              <a:t>SAP on Azure Yammer (Internal) </a:t>
            </a:r>
            <a:endParaRPr kumimoji="0" lang="en-US" sz="1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endParaRPr>
          </a:p>
          <a:p>
            <a:pPr marL="572691" marR="0" lvl="1"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1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Contact SAP Technical Community </a:t>
            </a:r>
            <a:r>
              <a:rPr kumimoji="0" lang="en-US" sz="1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hlinkClick r:id="rId24">
                  <a:extLst>
                    <a:ext uri="{A12FA001-AC4F-418D-AE19-62706E023703}">
                      <ahyp:hlinkClr xmlns:ahyp="http://schemas.microsoft.com/office/drawing/2018/hyperlinkcolor" val="tx"/>
                    </a:ext>
                  </a:extLst>
                </a:hlinkClick>
              </a:rPr>
              <a:t>saptalk@microsoft.com</a:t>
            </a:r>
            <a:r>
              <a:rPr kumimoji="0" lang="en-US" sz="1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 </a:t>
            </a:r>
          </a:p>
          <a:p>
            <a:pPr marL="784338" marR="0" lvl="2"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endParaRPr kumimoji="0" lang="en-US" sz="10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endParaRPr>
          </a:p>
          <a:p>
            <a:pPr marL="336145" marR="0" lvl="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36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Engage</a:t>
            </a:r>
          </a:p>
          <a:p>
            <a:pPr marL="572691" marR="0" lvl="1"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1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Contact : </a:t>
            </a:r>
            <a:br>
              <a:rPr kumimoji="0" lang="en-US" sz="1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br>
            <a:r>
              <a:rPr kumimoji="0" lang="en-US" sz="1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Americas SAP on Azure CoE </a:t>
            </a:r>
            <a:r>
              <a:rPr kumimoji="0" lang="en-US" sz="1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hlinkClick r:id="rId25">
                  <a:extLst>
                    <a:ext uri="{A12FA001-AC4F-418D-AE19-62706E023703}">
                      <ahyp:hlinkClr xmlns:ahyp="http://schemas.microsoft.com/office/drawing/2018/hyperlinkcolor" val="tx"/>
                    </a:ext>
                  </a:extLst>
                </a:hlinkClick>
              </a:rPr>
              <a:t>SAPGBBAMERICAS@microsoft.com</a:t>
            </a:r>
            <a:r>
              <a:rPr kumimoji="0" lang="en-US" sz="1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 </a:t>
            </a:r>
            <a:br>
              <a:rPr kumimoji="0" lang="en-US" sz="1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br>
            <a:r>
              <a:rPr kumimoji="0" lang="en-US" sz="1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EMEA SAP on Azure CoE </a:t>
            </a:r>
            <a:r>
              <a:rPr kumimoji="0" lang="en-US" sz="1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hlinkClick r:id="rId26">
                  <a:extLst>
                    <a:ext uri="{A12FA001-AC4F-418D-AE19-62706E023703}">
                      <ahyp:hlinkClr xmlns:ahyp="http://schemas.microsoft.com/office/drawing/2018/hyperlinkcolor" val="tx"/>
                    </a:ext>
                  </a:extLst>
                </a:hlinkClick>
              </a:rPr>
              <a:t>SAPGBBEMEA@microsoft.com</a:t>
            </a:r>
            <a:r>
              <a:rPr kumimoji="0" lang="en-US" sz="1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 </a:t>
            </a:r>
            <a:br>
              <a:rPr kumimoji="0" lang="en-US" sz="1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br>
            <a:r>
              <a:rPr kumimoji="0" lang="en-US" sz="1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or Asia SAP on Azure CoE </a:t>
            </a:r>
            <a:r>
              <a:rPr kumimoji="0" lang="en-US" sz="1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hlinkClick r:id="rId27">
                  <a:extLst>
                    <a:ext uri="{A12FA001-AC4F-418D-AE19-62706E023703}">
                      <ahyp:hlinkClr xmlns:ahyp="http://schemas.microsoft.com/office/drawing/2018/hyperlinkcolor" val="tx"/>
                    </a:ext>
                  </a:extLst>
                </a:hlinkClick>
              </a:rPr>
              <a:t>SAPGBBASIA@microsoft.com</a:t>
            </a:r>
            <a:r>
              <a:rPr kumimoji="0" lang="en-US" sz="1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 </a:t>
            </a:r>
          </a:p>
          <a:p>
            <a:pPr marL="336145" marR="0" lvl="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endParaRPr kumimoji="0" lang="en-US" sz="36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endParaRPr>
          </a:p>
          <a:p>
            <a:pPr marL="572691" marR="0" lvl="1"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endParaRPr kumimoji="0" lang="en-US" sz="16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endParaRPr>
          </a:p>
        </p:txBody>
      </p:sp>
      <p:pic>
        <p:nvPicPr>
          <p:cNvPr id="2050" name="Picture 2" descr="Image result for learn">
            <a:extLst>
              <a:ext uri="{FF2B5EF4-FFF2-40B4-BE49-F238E27FC236}">
                <a16:creationId xmlns:a16="http://schemas.microsoft.com/office/drawing/2014/main" id="{EF280C4C-BE38-4C83-8AC0-9D8DCA113395}"/>
              </a:ext>
            </a:extLst>
          </p:cNvPr>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3910082" y="1142950"/>
            <a:ext cx="702859" cy="70285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Image result for hands on">
            <a:extLst>
              <a:ext uri="{FF2B5EF4-FFF2-40B4-BE49-F238E27FC236}">
                <a16:creationId xmlns:a16="http://schemas.microsoft.com/office/drawing/2014/main" id="{A582CB26-2CE0-4265-A551-48565ABCA7BB}"/>
              </a:ext>
            </a:extLst>
          </p:cNvPr>
          <p:cNvPicPr>
            <a:picLocks noChangeAspect="1" noChangeArrowheads="1"/>
          </p:cNvPicPr>
          <p:nvPr/>
        </p:nvPicPr>
        <p:blipFill>
          <a:blip r:embed="rId29" cstate="print">
            <a:extLst>
              <a:ext uri="{28A0092B-C50C-407E-A947-70E740481C1C}">
                <a14:useLocalDpi xmlns:a14="http://schemas.microsoft.com/office/drawing/2010/main" val="0"/>
              </a:ext>
            </a:extLst>
          </a:blip>
          <a:srcRect/>
          <a:stretch>
            <a:fillRect/>
          </a:stretch>
        </p:blipFill>
        <p:spPr bwMode="auto">
          <a:xfrm>
            <a:off x="10498892" y="1155478"/>
            <a:ext cx="839339" cy="57691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6" descr="Image result for ask">
            <a:extLst>
              <a:ext uri="{FF2B5EF4-FFF2-40B4-BE49-F238E27FC236}">
                <a16:creationId xmlns:a16="http://schemas.microsoft.com/office/drawing/2014/main" id="{5B3399E2-067E-461E-8D38-4DB502172C90}"/>
              </a:ext>
            </a:extLst>
          </p:cNvPr>
          <p:cNvPicPr>
            <a:picLocks noChangeAspect="1" noChangeArrowheads="1"/>
          </p:cNvPicPr>
          <p:nvPr/>
        </p:nvPicPr>
        <p:blipFill>
          <a:blip r:embed="rId30" cstate="print">
            <a:extLst>
              <a:ext uri="{28A0092B-C50C-407E-A947-70E740481C1C}">
                <a14:useLocalDpi xmlns:a14="http://schemas.microsoft.com/office/drawing/2010/main" val="0"/>
              </a:ext>
            </a:extLst>
          </a:blip>
          <a:srcRect/>
          <a:stretch>
            <a:fillRect/>
          </a:stretch>
        </p:blipFill>
        <p:spPr bwMode="auto">
          <a:xfrm>
            <a:off x="10530021" y="3015704"/>
            <a:ext cx="808210" cy="688652"/>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8" descr="Image result for engage">
            <a:extLst>
              <a:ext uri="{FF2B5EF4-FFF2-40B4-BE49-F238E27FC236}">
                <a16:creationId xmlns:a16="http://schemas.microsoft.com/office/drawing/2014/main" id="{471CCAB0-53FB-4AF4-8C89-3C69D3282EB9}"/>
              </a:ext>
            </a:extLst>
          </p:cNvPr>
          <p:cNvPicPr>
            <a:picLocks noChangeAspect="1" noChangeArrowheads="1"/>
          </p:cNvPicPr>
          <p:nvPr/>
        </p:nvPicPr>
        <p:blipFill>
          <a:blip r:embed="rId31" cstate="print">
            <a:extLst>
              <a:ext uri="{28A0092B-C50C-407E-A947-70E740481C1C}">
                <a14:useLocalDpi xmlns:a14="http://schemas.microsoft.com/office/drawing/2010/main" val="0"/>
              </a:ext>
            </a:extLst>
          </a:blip>
          <a:srcRect/>
          <a:stretch>
            <a:fillRect/>
          </a:stretch>
        </p:blipFill>
        <p:spPr bwMode="auto">
          <a:xfrm>
            <a:off x="10617053" y="5071263"/>
            <a:ext cx="721178" cy="7233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98262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9F93C3E-11B3-4EAD-B8F5-55561015F0CC}"/>
              </a:ext>
            </a:extLst>
          </p:cNvPr>
          <p:cNvSpPr/>
          <p:nvPr/>
        </p:nvSpPr>
        <p:spPr>
          <a:xfrm>
            <a:off x="2045772" y="3151554"/>
            <a:ext cx="8778438" cy="83099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1" u="none" strike="noStrike" kern="1200" cap="none" spc="0" normalizeH="0" baseline="0" noProof="0" dirty="0">
                <a:ln>
                  <a:noFill/>
                </a:ln>
                <a:solidFill>
                  <a:srgbClr val="FFFFFF"/>
                </a:solidFill>
                <a:effectLst/>
                <a:uLnTx/>
                <a:uFillTx/>
                <a:latin typeface="Segoe UI Semilight"/>
                <a:ea typeface="+mn-ea"/>
                <a:cs typeface="+mn-cs"/>
              </a:rPr>
              <a:t>Latest SAP NetWeaver on Azure content can be found at : </a:t>
            </a:r>
            <a:br>
              <a:rPr kumimoji="0" lang="en-US" sz="2400" b="0" i="1" u="none" strike="noStrike" kern="1200" cap="none" spc="0" normalizeH="0" baseline="0" noProof="0" dirty="0">
                <a:ln>
                  <a:noFill/>
                </a:ln>
                <a:solidFill>
                  <a:srgbClr val="FFFFFF"/>
                </a:solidFill>
                <a:effectLst/>
                <a:uLnTx/>
                <a:uFillTx/>
                <a:latin typeface="Segoe UI Semilight"/>
                <a:ea typeface="+mn-ea"/>
                <a:cs typeface="+mn-cs"/>
              </a:rPr>
            </a:br>
            <a:r>
              <a:rPr kumimoji="0" lang="en-US" sz="2400" b="0" i="1" u="none" strike="noStrike" kern="1200" cap="none" spc="0" normalizeH="0" baseline="0" noProof="0" dirty="0">
                <a:ln>
                  <a:noFill/>
                </a:ln>
                <a:solidFill>
                  <a:srgbClr val="FFFFFF"/>
                </a:solidFill>
                <a:effectLst/>
                <a:uLnTx/>
                <a:uFillTx/>
                <a:latin typeface="Segoe UI Semilight"/>
                <a:ea typeface="+mn-ea"/>
                <a:cs typeface="+mn-cs"/>
              </a:rPr>
              <a:t> </a:t>
            </a:r>
            <a:r>
              <a:rPr kumimoji="0" lang="en-US" sz="2400" b="0" i="1" u="none" strike="noStrike" kern="1200" cap="none" spc="0" normalizeH="0" baseline="0" noProof="0" dirty="0">
                <a:ln>
                  <a:noFill/>
                </a:ln>
                <a:solidFill>
                  <a:srgbClr val="FFFFFF"/>
                </a:solidFill>
                <a:effectLst/>
                <a:uLnTx/>
                <a:uFillTx/>
                <a:latin typeface="Segoe UI Semilight"/>
                <a:ea typeface="+mn-ea"/>
                <a:cs typeface="+mn-cs"/>
                <a:hlinkClick r:id="rId3"/>
              </a:rPr>
              <a:t>https://github.com/Microsoft/MCW-SAP-NetWeaver-on-Azure</a:t>
            </a:r>
            <a:r>
              <a:rPr kumimoji="0" lang="en-US" sz="2400" b="0" i="1" u="none" strike="noStrike" kern="1200" cap="none" spc="0" normalizeH="0" baseline="0" noProof="0" dirty="0">
                <a:ln>
                  <a:noFill/>
                </a:ln>
                <a:solidFill>
                  <a:srgbClr val="FFFFFF"/>
                </a:solidFill>
                <a:effectLst/>
                <a:uLnTx/>
                <a:uFillTx/>
                <a:latin typeface="Segoe UI Semilight"/>
                <a:ea typeface="+mn-ea"/>
                <a:cs typeface="+mn-cs"/>
              </a:rPr>
              <a:t> </a:t>
            </a:r>
          </a:p>
        </p:txBody>
      </p:sp>
    </p:spTree>
    <p:extLst>
      <p:ext uri="{BB962C8B-B14F-4D97-AF65-F5344CB8AC3E}">
        <p14:creationId xmlns:p14="http://schemas.microsoft.com/office/powerpoint/2010/main" val="2269492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solidFill>
                  <a:schemeClr val="bg1"/>
                </a:solidFill>
              </a:rPr>
              <a:t>Customer situation </a:t>
            </a:r>
            <a:r>
              <a:rPr lang="en-US" sz="4400" i="1" dirty="0">
                <a:solidFill>
                  <a:schemeClr val="bg1"/>
                </a:solidFill>
              </a:rPr>
              <a:t>(continued)</a:t>
            </a:r>
          </a:p>
        </p:txBody>
      </p:sp>
      <p:sp>
        <p:nvSpPr>
          <p:cNvPr id="3" name="Content Placeholder 2"/>
          <p:cNvSpPr>
            <a:spLocks noGrp="1"/>
          </p:cNvSpPr>
          <p:nvPr>
            <p:ph sz="quarter" idx="10"/>
          </p:nvPr>
        </p:nvSpPr>
        <p:spPr>
          <a:xfrm>
            <a:off x="269239" y="1663946"/>
            <a:ext cx="10757098" cy="4321183"/>
          </a:xfrm>
        </p:spPr>
        <p:txBody>
          <a:bodyPr/>
          <a:lstStyle/>
          <a:p>
            <a:r>
              <a:rPr lang="en-US" sz="2800" dirty="0">
                <a:solidFill>
                  <a:schemeClr val="bg1"/>
                </a:solidFill>
                <a:latin typeface="Segoe UI Semilight" panose="020B0402040204020203" pitchFamily="34" charset="0"/>
                <a:cs typeface="Segoe UI Semilight" panose="020B0402040204020203" pitchFamily="34" charset="0"/>
              </a:rPr>
              <a:t>Complains that agility of the organization is hampered by time to acquire and provision project-related SAP development and testing environments</a:t>
            </a:r>
            <a:br>
              <a:rPr lang="en-US" sz="2800" dirty="0">
                <a:solidFill>
                  <a:schemeClr val="bg1"/>
                </a:solidFill>
                <a:latin typeface="Segoe UI Semilight" panose="020B0402040204020203" pitchFamily="34" charset="0"/>
                <a:cs typeface="Segoe UI Semilight" panose="020B0402040204020203" pitchFamily="34" charset="0"/>
              </a:rPr>
            </a:br>
            <a:endParaRPr lang="en-US" sz="2800" dirty="0">
              <a:solidFill>
                <a:schemeClr val="bg1"/>
              </a:solidFill>
              <a:latin typeface="Segoe UI Semilight" panose="020B0402040204020203" pitchFamily="34" charset="0"/>
              <a:cs typeface="Segoe UI Semilight" panose="020B0402040204020203" pitchFamily="34" charset="0"/>
            </a:endParaRPr>
          </a:p>
          <a:p>
            <a:r>
              <a:rPr lang="en-US" sz="2800" dirty="0">
                <a:solidFill>
                  <a:schemeClr val="bg1"/>
                </a:solidFill>
                <a:latin typeface="Segoe UI Semilight" panose="020B0402040204020203" pitchFamily="34" charset="0"/>
                <a:cs typeface="Segoe UI Semilight" panose="020B0402040204020203" pitchFamily="34" charset="0"/>
              </a:rPr>
              <a:t>Would like to lower TCO for the SAP landscape, including </a:t>
            </a:r>
            <a:br>
              <a:rPr lang="en-US" sz="2800" dirty="0">
                <a:solidFill>
                  <a:schemeClr val="bg1"/>
                </a:solidFill>
                <a:latin typeface="Segoe UI Semilight" panose="020B0402040204020203" pitchFamily="34" charset="0"/>
                <a:cs typeface="Segoe UI Semilight" panose="020B0402040204020203" pitchFamily="34" charset="0"/>
              </a:rPr>
            </a:br>
            <a:r>
              <a:rPr lang="en-US" sz="2800" dirty="0">
                <a:solidFill>
                  <a:schemeClr val="bg1"/>
                </a:solidFill>
                <a:latin typeface="Segoe UI Semilight" panose="020B0402040204020203" pitchFamily="34" charset="0"/>
                <a:cs typeface="Segoe UI Semilight" panose="020B0402040204020203" pitchFamily="34" charset="0"/>
              </a:rPr>
              <a:t>the production ECC.</a:t>
            </a:r>
            <a:br>
              <a:rPr lang="en-US" sz="2800" dirty="0">
                <a:solidFill>
                  <a:schemeClr val="bg1"/>
                </a:solidFill>
                <a:latin typeface="Segoe UI Semilight" panose="020B0402040204020203" pitchFamily="34" charset="0"/>
                <a:cs typeface="Segoe UI Semilight" panose="020B0402040204020203" pitchFamily="34" charset="0"/>
              </a:rPr>
            </a:br>
            <a:endParaRPr lang="en-US" sz="2800" dirty="0">
              <a:solidFill>
                <a:schemeClr val="bg1"/>
              </a:solidFill>
              <a:latin typeface="Segoe UI Semilight" panose="020B0402040204020203" pitchFamily="34" charset="0"/>
              <a:cs typeface="Segoe UI Semilight" panose="020B0402040204020203" pitchFamily="34" charset="0"/>
            </a:endParaRPr>
          </a:p>
          <a:p>
            <a:r>
              <a:rPr lang="en-US" sz="2800" dirty="0">
                <a:solidFill>
                  <a:schemeClr val="bg1"/>
                </a:solidFill>
                <a:latin typeface="Segoe UI Semilight" panose="020B0402040204020203" pitchFamily="34" charset="0"/>
                <a:cs typeface="Segoe UI Semilight" panose="020B0402040204020203" pitchFamily="34" charset="0"/>
              </a:rPr>
              <a:t>Concerned about managing test/dev infrastructure costs </a:t>
            </a:r>
            <a:br>
              <a:rPr lang="en-US" sz="2800" dirty="0">
                <a:solidFill>
                  <a:schemeClr val="bg1"/>
                </a:solidFill>
                <a:latin typeface="Segoe UI Semilight" panose="020B0402040204020203" pitchFamily="34" charset="0"/>
                <a:cs typeface="Segoe UI Semilight" panose="020B0402040204020203" pitchFamily="34" charset="0"/>
              </a:rPr>
            </a:br>
            <a:endParaRPr lang="en-US" sz="2800" dirty="0">
              <a:solidFill>
                <a:schemeClr val="bg1"/>
              </a:solidFill>
              <a:latin typeface="Segoe UI Semilight" panose="020B0402040204020203" pitchFamily="34" charset="0"/>
              <a:cs typeface="Segoe UI Semilight" panose="020B0402040204020203" pitchFamily="34" charset="0"/>
            </a:endParaRPr>
          </a:p>
          <a:p>
            <a:r>
              <a:rPr lang="en-US" sz="2800" dirty="0">
                <a:solidFill>
                  <a:schemeClr val="bg1"/>
                </a:solidFill>
                <a:latin typeface="Segoe UI Semilight" panose="020B0402040204020203" pitchFamily="34" charset="0"/>
                <a:cs typeface="Segoe UI Semilight" panose="020B0402040204020203" pitchFamily="34" charset="0"/>
              </a:rPr>
              <a:t>Concerned about aging data center and hardware </a:t>
            </a:r>
          </a:p>
        </p:txBody>
      </p:sp>
    </p:spTree>
    <p:extLst>
      <p:ext uri="{BB962C8B-B14F-4D97-AF65-F5344CB8AC3E}">
        <p14:creationId xmlns:p14="http://schemas.microsoft.com/office/powerpoint/2010/main" val="1058529861"/>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solidFill>
                  <a:schemeClr val="bg1"/>
                </a:solidFill>
              </a:rPr>
              <a:t>Customer situation </a:t>
            </a:r>
            <a:r>
              <a:rPr lang="en-US" sz="4400" i="1" dirty="0">
                <a:solidFill>
                  <a:schemeClr val="bg1"/>
                </a:solidFill>
              </a:rPr>
              <a:t>(continued)</a:t>
            </a:r>
          </a:p>
        </p:txBody>
      </p:sp>
      <p:sp>
        <p:nvSpPr>
          <p:cNvPr id="3" name="Content Placeholder 2"/>
          <p:cNvSpPr>
            <a:spLocks noGrp="1"/>
          </p:cNvSpPr>
          <p:nvPr>
            <p:ph sz="quarter" idx="10"/>
          </p:nvPr>
        </p:nvSpPr>
        <p:spPr>
          <a:xfrm>
            <a:off x="269239" y="1663947"/>
            <a:ext cx="10757098" cy="3071610"/>
          </a:xfrm>
        </p:spPr>
        <p:txBody>
          <a:bodyPr/>
          <a:lstStyle/>
          <a:p>
            <a:pPr marL="0" indent="0">
              <a:buNone/>
            </a:pPr>
            <a:r>
              <a:rPr lang="en-US" sz="2800" dirty="0">
                <a:solidFill>
                  <a:schemeClr val="bg1"/>
                </a:solidFill>
                <a:latin typeface="Segoe UI Semilight" panose="020B0402040204020203" pitchFamily="34" charset="0"/>
                <a:cs typeface="Segoe UI Semilight" panose="020B0402040204020203" pitchFamily="34" charset="0"/>
              </a:rPr>
              <a:t>“</a:t>
            </a:r>
            <a:r>
              <a:rPr lang="en-US" sz="2800" i="1" dirty="0">
                <a:solidFill>
                  <a:schemeClr val="bg1"/>
                </a:solidFill>
                <a:latin typeface="Segoe UI Semilight" panose="020B0402040204020203" pitchFamily="34" charset="0"/>
                <a:cs typeface="Segoe UI Semilight" panose="020B0402040204020203" pitchFamily="34" charset="0"/>
              </a:rPr>
              <a:t>Our existing on-premises SAP development and test environments no longer meet the agility required by the fast pace of changes in our business. In addition, our operational dependencies on SAP applications force us to seek reasonably priced availability and disaster recovery capabilities for our production SAP deployments.</a:t>
            </a:r>
            <a:r>
              <a:rPr lang="en-US" sz="2800" dirty="0">
                <a:solidFill>
                  <a:schemeClr val="bg1"/>
                </a:solidFill>
                <a:latin typeface="Segoe UI Semilight" panose="020B0402040204020203" pitchFamily="34" charset="0"/>
                <a:cs typeface="Segoe UI Semilight" panose="020B0402040204020203" pitchFamily="34" charset="0"/>
              </a:rPr>
              <a:t>” </a:t>
            </a:r>
          </a:p>
          <a:p>
            <a:pPr marL="0" indent="0">
              <a:buNone/>
            </a:pPr>
            <a:endParaRPr lang="en-US" sz="2800" dirty="0">
              <a:solidFill>
                <a:schemeClr val="bg1"/>
              </a:solidFill>
              <a:latin typeface="Segoe UI Semilight" panose="020B0402040204020203" pitchFamily="34" charset="0"/>
              <a:cs typeface="Segoe UI Semilight" panose="020B0402040204020203" pitchFamily="34" charset="0"/>
            </a:endParaRPr>
          </a:p>
          <a:p>
            <a:pPr marL="0" indent="0">
              <a:buNone/>
            </a:pPr>
            <a:r>
              <a:rPr lang="en-US" sz="2800" dirty="0">
                <a:solidFill>
                  <a:schemeClr val="bg1"/>
                </a:solidFill>
                <a:latin typeface="Segoe UI Semilight" panose="020B0402040204020203" pitchFamily="34" charset="0"/>
                <a:cs typeface="Segoe UI Semilight" panose="020B0402040204020203" pitchFamily="34" charset="0"/>
              </a:rPr>
              <a:t>						</a:t>
            </a:r>
            <a:r>
              <a:rPr lang="en-US" sz="2400" dirty="0">
                <a:solidFill>
                  <a:schemeClr val="bg1"/>
                </a:solidFill>
                <a:latin typeface="Segoe UI Semilight" panose="020B0402040204020203" pitchFamily="34" charset="0"/>
                <a:cs typeface="Segoe UI Semilight" panose="020B0402040204020203" pitchFamily="34" charset="0"/>
              </a:rPr>
              <a:t>Andrew Cross, CIO, Contoso Group </a:t>
            </a:r>
          </a:p>
        </p:txBody>
      </p:sp>
    </p:spTree>
    <p:extLst>
      <p:ext uri="{BB962C8B-B14F-4D97-AF65-F5344CB8AC3E}">
        <p14:creationId xmlns:p14="http://schemas.microsoft.com/office/powerpoint/2010/main" val="1915790867"/>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solidFill>
                  <a:schemeClr val="bg1"/>
                </a:solidFill>
              </a:rPr>
              <a:t>Customer needs</a:t>
            </a:r>
          </a:p>
        </p:txBody>
      </p:sp>
      <p:sp>
        <p:nvSpPr>
          <p:cNvPr id="3" name="Content Placeholder 2"/>
          <p:cNvSpPr>
            <a:spLocks noGrp="1"/>
          </p:cNvSpPr>
          <p:nvPr>
            <p:ph sz="quarter" idx="10"/>
          </p:nvPr>
        </p:nvSpPr>
        <p:spPr>
          <a:xfrm>
            <a:off x="269239" y="1663947"/>
            <a:ext cx="10665461" cy="4708981"/>
          </a:xfrm>
        </p:spPr>
        <p:txBody>
          <a:bodyPr/>
          <a:lstStyle/>
          <a:p>
            <a:pPr lvl="0" fontAlgn="ctr"/>
            <a:r>
              <a:rPr lang="en-US" sz="2800" dirty="0">
                <a:solidFill>
                  <a:schemeClr val="bg1"/>
                </a:solidFill>
                <a:latin typeface="Segoe UI Semilight" panose="020B0402040204020203" pitchFamily="34" charset="0"/>
                <a:cs typeface="Segoe UI Semilight" panose="020B0402040204020203" pitchFamily="34" charset="0"/>
              </a:rPr>
              <a:t>Reduce time to deploy new business processes to have competitive customer offers.</a:t>
            </a:r>
            <a:br>
              <a:rPr lang="en-US" sz="2800" dirty="0">
                <a:solidFill>
                  <a:schemeClr val="bg1"/>
                </a:solidFill>
                <a:latin typeface="Segoe UI Semilight" panose="020B0402040204020203" pitchFamily="34" charset="0"/>
                <a:cs typeface="Segoe UI Semilight" panose="020B0402040204020203" pitchFamily="34" charset="0"/>
              </a:rPr>
            </a:br>
            <a:endParaRPr lang="en-US" sz="2800" dirty="0">
              <a:solidFill>
                <a:schemeClr val="bg1"/>
              </a:solidFill>
              <a:latin typeface="Segoe UI Semilight" panose="020B0402040204020203" pitchFamily="34" charset="0"/>
              <a:cs typeface="Segoe UI Semilight" panose="020B0402040204020203" pitchFamily="34" charset="0"/>
            </a:endParaRPr>
          </a:p>
          <a:p>
            <a:pPr lvl="0" fontAlgn="ctr"/>
            <a:r>
              <a:rPr lang="en-US" sz="2800" dirty="0">
                <a:solidFill>
                  <a:schemeClr val="bg1"/>
                </a:solidFill>
                <a:latin typeface="Segoe UI Semilight" panose="020B0402040204020203" pitchFamily="34" charset="0"/>
                <a:cs typeface="Segoe UI Semilight" panose="020B0402040204020203" pitchFamily="34" charset="0"/>
              </a:rPr>
              <a:t>Reduce time required to provision development and test environments.</a:t>
            </a:r>
            <a:br>
              <a:rPr lang="en-US" sz="2800" dirty="0">
                <a:solidFill>
                  <a:schemeClr val="bg1"/>
                </a:solidFill>
                <a:latin typeface="Segoe UI Semilight" panose="020B0402040204020203" pitchFamily="34" charset="0"/>
                <a:cs typeface="Segoe UI Semilight" panose="020B0402040204020203" pitchFamily="34" charset="0"/>
              </a:rPr>
            </a:br>
            <a:endParaRPr lang="en-US" sz="2800" dirty="0">
              <a:solidFill>
                <a:schemeClr val="bg1"/>
              </a:solidFill>
              <a:latin typeface="Segoe UI Semilight" panose="020B0402040204020203" pitchFamily="34" charset="0"/>
              <a:cs typeface="Segoe UI Semilight" panose="020B0402040204020203" pitchFamily="34" charset="0"/>
            </a:endParaRPr>
          </a:p>
          <a:p>
            <a:pPr lvl="0" fontAlgn="ctr"/>
            <a:r>
              <a:rPr lang="en-US" sz="2800" dirty="0">
                <a:solidFill>
                  <a:schemeClr val="bg1"/>
                </a:solidFill>
                <a:latin typeface="Segoe UI Semilight" panose="020B0402040204020203" pitchFamily="34" charset="0"/>
                <a:cs typeface="Segoe UI Semilight" panose="020B0402040204020203" pitchFamily="34" charset="0"/>
              </a:rPr>
              <a:t>Lower costs incurred by the development, test, and production environments.</a:t>
            </a:r>
            <a:br>
              <a:rPr lang="en-US" sz="2800" dirty="0">
                <a:solidFill>
                  <a:schemeClr val="bg1"/>
                </a:solidFill>
                <a:latin typeface="Segoe UI Semilight" panose="020B0402040204020203" pitchFamily="34" charset="0"/>
                <a:cs typeface="Segoe UI Semilight" panose="020B0402040204020203" pitchFamily="34" charset="0"/>
              </a:rPr>
            </a:br>
            <a:endParaRPr lang="en-US" sz="2800" dirty="0">
              <a:solidFill>
                <a:schemeClr val="bg1"/>
              </a:solidFill>
              <a:latin typeface="Segoe UI Semilight" panose="020B0402040204020203" pitchFamily="34" charset="0"/>
              <a:cs typeface="Segoe UI Semilight" panose="020B0402040204020203" pitchFamily="34" charset="0"/>
            </a:endParaRPr>
          </a:p>
          <a:p>
            <a:pPr lvl="0" fontAlgn="ctr"/>
            <a:r>
              <a:rPr lang="en-US" sz="2800" dirty="0">
                <a:solidFill>
                  <a:schemeClr val="bg1"/>
                </a:solidFill>
                <a:latin typeface="Segoe UI Semilight" panose="020B0402040204020203" pitchFamily="34" charset="0"/>
                <a:cs typeface="Segoe UI Semilight" panose="020B0402040204020203" pitchFamily="34" charset="0"/>
              </a:rPr>
              <a:t>Identify the monthly infrastructure cost for operating the new solution.</a:t>
            </a:r>
          </a:p>
        </p:txBody>
      </p:sp>
    </p:spTree>
    <p:extLst>
      <p:ext uri="{BB962C8B-B14F-4D97-AF65-F5344CB8AC3E}">
        <p14:creationId xmlns:p14="http://schemas.microsoft.com/office/powerpoint/2010/main" val="26317215"/>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solidFill>
                  <a:schemeClr val="bg1"/>
                </a:solidFill>
              </a:rPr>
              <a:t>Customer objections</a:t>
            </a:r>
          </a:p>
        </p:txBody>
      </p:sp>
      <p:sp>
        <p:nvSpPr>
          <p:cNvPr id="3" name="Content Placeholder 2"/>
          <p:cNvSpPr>
            <a:spLocks noGrp="1"/>
          </p:cNvSpPr>
          <p:nvPr>
            <p:ph sz="quarter" idx="10"/>
          </p:nvPr>
        </p:nvSpPr>
        <p:spPr>
          <a:xfrm>
            <a:off x="269239" y="1663947"/>
            <a:ext cx="11589386" cy="6346353"/>
          </a:xfrm>
        </p:spPr>
        <p:txBody>
          <a:bodyPr/>
          <a:lstStyle/>
          <a:p>
            <a:pPr lvl="0"/>
            <a:r>
              <a:rPr lang="en-US" sz="2800" dirty="0">
                <a:solidFill>
                  <a:schemeClr val="bg1"/>
                </a:solidFill>
                <a:latin typeface="Segoe UI Semilight" panose="020B0402040204020203" pitchFamily="34" charset="0"/>
                <a:cs typeface="Segoe UI Semilight" panose="020B0402040204020203" pitchFamily="34" charset="0"/>
              </a:rPr>
              <a:t>If I have already paid for my hardware to host my dev/test environment, how am I getting any cost savings by moving it to Azure?  How much more is your cloud solution costing me?</a:t>
            </a:r>
            <a:br>
              <a:rPr lang="en-US" sz="2800" dirty="0">
                <a:solidFill>
                  <a:schemeClr val="bg1"/>
                </a:solidFill>
                <a:latin typeface="Segoe UI Semilight" panose="020B0402040204020203" pitchFamily="34" charset="0"/>
                <a:cs typeface="Segoe UI Semilight" panose="020B0402040204020203" pitchFamily="34" charset="0"/>
              </a:rPr>
            </a:br>
            <a:endParaRPr lang="en-US" sz="2800" dirty="0">
              <a:solidFill>
                <a:schemeClr val="bg1"/>
              </a:solidFill>
              <a:latin typeface="Segoe UI Semilight" panose="020B0402040204020203" pitchFamily="34" charset="0"/>
              <a:cs typeface="Segoe UI Semilight" panose="020B0402040204020203" pitchFamily="34" charset="0"/>
            </a:endParaRPr>
          </a:p>
          <a:p>
            <a:pPr lvl="0"/>
            <a:r>
              <a:rPr lang="en-US" sz="2800" dirty="0">
                <a:solidFill>
                  <a:schemeClr val="bg1"/>
                </a:solidFill>
                <a:latin typeface="Segoe UI Semilight" panose="020B0402040204020203" pitchFamily="34" charset="0"/>
                <a:cs typeface="Segoe UI Semilight" panose="020B0402040204020203" pitchFamily="34" charset="0"/>
              </a:rPr>
              <a:t>What if I need my cloud resources to access on-premises resources?</a:t>
            </a:r>
            <a:br>
              <a:rPr lang="en-US" sz="2800" dirty="0">
                <a:solidFill>
                  <a:schemeClr val="bg1"/>
                </a:solidFill>
                <a:latin typeface="Segoe UI Semilight" panose="020B0402040204020203" pitchFamily="34" charset="0"/>
                <a:cs typeface="Segoe UI Semilight" panose="020B0402040204020203" pitchFamily="34" charset="0"/>
              </a:rPr>
            </a:br>
            <a:endParaRPr lang="en-US" sz="2800" dirty="0">
              <a:solidFill>
                <a:schemeClr val="bg1"/>
              </a:solidFill>
              <a:latin typeface="Segoe UI Semilight" panose="020B0402040204020203" pitchFamily="34" charset="0"/>
              <a:cs typeface="Segoe UI Semilight" panose="020B0402040204020203" pitchFamily="34" charset="0"/>
            </a:endParaRPr>
          </a:p>
          <a:p>
            <a:pPr lvl="0"/>
            <a:r>
              <a:rPr lang="en-US" sz="2800" dirty="0">
                <a:solidFill>
                  <a:schemeClr val="bg1"/>
                </a:solidFill>
                <a:latin typeface="Segoe UI Semilight" panose="020B0402040204020203" pitchFamily="34" charset="0"/>
                <a:cs typeface="Segoe UI Semilight" panose="020B0402040204020203" pitchFamily="34" charset="0"/>
              </a:rPr>
              <a:t>Will Azure meet our security and compliance requirements?</a:t>
            </a:r>
            <a:br>
              <a:rPr lang="en-US" sz="2800" dirty="0">
                <a:solidFill>
                  <a:schemeClr val="bg1"/>
                </a:solidFill>
                <a:latin typeface="Segoe UI Semilight" panose="020B0402040204020203" pitchFamily="34" charset="0"/>
                <a:cs typeface="Segoe UI Semilight" panose="020B0402040204020203" pitchFamily="34" charset="0"/>
              </a:rPr>
            </a:br>
            <a:endParaRPr lang="en-US" sz="2800" dirty="0">
              <a:solidFill>
                <a:schemeClr val="bg1"/>
              </a:solidFill>
              <a:latin typeface="Segoe UI Semilight" panose="020B0402040204020203" pitchFamily="34" charset="0"/>
              <a:cs typeface="Segoe UI Semilight" panose="020B0402040204020203" pitchFamily="34" charset="0"/>
            </a:endParaRPr>
          </a:p>
          <a:p>
            <a:pPr lvl="0"/>
            <a:r>
              <a:rPr lang="en-US" sz="2800" dirty="0">
                <a:solidFill>
                  <a:schemeClr val="bg1"/>
                </a:solidFill>
                <a:latin typeface="Segoe UI Semilight" panose="020B0402040204020203" pitchFamily="34" charset="0"/>
                <a:cs typeface="Segoe UI Semilight" panose="020B0402040204020203" pitchFamily="34" charset="0"/>
              </a:rPr>
              <a:t>Do I have to pay for resources when they are stopped?</a:t>
            </a:r>
            <a:br>
              <a:rPr lang="en-US" sz="2800" dirty="0">
                <a:solidFill>
                  <a:schemeClr val="bg1"/>
                </a:solidFill>
                <a:latin typeface="Segoe UI Semilight" panose="020B0402040204020203" pitchFamily="34" charset="0"/>
                <a:cs typeface="Segoe UI Semilight" panose="020B0402040204020203" pitchFamily="34" charset="0"/>
              </a:rPr>
            </a:br>
            <a:endParaRPr lang="en-US" sz="2800" dirty="0">
              <a:solidFill>
                <a:schemeClr val="bg1"/>
              </a:solidFill>
              <a:latin typeface="Segoe UI Semilight" panose="020B0402040204020203" pitchFamily="34" charset="0"/>
              <a:cs typeface="Segoe UI Semilight" panose="020B0402040204020203" pitchFamily="34" charset="0"/>
            </a:endParaRPr>
          </a:p>
          <a:p>
            <a:pPr lvl="0"/>
            <a:r>
              <a:rPr lang="en-US" sz="2800" dirty="0">
                <a:solidFill>
                  <a:schemeClr val="bg1"/>
                </a:solidFill>
                <a:latin typeface="Segoe UI Semilight" panose="020B0402040204020203" pitchFamily="34" charset="0"/>
                <a:cs typeface="Segoe UI Semilight" panose="020B0402040204020203" pitchFamily="34" charset="0"/>
              </a:rPr>
              <a:t>For my dev environment, can I automate stopping VMs during idle times?</a:t>
            </a:r>
          </a:p>
        </p:txBody>
      </p:sp>
    </p:spTree>
    <p:extLst>
      <p:ext uri="{BB962C8B-B14F-4D97-AF65-F5344CB8AC3E}">
        <p14:creationId xmlns:p14="http://schemas.microsoft.com/office/powerpoint/2010/main" val="3358054335"/>
      </p:ext>
    </p:extLst>
  </p:cSld>
  <p:clrMapOvr>
    <a:masterClrMapping/>
  </p:clrMapOvr>
  <p:transition>
    <p:fade/>
  </p:transition>
</p:sld>
</file>

<file path=ppt/theme/theme1.xml><?xml version="1.0" encoding="utf-8"?>
<a:theme xmlns:a="http://schemas.openxmlformats.org/drawingml/2006/main" name="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2.xml><?xml version="1.0" encoding="utf-8"?>
<a:theme xmlns:a="http://schemas.openxmlformats.org/drawingml/2006/main" name="1_Windows Azure">
  <a:themeElements>
    <a:clrScheme name="STB Template Blue">
      <a:dk1>
        <a:srgbClr val="505050"/>
      </a:dk1>
      <a:lt1>
        <a:srgbClr val="FFFFFF"/>
      </a:lt1>
      <a:dk2>
        <a:srgbClr val="0072C6"/>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739722A-6731-46C8-BB8E-F4F2AFD803E9}"/>
    </a:ext>
  </a:extLst>
</a:theme>
</file>

<file path=ppt/theme/theme3.xml><?xml version="1.0" encoding="utf-8"?>
<a:theme xmlns:a="http://schemas.openxmlformats.org/drawingml/2006/main" name="C+E Readiness Template">
  <a:themeElements>
    <a:clrScheme name="Custom 2">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4.xml><?xml version="1.0" encoding="utf-8"?>
<a:theme xmlns:a="http://schemas.openxmlformats.org/drawingml/2006/main" name="1_C+E Readiness Template">
  <a:themeElements>
    <a:clrScheme name="S4 Feb 2017 Dark Back">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FFF100"/>
      </a:hlink>
      <a:folHlink>
        <a:srgbClr val="FFF100"/>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5.xml><?xml version="1.0" encoding="utf-8"?>
<a:theme xmlns:a="http://schemas.openxmlformats.org/drawingml/2006/main" name="2_C+E Readiness Template">
  <a:themeElements>
    <a:clrScheme name="S4 Feb 2017 Dark Back">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FFF100"/>
      </a:hlink>
      <a:folHlink>
        <a:srgbClr val="FFF100"/>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6443</Words>
  <Application>Microsoft Office PowerPoint</Application>
  <PresentationFormat>Widescreen</PresentationFormat>
  <Paragraphs>870</Paragraphs>
  <Slides>57</Slides>
  <Notes>57</Notes>
  <HiddenSlides>1</HiddenSlides>
  <MMClips>0</MMClips>
  <ScaleCrop>false</ScaleCrop>
  <HeadingPairs>
    <vt:vector size="8" baseType="variant">
      <vt:variant>
        <vt:lpstr>Fonts Used</vt:lpstr>
      </vt:variant>
      <vt:variant>
        <vt:i4>9</vt:i4>
      </vt:variant>
      <vt:variant>
        <vt:lpstr>Theme</vt:lpstr>
      </vt:variant>
      <vt:variant>
        <vt:i4>5</vt:i4>
      </vt:variant>
      <vt:variant>
        <vt:lpstr>Embedded OLE Servers</vt:lpstr>
      </vt:variant>
      <vt:variant>
        <vt:i4>1</vt:i4>
      </vt:variant>
      <vt:variant>
        <vt:lpstr>Slide Titles</vt:lpstr>
      </vt:variant>
      <vt:variant>
        <vt:i4>57</vt:i4>
      </vt:variant>
    </vt:vector>
  </HeadingPairs>
  <TitlesOfParts>
    <vt:vector size="72" baseType="lpstr">
      <vt:lpstr>Segoe Pro Light</vt:lpstr>
      <vt:lpstr>Arial</vt:lpstr>
      <vt:lpstr>Calibri</vt:lpstr>
      <vt:lpstr>Calibri Light</vt:lpstr>
      <vt:lpstr>Consolas</vt:lpstr>
      <vt:lpstr>Segoe UI</vt:lpstr>
      <vt:lpstr>Segoe UI Light</vt:lpstr>
      <vt:lpstr>Segoe UI Semilight</vt:lpstr>
      <vt:lpstr>Wingdings</vt:lpstr>
      <vt:lpstr>Server and Cloud 2013</vt:lpstr>
      <vt:lpstr>1_Windows Azure</vt:lpstr>
      <vt:lpstr>C+E Readiness Template</vt:lpstr>
      <vt:lpstr>1_C+E Readiness Template</vt:lpstr>
      <vt:lpstr>2_C+E Readiness Template</vt:lpstr>
      <vt:lpstr>Worksheet</vt:lpstr>
      <vt:lpstr>SAP NetWeaver on Azure</vt:lpstr>
      <vt:lpstr>Abstract and learning objectives</vt:lpstr>
      <vt:lpstr>Step 1: Review the customer case study</vt:lpstr>
      <vt:lpstr>Customer situation</vt:lpstr>
      <vt:lpstr>Customer situation (continued)</vt:lpstr>
      <vt:lpstr>Customer situation (continued)</vt:lpstr>
      <vt:lpstr>Customer situation (continued)</vt:lpstr>
      <vt:lpstr>Customer needs</vt:lpstr>
      <vt:lpstr>Customer objections</vt:lpstr>
      <vt:lpstr>Customer environment</vt:lpstr>
      <vt:lpstr>Design Principles</vt:lpstr>
      <vt:lpstr>SAP VM &amp; Storage Sizing Principles</vt:lpstr>
      <vt:lpstr>(SAPS) Azure VM Options for SAP Applications</vt:lpstr>
      <vt:lpstr>Premium Storage KPIs (Cost differ by region)</vt:lpstr>
      <vt:lpstr>Common scenarios</vt:lpstr>
      <vt:lpstr>SAP HA Architecture SAP NetWeaver ABAP / Java 7.00 (and higher) – Windows &amp; Linux</vt:lpstr>
      <vt:lpstr>PowerPoint Presentation</vt:lpstr>
      <vt:lpstr>Enterprise Backup Solutions for LOB applications/SAP on Azure</vt:lpstr>
      <vt:lpstr>SAP on Azure Backup Solutions </vt:lpstr>
      <vt:lpstr>PowerPoint Presentation</vt:lpstr>
      <vt:lpstr>Step 2: Design the solution</vt:lpstr>
      <vt:lpstr>Contoso current SAP state/benefits of migration to Azure </vt:lpstr>
      <vt:lpstr>How to size SAP on Azure VM </vt:lpstr>
      <vt:lpstr>SAP Business Suite, NetWeaver – Azure VM with HA and DR</vt:lpstr>
      <vt:lpstr>Baseline knowledge for SAP as a service on Azure</vt:lpstr>
      <vt:lpstr>Online Azure pricing calculator</vt:lpstr>
      <vt:lpstr>Azure reserved VM instances (RI) and Azure hybrid benefit (AHUB)</vt:lpstr>
      <vt:lpstr>Requirements</vt:lpstr>
      <vt:lpstr>Common scenarios</vt:lpstr>
      <vt:lpstr>Step 3: Present the solution</vt:lpstr>
      <vt:lpstr>Wrap-up</vt:lpstr>
      <vt:lpstr>Preferred target audience</vt:lpstr>
      <vt:lpstr>Contoso current SAP state/benefits of migration to Azure </vt:lpstr>
      <vt:lpstr>How to size SAP on Azure VM </vt:lpstr>
      <vt:lpstr>SAP Business Suite, NetWeaver – Azure VM with HA and DR</vt:lpstr>
      <vt:lpstr>Cost estimate assumptions</vt:lpstr>
      <vt:lpstr>Preferred solution cost</vt:lpstr>
      <vt:lpstr>Preferred solution cost</vt:lpstr>
      <vt:lpstr>Azure VM design tips</vt:lpstr>
      <vt:lpstr>Process to optimize SAP landscape</vt:lpstr>
      <vt:lpstr>SAP on Azure certifications (Any DB)</vt:lpstr>
      <vt:lpstr>Qualifying SAP on Azure Opportunities (Any DB) </vt:lpstr>
      <vt:lpstr>Modernizing SAP platform on Microsoft Cloud OS</vt:lpstr>
      <vt:lpstr>Benefits</vt:lpstr>
      <vt:lpstr>Preferred solution</vt:lpstr>
      <vt:lpstr>Preferred solution</vt:lpstr>
      <vt:lpstr>Preferred solution</vt:lpstr>
      <vt:lpstr>Preferred solution</vt:lpstr>
      <vt:lpstr>Preferred solution</vt:lpstr>
      <vt:lpstr>Preferred objections handling</vt:lpstr>
      <vt:lpstr>Preferred objections handling</vt:lpstr>
      <vt:lpstr>Preferred objections handling</vt:lpstr>
      <vt:lpstr>Preferred objections handling</vt:lpstr>
      <vt:lpstr>Preferred objections handling</vt:lpstr>
      <vt:lpstr>Customer quote</vt:lpstr>
      <vt:lpstr>Go Dos and Resources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modified xsi:type="dcterms:W3CDTF">2018-12-12T05:41:09Z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hopero@microsoft.com</vt:lpwstr>
  </property>
  <property fmtid="{D5CDD505-2E9C-101B-9397-08002B2CF9AE}" pid="5" name="MSIP_Label_f42aa342-8706-4288-bd11-ebb85995028c_SetDate">
    <vt:lpwstr>2018-06-29T17:09:24.2024781Z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